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wmf" ContentType="image/x-wmf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87" r:id="rId3"/>
    <p:sldId id="391" r:id="rId4"/>
    <p:sldId id="381" r:id="rId5"/>
    <p:sldId id="392" r:id="rId6"/>
    <p:sldId id="378" r:id="rId7"/>
    <p:sldId id="362" r:id="rId8"/>
    <p:sldId id="319" r:id="rId9"/>
    <p:sldId id="337" r:id="rId10"/>
    <p:sldId id="320" r:id="rId11"/>
    <p:sldId id="341" r:id="rId12"/>
    <p:sldId id="322" r:id="rId13"/>
    <p:sldId id="361" r:id="rId14"/>
    <p:sldId id="363" r:id="rId16"/>
    <p:sldId id="326" r:id="rId17"/>
    <p:sldId id="338" r:id="rId18"/>
    <p:sldId id="328" r:id="rId19"/>
    <p:sldId id="329" r:id="rId20"/>
    <p:sldId id="330" r:id="rId21"/>
    <p:sldId id="331" r:id="rId22"/>
    <p:sldId id="340" r:id="rId23"/>
    <p:sldId id="389" r:id="rId24"/>
    <p:sldId id="393" r:id="rId25"/>
    <p:sldId id="388" r:id="rId26"/>
    <p:sldId id="387" r:id="rId27"/>
    <p:sldId id="372" r:id="rId28"/>
    <p:sldId id="383" r:id="rId29"/>
    <p:sldId id="374" r:id="rId30"/>
    <p:sldId id="375" r:id="rId31"/>
    <p:sldId id="376" r:id="rId32"/>
    <p:sldId id="384" r:id="rId33"/>
    <p:sldId id="377" r:id="rId34"/>
    <p:sldId id="382" r:id="rId35"/>
    <p:sldId id="360" r:id="rId3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00CC66"/>
    <a:srgbClr val="FF3300"/>
    <a:srgbClr val="33CCFF"/>
    <a:srgbClr val="99FF33"/>
    <a:srgbClr val="99FF66"/>
    <a:srgbClr val="66FF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58"/>
    <p:restoredTop sz="94660"/>
  </p:normalViewPr>
  <p:slideViewPr>
    <p:cSldViewPr showGuides="1">
      <p:cViewPr varScale="1">
        <p:scale>
          <a:sx n="68" d="100"/>
          <a:sy n="68" d="100"/>
        </p:scale>
        <p:origin x="133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9C76A12-5FAA-46D3-9F58-615D6E4507C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microsoft.com/office/2007/relationships/media" Target="file:///C:\Documents%20and%20Settings\t\Desktop\hai\ChauYeuBa.wav" TargetMode="External"/><Relationship Id="rId6" Type="http://schemas.openxmlformats.org/officeDocument/2006/relationships/audio" Target="file:///C:\Documents%20and%20Settings\t\Desktop\hai\ChauYeuBa.wav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wmf"/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GIF"/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GIF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6.png"/><Relationship Id="rId6" Type="http://schemas.microsoft.com/office/2007/relationships/media" Target="file:///C:\Documents%20and%20Settings\t\Desktop\hai\ChauYeuBa.wav" TargetMode="External"/><Relationship Id="rId5" Type="http://schemas.openxmlformats.org/officeDocument/2006/relationships/audio" Target="file:///C:\Documents%20and%20Settings\t\Desktop\hai\ChauYeuBa.wav" TargetMode="External"/><Relationship Id="rId4" Type="http://schemas.openxmlformats.org/officeDocument/2006/relationships/image" Target="../media/image5.GIF"/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microsoft.com/office/2007/relationships/media" Target="file:///C:\Users\Admin\Downloads\M&#7865;%20&#272;i%20V&#7855;ng%20-%20Nh&#7841;c%20Thi&#7871;u%20Nhi%20C&#243;%20L&#7901;i.mp4" TargetMode="External"/><Relationship Id="rId1" Type="http://schemas.openxmlformats.org/officeDocument/2006/relationships/video" Target="file:///C:\Users\Admin\Downloads\M&#7865;%20&#272;i%20V&#7855;ng%20-%20Nh&#7841;c%20Thi&#7871;u%20Nhi%20C&#243;%20L&#7901;i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58.GIF"/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GIF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wmf"/><Relationship Id="rId7" Type="http://schemas.openxmlformats.org/officeDocument/2006/relationships/image" Target="../media/image14.wm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1.GIF"/><Relationship Id="rId13" Type="http://schemas.openxmlformats.org/officeDocument/2006/relationships/image" Target="../media/image20.GIF"/><Relationship Id="rId12" Type="http://schemas.openxmlformats.org/officeDocument/2006/relationships/image" Target="../media/image19.GIF"/><Relationship Id="rId11" Type="http://schemas.openxmlformats.org/officeDocument/2006/relationships/image" Target="../media/image18.GIF"/><Relationship Id="rId10" Type="http://schemas.openxmlformats.org/officeDocument/2006/relationships/image" Target="../media/image17.GIF"/><Relationship Id="rId1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wmf"/><Relationship Id="rId7" Type="http://schemas.openxmlformats.org/officeDocument/2006/relationships/image" Target="../media/image14.wm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GIF"/><Relationship Id="rId1" Type="http://schemas.openxmlformats.org/officeDocument/2006/relationships/image" Target="../media/image8.GIF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microsoft.com/office/2007/relationships/media" Target="file:///D:\My%20Documents\Mot%20so%20con%20vat%20nuoi%20trong%20gia%20dinh\Co%20nuoi%20day%20tre%20-%20To%20thanh%20phuong.mp3" TargetMode="External"/><Relationship Id="rId7" Type="http://schemas.openxmlformats.org/officeDocument/2006/relationships/audio" Target="file:///D:\My%20Documents\Mot%20so%20con%20vat%20nuoi%20trong%20gia%20dinh\Co%20nuoi%20day%20tre%20-%20To%20thanh%20phuong.mp3" TargetMode="External"/><Relationship Id="rId6" Type="http://schemas.openxmlformats.org/officeDocument/2006/relationships/image" Target="../media/image63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1.GIF"/><Relationship Id="rId15" Type="http://schemas.openxmlformats.org/officeDocument/2006/relationships/image" Target="../media/image12.GIF"/><Relationship Id="rId14" Type="http://schemas.openxmlformats.org/officeDocument/2006/relationships/image" Target="../media/image10.GIF"/><Relationship Id="rId13" Type="http://schemas.openxmlformats.org/officeDocument/2006/relationships/image" Target="../media/image9.GIF"/><Relationship Id="rId12" Type="http://schemas.openxmlformats.org/officeDocument/2006/relationships/image" Target="../media/image8.GIF"/><Relationship Id="rId11" Type="http://schemas.openxmlformats.org/officeDocument/2006/relationships/image" Target="../media/image66.GIF"/><Relationship Id="rId10" Type="http://schemas.openxmlformats.org/officeDocument/2006/relationships/image" Target="../media/image65.GIF"/><Relationship Id="rId1" Type="http://schemas.openxmlformats.org/officeDocument/2006/relationships/image" Target="../media/image62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microsoft.com/office/2007/relationships/media" Target="file:///C:\Users\Admin\Downloads\Ch&#225;u%20Y&#234;u%20B&#224;%20&#10047;%20Th&#7847;n%20&#272;&#7891;ng%20&#194;m%20Nh&#7841;c%20Vi&#7879;t%20Nam%20B&#233;%20MAI%20VY%20&#9834;%20#NamvietThieunhi.mp4" TargetMode="External"/><Relationship Id="rId1" Type="http://schemas.openxmlformats.org/officeDocument/2006/relationships/video" Target="file:///C:\Users\Admin\Downloads\Ch&#225;u%20Y&#234;u%20B&#224;%20&#10047;%20Th&#7847;n%20&#272;&#7891;ng%20&#194;m%20Nh&#7841;c%20Vi&#7879;t%20Nam%20B&#233;%20MAI%20VY%20&#9834;%20#NamvietThieunhi.mp4" TargetMode="Externa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wmf"/><Relationship Id="rId8" Type="http://schemas.openxmlformats.org/officeDocument/2006/relationships/image" Target="../media/image14.wmf"/><Relationship Id="rId7" Type="http://schemas.openxmlformats.org/officeDocument/2006/relationships/image" Target="../media/image13.GIF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7.GIF"/><Relationship Id="rId10" Type="http://schemas.openxmlformats.org/officeDocument/2006/relationships/image" Target="../media/image16.png"/><Relationship Id="rId1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GIF"/><Relationship Id="rId2" Type="http://schemas.openxmlformats.org/officeDocument/2006/relationships/image" Target="../media/image23.GIF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100000">
              <a:srgbClr val="FFCC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4" descr="Frames PPT 0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Firewrk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572000"/>
            <a:ext cx="8382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7" descr="Firewrk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286000"/>
            <a:ext cx="2209800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10" descr="Firewrk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572000"/>
            <a:ext cx="8382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11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608137" y="4808538"/>
            <a:ext cx="36576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12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570037" y="1570038"/>
            <a:ext cx="35814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3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81800" y="4495800"/>
            <a:ext cx="41910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4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 flipH="1">
            <a:off x="5791200" y="3352800"/>
            <a:ext cx="67818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5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6416675"/>
            <a:ext cx="41148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Picture 16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416675"/>
            <a:ext cx="4149725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17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1148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Picture 18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0"/>
            <a:ext cx="41148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19" descr="flower[1][1][1]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7" name="Text Box 20"/>
          <p:cNvSpPr txBox="1"/>
          <p:nvPr/>
        </p:nvSpPr>
        <p:spPr>
          <a:xfrm>
            <a:off x="685800" y="1066800"/>
            <a:ext cx="7772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1800" dirty="0">
              <a:latin typeface="Tahoma" panose="020B0604030504040204" pitchFamily="34" charset="0"/>
              <a:ea typeface="Arial" panose="020B0604020202020204" pitchFamily="34" charset="0"/>
            </a:endParaRP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025" y="0"/>
            <a:ext cx="104775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9" name="Picture 25" descr="J0099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32638" y="1570038"/>
            <a:ext cx="3581400" cy="441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0" name="TextBox 1"/>
          <p:cNvSpPr txBox="1"/>
          <p:nvPr/>
        </p:nvSpPr>
        <p:spPr>
          <a:xfrm>
            <a:off x="2225675" y="523875"/>
            <a:ext cx="48006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UBND PHƯỜNG LONG BIÊN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TRƯỜNG MẦM MON LONG BIÊN A</a:t>
            </a:r>
            <a:endParaRPr lang="en-US" altLang="en-US" sz="1800" b="1" dirty="0">
              <a:solidFill>
                <a:srgbClr val="002060"/>
              </a:solidFill>
            </a:endParaRPr>
          </a:p>
        </p:txBody>
      </p:sp>
      <p:sp>
        <p:nvSpPr>
          <p:cNvPr id="3091" name="TextBox 23"/>
          <p:cNvSpPr txBox="1"/>
          <p:nvPr/>
        </p:nvSpPr>
        <p:spPr>
          <a:xfrm>
            <a:off x="1528763" y="2019300"/>
            <a:ext cx="6453187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</a:rPr>
              <a:t>LĨNH VỰC PHÁT TRIỂN NGÔN NGỮ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3092" name="TextBox 24"/>
          <p:cNvSpPr txBox="1"/>
          <p:nvPr/>
        </p:nvSpPr>
        <p:spPr>
          <a:xfrm>
            <a:off x="2679700" y="2540000"/>
            <a:ext cx="41497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</a:rPr>
              <a:t>LÀM QUEN VĂN HỌC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3093" name="TextBox 25"/>
          <p:cNvSpPr txBox="1"/>
          <p:nvPr/>
        </p:nvSpPr>
        <p:spPr>
          <a:xfrm>
            <a:off x="1458913" y="3548063"/>
            <a:ext cx="471328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</a:rPr>
              <a:t>Đề tài: Truyện: “Tích chu”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3094" name="TextBox 26"/>
          <p:cNvSpPr txBox="1"/>
          <p:nvPr/>
        </p:nvSpPr>
        <p:spPr>
          <a:xfrm>
            <a:off x="1203325" y="4125913"/>
            <a:ext cx="6454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</a:rPr>
              <a:t>Lứa tuổi: Mẫu giáo Nhỡ (4-5 tuổi)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3096" name="TextBox 28"/>
          <p:cNvSpPr txBox="1"/>
          <p:nvPr/>
        </p:nvSpPr>
        <p:spPr>
          <a:xfrm>
            <a:off x="1198563" y="5946775"/>
            <a:ext cx="64531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2060"/>
                </a:solidFill>
              </a:rPr>
              <a:t>Năm học: 2025-2026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3097" name="Picture 2" descr="Logo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6550" y="1190625"/>
            <a:ext cx="819150" cy="828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2000">
    <p:sndAc>
      <p:stSnd>
        <p:snd r:embed="rId10" name="dao cua chau yeu.wav"/>
      </p:stSnd>
    </p:sndAc>
  </p:transition>
  <p:timing>
    <p:tnLst>
      <p:par>
        <p:cTn id="1" dur="indefinite" restart="never" nodeType="tmRoot">
          <p:childTnLst>
            <p:audio>
              <p:cMediaNode numSld="20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4" descr="Vui cho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325"/>
            <a:ext cx="9144000" cy="679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5" descr="a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871538"/>
            <a:ext cx="3676650" cy="5114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 descr="Tich chu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82562"/>
            <a:ext cx="9601200" cy="704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195" name="Picture 3" descr="Ba bi 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733800"/>
            <a:ext cx="1427163" cy="1417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6551E-6 C 0.00538 -0.00047 0.01076 -0.00093 0.01371 4.16551E-6 " pathEditMode="relative" ptsTypes="aA">
                                      <p:cBhvr>
                                        <p:cTn id="6" dur="2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4" descr="Tich chu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82562"/>
            <a:ext cx="9601200" cy="704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109" name="Picture 5" descr="Ba bi 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733800"/>
            <a:ext cx="1427163" cy="1417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110" name="Picture 6" descr="Picture1 chim bo ca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490466" flipH="1">
            <a:off x="1671638" y="307975"/>
            <a:ext cx="2673350" cy="327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112" name="Picture 8" descr="DICHOI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239" flipH="1">
            <a:off x="5919788" y="4462463"/>
            <a:ext cx="3151187" cy="346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52601E-6 L -0.27899 -0.0282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78035E-7 L -0.73889 0.0138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00" y="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4" descr="rừ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5" descr="NGHETI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7605">
            <a:off x="3581400" y="3810000"/>
            <a:ext cx="2895600" cy="2800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7158" name="Picture 6" descr="Picture1 chim bo ca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490466" flipH="1">
            <a:off x="2357438" y="917575"/>
            <a:ext cx="2673350" cy="327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0.06058 L -0.32899 -0.161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 descr="Picture cay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3" descr="Picture1 n­uo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0292" name="Group 4"/>
          <p:cNvGrpSpPr/>
          <p:nvPr/>
        </p:nvGrpSpPr>
        <p:grpSpPr>
          <a:xfrm>
            <a:off x="2133600" y="3733800"/>
            <a:ext cx="6781800" cy="1981200"/>
            <a:chOff x="1344" y="2592"/>
            <a:chExt cx="4416" cy="1728"/>
          </a:xfrm>
        </p:grpSpPr>
        <p:pic>
          <p:nvPicPr>
            <p:cNvPr id="17418" name="Picture 5" descr="Untitled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315077">
              <a:off x="1344" y="3332"/>
              <a:ext cx="2256" cy="9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9" name="Picture 6" descr="Untitled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447893">
              <a:off x="3504" y="2592"/>
              <a:ext cx="2256" cy="98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40295" name="Picture 7" descr="son-ca-n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95800" y="3810000"/>
            <a:ext cx="464820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Rectangle 8"/>
          <p:cNvSpPr/>
          <p:nvPr/>
        </p:nvSpPr>
        <p:spPr>
          <a:xfrm>
            <a:off x="0" y="5943600"/>
            <a:ext cx="76200" cy="76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7415" name="Rectangle 9"/>
          <p:cNvSpPr/>
          <p:nvPr/>
        </p:nvSpPr>
        <p:spPr>
          <a:xfrm>
            <a:off x="-228600" y="5257800"/>
            <a:ext cx="2971800" cy="1600200"/>
          </a:xfrm>
          <a:prstGeom prst="rect">
            <a:avLst/>
          </a:prstGeom>
          <a:solidFill>
            <a:srgbClr val="303234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140298" name="Picture 10" descr="tich ch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6300">
            <a:off x="0" y="4267200"/>
            <a:ext cx="2838450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7" name="Oval 11"/>
          <p:cNvSpPr/>
          <p:nvPr/>
        </p:nvSpPr>
        <p:spPr>
          <a:xfrm>
            <a:off x="2286000" y="6172200"/>
            <a:ext cx="76200" cy="1524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84 0.24411 C -0.27414 0.22515 -0.24028 0.23417 -0.21736 0.23371 C -0.2158 0.23278 -0.20903 0.22862 -0.20747 0.22677 C -0.20573 0.22469 -0.20521 0.22192 -0.2033 0.22007 C -0.2 0.2166 -0.19514 0.21498 -0.19202 0.21128 C -0.18368 0.20088 -0.1882 0.20366 -0.17934 0.20088 C -0.17483 0.19348 -0.16858 0.18863 -0.16129 0.18563 C -0.15764 0.18123 -0.154 0.18008 -0.14983 0.17707 C -0.14115 0.17892 -0.13351 0.1847 -0.12466 0.18724 C -0.11858 0.18678 -0.11233 0.18701 -0.10643 0.18563 C -0.10295 0.18493 -0.09271 0.17499 -0.08959 0.17199 C -0.0849 0.16736 -0.07414 0.16158 -0.07414 0.16182 C -0.0691 0.15257 -0.06111 0.15072 -0.05452 0.14263 C -0.04601 0.13223 -0.0507 0.135 -0.04167 0.13223 C -0.0408 0.13061 -0.03976 0.12899 -0.03889 0.12714 C -0.03837 0.12552 -0.0375 0.12206 -0.0375 0.12229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-6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8322 L -0.00521 0.105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18436" name="Picture 4" descr="a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ba ti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55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 descr="canúi dá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3" descr="NGHETI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13672">
            <a:off x="3048000" y="2362200"/>
            <a:ext cx="4648200" cy="449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 descr="rừ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NGHETI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7605">
            <a:off x="3581400" y="3810000"/>
            <a:ext cx="2895600" cy="2800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2" descr="suoi ti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531" name="Picture 3" descr="tichchu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43200"/>
            <a:ext cx="3978275" cy="411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532" name="Picture 4" descr="mucnuo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64826">
            <a:off x="1447800" y="4038600"/>
            <a:ext cx="2152650" cy="235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05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 descr="ba s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-1587"/>
            <a:ext cx="9220200" cy="686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3" descr="cau be ngo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33600"/>
            <a:ext cx="2316163" cy="317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508" name="Picture 4" descr="ba c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447800"/>
            <a:ext cx="35814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5" descr="go bu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810000"/>
            <a:ext cx="449580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6" descr="am-sanh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657600"/>
            <a:ext cx="152400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511" name="Picture 7" descr="son-ca-chop-m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149014" flipH="1">
            <a:off x="4203700" y="2959100"/>
            <a:ext cx="2590800" cy="246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100000">
              <a:srgbClr val="FFCC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4" descr="Frames PPT 0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7" descr="Firewrk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286000"/>
            <a:ext cx="2209800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1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608137" y="4808538"/>
            <a:ext cx="36576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2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570037" y="1570038"/>
            <a:ext cx="35814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3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81800" y="4495800"/>
            <a:ext cx="41910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4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 flipH="1">
            <a:off x="5791200" y="3352800"/>
            <a:ext cx="67818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5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416675"/>
            <a:ext cx="41148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6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416675"/>
            <a:ext cx="4149725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17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1148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18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41148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19" descr="flower[1][1][1]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9" name="Text Box 20"/>
          <p:cNvSpPr txBox="1"/>
          <p:nvPr/>
        </p:nvSpPr>
        <p:spPr>
          <a:xfrm>
            <a:off x="685800" y="1066800"/>
            <a:ext cx="7772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endParaRPr lang="en-US" altLang="en-US" sz="1800" dirty="0">
              <a:latin typeface="Tahoma" panose="020B0604030504040204" pitchFamily="34" charset="0"/>
              <a:ea typeface="Arial" panose="020B0604020202020204" pitchFamily="34" charset="0"/>
            </a:endParaRP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025" y="0"/>
            <a:ext cx="104775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J0099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32638" y="1570038"/>
            <a:ext cx="3581400" cy="441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2" name="TextBox 1"/>
          <p:cNvSpPr txBox="1"/>
          <p:nvPr/>
        </p:nvSpPr>
        <p:spPr>
          <a:xfrm>
            <a:off x="2225675" y="523875"/>
            <a:ext cx="4800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2060"/>
                </a:solidFill>
              </a:rPr>
              <a:t>I. MỤC ĐÍCH – YÊU CẦU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4113" name="TextBox 29"/>
          <p:cNvSpPr txBox="1"/>
          <p:nvPr/>
        </p:nvSpPr>
        <p:spPr>
          <a:xfrm>
            <a:off x="457200" y="1163638"/>
            <a:ext cx="8153400" cy="1322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1. Kiến thức: 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- Trẻ biết tên truyện “Tích chu”, tên các nhân vật trong truyện</a:t>
            </a:r>
            <a:endParaRPr lang="en-US" altLang="en-US" sz="2000" dirty="0">
              <a:solidFill>
                <a:srgbClr val="00206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- Trẻ hiểu nội dung câu chuyện, nắm trình tự nội chuyện, hiểu được tính cách từng nhân vậy.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  <p:sp>
        <p:nvSpPr>
          <p:cNvPr id="4114" name="TextBox 30"/>
          <p:cNvSpPr txBox="1"/>
          <p:nvPr/>
        </p:nvSpPr>
        <p:spPr>
          <a:xfrm>
            <a:off x="533400" y="2559050"/>
            <a:ext cx="8153400" cy="1631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2. Kỹ năng: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- Trẻ biết kể diễn cảm</a:t>
            </a:r>
            <a:endParaRPr lang="en-US" altLang="en-US" sz="2000" dirty="0">
              <a:solidFill>
                <a:srgbClr val="00206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- Trẻ thể hiện được giọng điệu, ngữ điệu của từng nhân vật trong truyện.</a:t>
            </a:r>
            <a:endParaRPr lang="en-US" altLang="en-US" sz="2000" dirty="0">
              <a:solidFill>
                <a:srgbClr val="00206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- Trẻ lời câu hỏi rõ ràng, mạch lạc.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  <p:sp>
        <p:nvSpPr>
          <p:cNvPr id="4115" name="TextBox 31"/>
          <p:cNvSpPr txBox="1"/>
          <p:nvPr/>
        </p:nvSpPr>
        <p:spPr>
          <a:xfrm>
            <a:off x="615950" y="4298950"/>
            <a:ext cx="8153400" cy="1322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</a:rPr>
              <a:t>3. Thái độ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- Trẻ biết yêu quý kính trọng ông bà</a:t>
            </a:r>
            <a:endParaRPr lang="en-US" altLang="en-US" sz="2000" dirty="0">
              <a:solidFill>
                <a:srgbClr val="00206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- Biết yêu thương chăm sóc người thân trong gia đình và biết giúp đỡ mọi người..</a:t>
            </a:r>
            <a:endParaRPr lang="en-US" alt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22000">
    <p:sndAc>
      <p:stSnd>
        <p:snd r:embed="rId8" name="dao cua chau yeu.wav"/>
      </p:stSnd>
    </p:sndAc>
  </p:transition>
  <p:timing>
    <p:tnLst>
      <p:par>
        <p:cTn id="1" dur="indefinite" restart="never" nodeType="tmRoot">
          <p:childTnLst>
            <p:audio>
              <p:cMediaNode numSld="20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" descr="DSC097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3" descr="HÃ¬nh áº£nh cÃ³ liÃªn q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Oval 4"/>
          <p:cNvSpPr/>
          <p:nvPr/>
        </p:nvSpPr>
        <p:spPr>
          <a:xfrm>
            <a:off x="1447800" y="1295400"/>
            <a:ext cx="6553200" cy="1981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.VnTime" panose="020B7200000000000000" pitchFamily="34" charset="0"/>
              </a:rPr>
              <a:t>VËn ®éng theo nh¹c</a:t>
            </a:r>
            <a:endParaRPr lang="en-US" altLang="en-US" sz="4400" b="1" dirty="0">
              <a:solidFill>
                <a:srgbClr val="0000FF"/>
              </a:solidFill>
              <a:latin typeface=".VnTime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3300"/>
                </a:solidFill>
                <a:latin typeface=".VnTime" panose="020B7200000000000000" pitchFamily="34" charset="0"/>
              </a:rPr>
              <a:t>Bµi h¸t : Mẹ đi vắng</a:t>
            </a:r>
            <a:endParaRPr lang="en-US" altLang="en-US" sz="4400" b="1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Mẹ Đi Vắng - Nhạc Thiếu Nhi Có Lời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8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3" descr="Káº¿t quáº£ hÃ¬nh áº£nh cho tranh ná»n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879217" y="2286000"/>
            <a:ext cx="3665362" cy="707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300" normalizeH="0" baseline="0" noProof="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r>
              <a:rPr kumimoji="0" lang="en-US" sz="40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đóng</a:t>
            </a:r>
            <a:r>
              <a:rPr kumimoji="0" lang="en-US" sz="40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vai</a:t>
            </a:r>
            <a:endParaRPr kumimoji="0" lang="en-US" sz="4000" b="1" i="0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3" descr="Káº¿t quáº£ hÃ¬nh áº£nh cho tranh ná»n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344466" y="1819870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ĐÀM THOẠI</a:t>
            </a:r>
            <a:endParaRPr kumimoji="0" lang="en-US" sz="5400" b="1" i="0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a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9144000" cy="690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9203" name="Picture 3" descr="NGHETI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13672">
            <a:off x="5330825" y="2424113"/>
            <a:ext cx="3122613" cy="376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9204" name="Picture 4" descr="ba c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200400"/>
            <a:ext cx="207645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9205" name="Picture 5" descr="COTI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2286000"/>
            <a:ext cx="3516313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Picture1 chim bo ca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3490466" flipH="1">
            <a:off x="3649663" y="935038"/>
            <a:ext cx="2673350" cy="3275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0.06058 L -0.32899 -0.161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2" descr="anh 2 t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2" descr="anh 2 t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2" descr="a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0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1" name="Picture 3" descr="a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3676650" cy="5114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10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 descr="anh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" descr="Tich ch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372600" cy="731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2276" name="Picture 4" descr="Ba bi 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267200"/>
            <a:ext cx="968375" cy="96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Freeform 5"/>
          <p:cNvSpPr/>
          <p:nvPr/>
        </p:nvSpPr>
        <p:spPr>
          <a:xfrm>
            <a:off x="8693150" y="4146550"/>
            <a:ext cx="182563" cy="628650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pathLst>
              <a:path w="115" h="396">
                <a:moveTo>
                  <a:pt x="0" y="396"/>
                </a:moveTo>
                <a:cubicBezTo>
                  <a:pt x="19" y="395"/>
                  <a:pt x="37" y="394"/>
                  <a:pt x="56" y="392"/>
                </a:cubicBezTo>
                <a:cubicBezTo>
                  <a:pt x="80" y="389"/>
                  <a:pt x="84" y="351"/>
                  <a:pt x="92" y="332"/>
                </a:cubicBezTo>
                <a:cubicBezTo>
                  <a:pt x="95" y="308"/>
                  <a:pt x="102" y="287"/>
                  <a:pt x="108" y="264"/>
                </a:cubicBezTo>
                <a:cubicBezTo>
                  <a:pt x="111" y="229"/>
                  <a:pt x="115" y="209"/>
                  <a:pt x="96" y="180"/>
                </a:cubicBezTo>
                <a:cubicBezTo>
                  <a:pt x="92" y="70"/>
                  <a:pt x="103" y="87"/>
                  <a:pt x="72" y="24"/>
                </a:cubicBezTo>
                <a:cubicBezTo>
                  <a:pt x="75" y="16"/>
                  <a:pt x="80" y="0"/>
                  <a:pt x="80" y="0"/>
                </a:cubicBezTo>
              </a:path>
            </a:pathLst>
          </a:custGeom>
          <a:noFill/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182278" name="Picture 6" descr="Picture1 chim bo ca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490466" flipH="1">
            <a:off x="4643438" y="2441575"/>
            <a:ext cx="2673350" cy="327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34 0.12714 L -0.754 -0.416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00" y="-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2" descr="DSC098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6372" name="Oval 4"/>
          <p:cNvSpPr/>
          <p:nvPr/>
        </p:nvSpPr>
        <p:spPr>
          <a:xfrm>
            <a:off x="1447800" y="1295400"/>
            <a:ext cx="6553200" cy="1981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.VnTime" panose="020B7200000000000000" pitchFamily="34" charset="0"/>
              </a:rPr>
              <a:t>VËn ®éng theo nh¹c</a:t>
            </a:r>
            <a:endParaRPr lang="en-US" altLang="en-US" sz="4400" b="1" dirty="0">
              <a:solidFill>
                <a:srgbClr val="0000FF"/>
              </a:solidFill>
              <a:latin typeface=".VnTime" panose="020B7200000000000000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3300"/>
                </a:solidFill>
                <a:latin typeface=".VnTime" panose="020B7200000000000000" pitchFamily="34" charset="0"/>
              </a:rPr>
              <a:t>Bµi h¸t : Ch¸u yªu bµ</a:t>
            </a:r>
            <a:endParaRPr lang="en-US" altLang="en-US" sz="4400" b="1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pic>
        <p:nvPicPr>
          <p:cNvPr id="5123" name="Picture 5" descr="200709100131479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09600"/>
            <a:ext cx="1296988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6" descr="20070910013014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76200"/>
            <a:ext cx="9906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7" descr="200709100131477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82975" y="-1958975"/>
            <a:ext cx="1262063" cy="518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8" descr="465af35b3798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538" y="2971800"/>
            <a:ext cx="1033462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9" descr="465af318243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3800"/>
            <a:ext cx="1112838" cy="215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7" descr="Copy of love2541ds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5429250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12" descr="Hoa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876800"/>
            <a:ext cx="25146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3" descr="Hoa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800" y="5410200"/>
            <a:ext cx="23622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7" descr="Cay c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32766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8" descr="Cay c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28956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6" descr="141o39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200" y="4962525"/>
            <a:ext cx="2409825" cy="189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8" descr="Cay c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32004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7" descr="DollGirl_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400" y="4572000"/>
            <a:ext cx="1651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8" descr="DollGirl_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6200" y="4495800"/>
            <a:ext cx="1651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9" descr="DollGirl_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8800" y="3733800"/>
            <a:ext cx="1524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20" descr="DollGirl_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8413" y="4092575"/>
            <a:ext cx="1017587" cy="1698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637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637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637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9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charRg st="19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6372">
                                            <p:txEl>
                                              <p:charRg st="19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6372">
                                            <p:txEl>
                                              <p:charRg st="19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6372">
                                            <p:txEl>
                                              <p:charRg st="19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33796" name="Picture 4" descr="a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5" descr="ba ti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55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2" descr="canh nh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0"/>
            <a:ext cx="9144000" cy="7105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AutoShape 3">
            <a:hlinkClick r:id="" action="ppaction://hlinkshowjump?jump=nextslide"/>
          </p:cNvPr>
          <p:cNvSpPr/>
          <p:nvPr/>
        </p:nvSpPr>
        <p:spPr>
          <a:xfrm>
            <a:off x="609600" y="6686550"/>
            <a:ext cx="150813" cy="74613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34820" name="Picture 4" descr="cau be ngo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33750"/>
            <a:ext cx="2297113" cy="314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25" name="Picture 5" descr="ba c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647950"/>
            <a:ext cx="3551238" cy="377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Picture 6" descr="go bu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010150"/>
            <a:ext cx="4459288" cy="3249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3" name="Picture 7" descr="am-sanh-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857750"/>
            <a:ext cx="1511300" cy="1057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24" name="Group 8"/>
          <p:cNvGrpSpPr/>
          <p:nvPr/>
        </p:nvGrpSpPr>
        <p:grpSpPr>
          <a:xfrm>
            <a:off x="4343400" y="5314950"/>
            <a:ext cx="922338" cy="736600"/>
            <a:chOff x="552" y="1991"/>
            <a:chExt cx="586" cy="735"/>
          </a:xfrm>
        </p:grpSpPr>
        <p:sp>
          <p:nvSpPr>
            <p:cNvPr id="34826" name="AutoShape 9"/>
            <p:cNvSpPr/>
            <p:nvPr/>
          </p:nvSpPr>
          <p:spPr>
            <a:xfrm>
              <a:off x="555" y="2100"/>
              <a:ext cx="580" cy="527"/>
            </a:xfrm>
            <a:custGeom>
              <a:avLst/>
              <a:gdLst>
                <a:gd name="txL" fmla="*/ 2644 w 21600"/>
                <a:gd name="txT" fmla="*/ 2623 h 21600"/>
                <a:gd name="txR" fmla="*/ 18956 w 21600"/>
                <a:gd name="txB" fmla="*/ 18977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1676" y="21600"/>
                  </a:lnTo>
                  <a:lnTo>
                    <a:pt x="1992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75000"/>
                  </a:schemeClr>
                </a:gs>
              </a:gsLst>
              <a:lin ang="0" scaled="1"/>
              <a:tileRect/>
            </a:gradFill>
            <a:ln w="6350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4827" name="Oval 10"/>
            <p:cNvSpPr/>
            <p:nvPr/>
          </p:nvSpPr>
          <p:spPr>
            <a:xfrm rot="42543">
              <a:off x="600" y="2522"/>
              <a:ext cx="488" cy="204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dirty="0"/>
            </a:p>
          </p:txBody>
        </p:sp>
        <p:sp>
          <p:nvSpPr>
            <p:cNvPr id="34828" name="Oval 11"/>
            <p:cNvSpPr/>
            <p:nvPr/>
          </p:nvSpPr>
          <p:spPr>
            <a:xfrm rot="42543">
              <a:off x="610" y="2526"/>
              <a:ext cx="467" cy="18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  <a:tileRect/>
            </a:gradFill>
            <a:ln w="222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dirty="0"/>
            </a:p>
          </p:txBody>
        </p:sp>
        <p:sp>
          <p:nvSpPr>
            <p:cNvPr id="34829" name="Oval 12"/>
            <p:cNvSpPr/>
            <p:nvPr/>
          </p:nvSpPr>
          <p:spPr>
            <a:xfrm rot="42543">
              <a:off x="552" y="1991"/>
              <a:ext cx="586" cy="22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accent1"/>
                </a:gs>
              </a:gsLst>
              <a:lin ang="0" scaled="1"/>
              <a:tileRect/>
            </a:gradFill>
            <a:ln w="222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dirty="0"/>
            </a:p>
          </p:txBody>
        </p:sp>
        <p:sp>
          <p:nvSpPr>
            <p:cNvPr id="34830" name="Oval 13"/>
            <p:cNvSpPr/>
            <p:nvPr/>
          </p:nvSpPr>
          <p:spPr>
            <a:xfrm rot="42543">
              <a:off x="569" y="2001"/>
              <a:ext cx="547" cy="20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99001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222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dirty="0"/>
            </a:p>
          </p:txBody>
        </p:sp>
        <p:sp>
          <p:nvSpPr>
            <p:cNvPr id="34831" name="Oval 14"/>
            <p:cNvSpPr/>
            <p:nvPr/>
          </p:nvSpPr>
          <p:spPr>
            <a:xfrm rot="42543">
              <a:off x="767" y="2593"/>
              <a:ext cx="149" cy="5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99001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222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en-US" sz="1800" dirty="0"/>
            </a:p>
          </p:txBody>
        </p:sp>
        <p:sp>
          <p:nvSpPr>
            <p:cNvPr id="34832" name="Line 15"/>
            <p:cNvSpPr/>
            <p:nvPr/>
          </p:nvSpPr>
          <p:spPr>
            <a:xfrm>
              <a:off x="572" y="2146"/>
              <a:ext cx="39" cy="447"/>
            </a:xfrm>
            <a:prstGeom prst="line">
              <a:avLst/>
            </a:prstGeom>
            <a:ln w="3175" cap="rnd" cmpd="sng">
              <a:solidFill>
                <a:schemeClr val="hlink"/>
              </a:solidFill>
              <a:prstDash val="sysDot"/>
              <a:headEnd type="none" w="med" len="med"/>
              <a:tailEnd type="none" w="med" len="med"/>
            </a:ln>
          </p:spPr>
        </p:sp>
      </p:grpSp>
      <p:pic>
        <p:nvPicPr>
          <p:cNvPr id="184336" name="Picture 16" descr="son-ca-chop-m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149014" flipH="1">
            <a:off x="4225925" y="4146550"/>
            <a:ext cx="2535238" cy="2411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4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674" name="AutoShape 2"/>
          <p:cNvSpPr/>
          <p:nvPr/>
        </p:nvSpPr>
        <p:spPr>
          <a:xfrm>
            <a:off x="1600200" y="1143000"/>
            <a:ext cx="6019800" cy="2895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hợp:</a:t>
            </a:r>
            <a:endParaRPr lang="en-US" altLang="en-US" sz="5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843" name="Picture 3" descr="200709100131479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09600"/>
            <a:ext cx="1296988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Picture 4" descr="20070910013014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76200"/>
            <a:ext cx="9906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5" name="Picture 5" descr="200709100131477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82975" y="-1958975"/>
            <a:ext cx="1262063" cy="518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Picture 6" descr="465af35b3798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538" y="2971800"/>
            <a:ext cx="1033462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7" name="Picture 7" descr="465af318243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3800"/>
            <a:ext cx="1112838" cy="215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8" name="Picture 7" descr="Copy of love2541ds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5429250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9" name="Picture 12" descr="Hoa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876800"/>
            <a:ext cx="25146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0" name="Picture 13" descr="Hoa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800" y="5410200"/>
            <a:ext cx="23622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1" name="Picture 17" descr="Cay c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48768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2" name="Picture 18" descr="Cay c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48768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3" name="Picture 6" descr="141o39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200" y="4962525"/>
            <a:ext cx="2409825" cy="189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4" name="Picture 18" descr="Cay c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48768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21" dur="5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nimBg="1"/>
      <p:bldP spid="156674" grpId="1" animBg="1"/>
      <p:bldP spid="156674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Picture 4" descr="cam 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0" y="1587500"/>
            <a:ext cx="5638800" cy="148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Picture 5" descr="DollGirl_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657600"/>
            <a:ext cx="1651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6" descr="DollGirl_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657600"/>
            <a:ext cx="1651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7" descr="DollGirl_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810000"/>
            <a:ext cx="1524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0" name="Picture 8" descr="DollGirl_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013" y="3940175"/>
            <a:ext cx="1017587" cy="169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1" name="Picture 9" descr="dollcut12%20(77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00" y="3886200"/>
            <a:ext cx="14605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090" name="Co nuoi day tre - To thanh phuong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609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3" name="Picture 11" descr="11[2]643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4" name="Picture 12" descr="tiere1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4600" y="4800600"/>
            <a:ext cx="22860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5" name="Picture 13" descr="200709100131479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304800"/>
            <a:ext cx="1296988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6" name="Picture 14" descr="200709100130143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4488" y="76200"/>
            <a:ext cx="1179512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7" name="Picture 15" descr="200709100131477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3444875" y="-1539875"/>
            <a:ext cx="1262063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8" name="Picture 16" descr="465af318243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705350"/>
            <a:ext cx="1112838" cy="215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9" name="Picture 17" descr="465af35b3798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0538" y="5029200"/>
            <a:ext cx="1033462" cy="1998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098" name="Co nuoi day tre - To thanh phuong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000" y="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1" name="Picture 19" descr="cam 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0" y="914400"/>
            <a:ext cx="5638800" cy="148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2" name="Picture 20" descr="DollGirl_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810000"/>
            <a:ext cx="1651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3" name="Picture 21" descr="DollGirl_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810000"/>
            <a:ext cx="1651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4" name="Picture 22" descr="DollGirl_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962400"/>
            <a:ext cx="1524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5" name="Picture 23" descr="DollGirl_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413" y="4092575"/>
            <a:ext cx="1017587" cy="169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6" name="Picture 24" descr="dollcut12%20(77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0" y="4038600"/>
            <a:ext cx="14605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5" name="Co nuoi day tre - To thanh phuong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762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21" fill="hold"/>
                                        <p:tgtEl>
                                          <p:spTgt spid="174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721" fill="hold"/>
                                        <p:tgtEl>
                                          <p:spTgt spid="174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8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721" fill="hold"/>
                                        <p:tgtEl>
                                          <p:spTgt spid="17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090"/>
                </p:tgtEl>
              </p:cMediaNode>
            </p:audio>
            <p:audio>
              <p:cMediaNode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09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háu Yêu Bà ✿ Thần Đồng Âm Nhạc Việt Nam Bé MAI VY ♪ #NamvietThieunhi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80000" showWhenStopped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FF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85348" name="AutoShape 4"/>
          <p:cNvSpPr/>
          <p:nvPr/>
        </p:nvSpPr>
        <p:spPr>
          <a:xfrm>
            <a:off x="1828800" y="914400"/>
            <a:ext cx="5257800" cy="1905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TÍCH CHU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5349" name="Picture 5" descr="DICHOIv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55239" flipH="1">
            <a:off x="2514600" y="2438400"/>
            <a:ext cx="3151188" cy="346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6" descr="200709100131479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00"/>
            <a:ext cx="1296988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7" descr="200709100130143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76200"/>
            <a:ext cx="9906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8" descr="200709100131477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87775" y="-1958975"/>
            <a:ext cx="1262063" cy="518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9" descr="465af35b3798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538" y="2971800"/>
            <a:ext cx="1033462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0" descr="465af318243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3800"/>
            <a:ext cx="1112838" cy="215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7" descr="Copy of love2541ds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5429250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2" descr="Hoa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876800"/>
            <a:ext cx="25146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3" descr="Hoa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4800" y="5410200"/>
            <a:ext cx="23622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Picture 17" descr="Cay c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8600" y="48768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8" descr="Cay c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48768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2" name="Picture 6" descr="141o39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200" y="4962525"/>
            <a:ext cx="2409825" cy="189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Picture 18" descr="Cay c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6800" y="4876800"/>
            <a:ext cx="1128713" cy="19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5348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39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8" grpId="0" animBg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13" descr="a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863"/>
            <a:ext cx="8915400" cy="681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14" descr="DICHOI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5239" flipH="1">
            <a:off x="1447800" y="1828800"/>
            <a:ext cx="3151188" cy="346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4" descr="a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863"/>
            <a:ext cx="8915400" cy="681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5" descr="DICHOI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5239" flipH="1">
            <a:off x="1447800" y="1828800"/>
            <a:ext cx="3151188" cy="346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b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8600"/>
            <a:ext cx="3446463" cy="632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Pictur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07975"/>
            <a:ext cx="9144000" cy="716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23" name="Picture 3" descr="cu-gia-mo-cu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400" y="3200400"/>
            <a:ext cx="5362575" cy="540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43 -0.01595 C 0.48628 -0.01133 0.77448 -0.0067 0.8901 -0.0048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anh 2 t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2" descr="anh 2 t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WPS Presentation</Application>
  <PresentationFormat/>
  <Paragraphs>42</Paragraphs>
  <Slides>33</Slides>
  <Notes>1</Notes>
  <HiddenSlides>0</HiddenSlides>
  <MMClips>7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Tahoma</vt:lpstr>
      <vt:lpstr>.VnTime</vt:lpstr>
      <vt:lpstr>Times New Roman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NMT</cp:lastModifiedBy>
  <cp:revision>2</cp:revision>
  <dcterms:created xsi:type="dcterms:W3CDTF">2008-01-21T16:50:49Z</dcterms:created>
  <dcterms:modified xsi:type="dcterms:W3CDTF">2025-10-17T11:40:44Z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399FED0FDB8D40B7ABA9C68BAAB412FB_13</vt:lpwstr>
  </property>
  <property fmtid="{D5CDD505-2E9C-101B-9397-08002B2CF9AE}" pid="3" name="KSOProductBuildVer">
    <vt:lpwstr>1033-12.2.0.22549</vt:lpwstr>
  </property>
</Properties>
</file>