
<file path=[Content_Types].xml><?xml version="1.0" encoding="utf-8"?>
<Types xmlns="http://schemas.openxmlformats.org/package/2006/content-types">
  <Default Extension="jfif" ContentType="image/jpeg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Default Extension="mp4" ContentType="video/mp4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4" r:id="rId2"/>
    <p:sldId id="257" r:id="rId3"/>
    <p:sldId id="256" r:id="rId4"/>
    <p:sldId id="258" r:id="rId5"/>
    <p:sldId id="259" r:id="rId6"/>
    <p:sldId id="262" r:id="rId7"/>
    <p:sldId id="260" r:id="rId8"/>
    <p:sldId id="261" r:id="rId9"/>
    <p:sldId id="267" r:id="rId10"/>
    <p:sldId id="263" r:id="rId11"/>
    <p:sldId id="264" r:id="rId12"/>
    <p:sldId id="265" r:id="rId13"/>
    <p:sldId id="266" r:id="rId14"/>
    <p:sldId id="269" r:id="rId15"/>
    <p:sldId id="272" r:id="rId16"/>
    <p:sldId id="277" r:id="rId17"/>
    <p:sldId id="276" r:id="rId18"/>
    <p:sldId id="275" r:id="rId19"/>
    <p:sldId id="268" r:id="rId20"/>
    <p:sldId id="273" r:id="rId21"/>
    <p:sldId id="270" r:id="rId22"/>
    <p:sldId id="271" r:id="rId2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9" d="100"/>
          <a:sy n="69" d="100"/>
        </p:scale>
        <p:origin x="756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FA8558-E133-EC85-8EA3-75698509B1A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1B627C8-6677-4EAA-E7A7-76A299222CF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47A5446-56A9-BFA6-76B7-520AD8ACD1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55558E-779D-4F41-850D-2E13D57E7D42}" type="datetimeFigureOut">
              <a:rPr lang="en-US" smtClean="0"/>
              <a:t>1/7/2025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8683A59-82E2-8E5E-9E0C-FF58523A0B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F82377D-5CB4-3E59-98C6-0C71303714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20F6A8-EEE2-4290-A0C1-39C6D9C1BC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21696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9C66CF-70D1-3FBD-7560-48860B2E69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49E7599-7B60-E618-BF61-8EEA39DE8E9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78B8E3E-416D-10F9-B8A8-E541A98484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55558E-779D-4F41-850D-2E13D57E7D42}" type="datetimeFigureOut">
              <a:rPr lang="en-US" smtClean="0"/>
              <a:t>1/7/2025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7C74094-40FD-07D2-26C4-A64B7CFE73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BF79294-84E8-F8B3-630A-26738CA030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20F6A8-EEE2-4290-A0C1-39C6D9C1BC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08764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36F888B-9632-3B41-B7C8-5C9FACD5CE0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A54CC6B-B540-F489-70D4-E792FBD17AE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74CABBB-FD31-CDA9-036B-38CCEE7912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55558E-779D-4F41-850D-2E13D57E7D42}" type="datetimeFigureOut">
              <a:rPr lang="en-US" smtClean="0"/>
              <a:t>1/7/2025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97CB26A-6304-D321-EC4E-05E8701AC3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820BF9C-C32F-F563-DA02-A4C05EFD15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20F6A8-EEE2-4290-A0C1-39C6D9C1BC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54792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60C709-68FB-BF36-AC17-9BE9CEE4A5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6EC4946-B6B9-BD00-F3FA-BF2F7B2F817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408BB20-5A8D-CF1F-AEA6-C6E8E30CEB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55558E-779D-4F41-850D-2E13D57E7D42}" type="datetimeFigureOut">
              <a:rPr lang="en-US" smtClean="0"/>
              <a:t>1/7/2025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BD0B2E3-296C-215F-C1EC-3F2119F786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2EE8F38-ED21-0387-966C-D547E6298E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20F6A8-EEE2-4290-A0C1-39C6D9C1BC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67539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466334-8613-90A2-E533-91914C7C9E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7993D08-2136-33D1-0687-5CE2042EE54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F1B1607-60EE-B581-E542-1221121709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55558E-779D-4F41-850D-2E13D57E7D42}" type="datetimeFigureOut">
              <a:rPr lang="en-US" smtClean="0"/>
              <a:t>1/7/2025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CED4724-101F-1D2A-6FD4-0C784C3C2D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C98C2F7-16B3-850D-ABAC-DEB1C26728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20F6A8-EEE2-4290-A0C1-39C6D9C1BC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99287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326017-3AFE-4AB0-AAE4-709E16F1D6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038D051-9FC0-2B25-CBF1-1FC923A436C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36BF85E-D168-34D5-C177-E3E78F58015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D62BB24-13CD-E815-5014-2C9A5CD173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55558E-779D-4F41-850D-2E13D57E7D42}" type="datetimeFigureOut">
              <a:rPr lang="en-US" smtClean="0"/>
              <a:t>1/7/2025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0A5E43A-45FC-3C9F-E497-205FE4F431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DCC316A-5D76-302A-C32B-C36C380018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20F6A8-EEE2-4290-A0C1-39C6D9C1BC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10256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DD0F0B-6B86-425B-EEDB-FF73DE7CBB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4F6E4C1-E315-BDA4-E6CC-8CEDEE7CC20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4DC1293-B160-4862-7492-797374874F8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814A892-B1FD-A69B-E6AE-F4555D19786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A1E6A48-AD29-9BB2-9D83-4CFE7E13B5B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9937330-D51F-D257-A311-D47EADF4DD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55558E-779D-4F41-850D-2E13D57E7D42}" type="datetimeFigureOut">
              <a:rPr lang="en-US" smtClean="0"/>
              <a:t>1/7/2025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5098173-8E8A-EE6D-D3ED-888987C266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D9B11ED-2072-3BB7-BF1C-ED70243A24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20F6A8-EEE2-4290-A0C1-39C6D9C1BC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79048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F68271-10B9-E73D-F4C1-610FA54C5A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B28AFA7-CE16-49F2-A252-C71461D1E7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55558E-779D-4F41-850D-2E13D57E7D42}" type="datetimeFigureOut">
              <a:rPr lang="en-US" smtClean="0"/>
              <a:t>1/7/2025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ABC39E9-4C52-2176-575B-25ED2AB5F0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BAAD28F-1205-A019-DD1D-E5F3D78E71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20F6A8-EEE2-4290-A0C1-39C6D9C1BC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58280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4694325-14BE-63C9-6C08-7DDAB1E621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55558E-779D-4F41-850D-2E13D57E7D42}" type="datetimeFigureOut">
              <a:rPr lang="en-US" smtClean="0"/>
              <a:t>1/7/2025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BA30034-C57E-B063-3CB1-4EEE6122B3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28AAE4C-D79D-1544-90A6-04B9708A25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20F6A8-EEE2-4290-A0C1-39C6D9C1BC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4692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20F4FA-CD9D-50C9-9E48-6BD031EB06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D66B490-714F-80EA-539A-A933F9E776B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EF0DE54-0204-7DDE-AB7D-1BD72A48B2E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97571BE-34AC-8756-C73B-84367179F5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55558E-779D-4F41-850D-2E13D57E7D42}" type="datetimeFigureOut">
              <a:rPr lang="en-US" smtClean="0"/>
              <a:t>1/7/2025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1256B93-35C4-A4D8-E8D0-3517289B66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8F232B1-25EE-5954-D6A2-BD5B1E4BEE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20F6A8-EEE2-4290-A0C1-39C6D9C1BC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23856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080D8F-4376-307A-F27E-3C7FB2A33F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4F2658B-D124-BCDA-3BF5-98EF3FDB410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BE002EA-1AF9-DF20-122C-83BF6AA1942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DC0A7E7-5229-6D0F-983F-EC14935776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55558E-779D-4F41-850D-2E13D57E7D42}" type="datetimeFigureOut">
              <a:rPr lang="en-US" smtClean="0"/>
              <a:t>1/7/2025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4A13BCF-5A70-EFFD-4D74-E87B44FE55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405F169-6B2E-A647-4AF1-26538213B8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20F6A8-EEE2-4290-A0C1-39C6D9C1BC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29373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D60B79C-B992-12FF-C847-4C66449DA1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ED13588-F633-C8C1-0BCD-316D6763CA3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3BD301D-FC90-2A66-91A7-CD5238DDB20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55558E-779D-4F41-850D-2E13D57E7D42}" type="datetimeFigureOut">
              <a:rPr lang="en-US" smtClean="0"/>
              <a:t>1/7/2025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20BF242-972F-2366-FF2F-D242D103D93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6775696-3160-5EBF-0509-37FB33193C8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20F6A8-EEE2-4290-A0C1-39C6D9C1BC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36588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eg"/><Relationship Id="rId3" Type="http://schemas.openxmlformats.org/officeDocument/2006/relationships/image" Target="../media/image15.jpeg"/><Relationship Id="rId7" Type="http://schemas.openxmlformats.org/officeDocument/2006/relationships/image" Target="../media/image19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5" Type="http://schemas.openxmlformats.org/officeDocument/2006/relationships/image" Target="../media/image31.jpeg"/><Relationship Id="rId4" Type="http://schemas.openxmlformats.org/officeDocument/2006/relationships/image" Target="../media/image30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30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jpe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33.jpeg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6" Type="http://schemas.openxmlformats.org/officeDocument/2006/relationships/image" Target="../media/image14.jpeg"/><Relationship Id="rId5" Type="http://schemas.openxmlformats.org/officeDocument/2006/relationships/image" Target="../media/image32.jpeg"/><Relationship Id="rId4" Type="http://schemas.openxmlformats.org/officeDocument/2006/relationships/image" Target="../media/image30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30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fi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fi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fif"/><Relationship Id="rId2" Type="http://schemas.openxmlformats.org/officeDocument/2006/relationships/image" Target="../media/image3.jf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jp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fif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jp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Google Shape;89;p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Rectangle 2"/>
          <p:cNvSpPr txBox="1">
            <a:spLocks noChangeArrowheads="1"/>
          </p:cNvSpPr>
          <p:nvPr/>
        </p:nvSpPr>
        <p:spPr>
          <a:xfrm>
            <a:off x="2373573" y="324134"/>
            <a:ext cx="8077200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000" b="1" smtClean="0">
                <a:latin typeface="Times New Roman" panose="02020603050405020304" pitchFamily="18" charset="0"/>
              </a:rPr>
              <a:t>UBND </a:t>
            </a:r>
            <a:r>
              <a:rPr lang="en-US" sz="2000" b="1" dirty="0" smtClean="0">
                <a:latin typeface="Times New Roman" panose="02020603050405020304" pitchFamily="18" charset="0"/>
              </a:rPr>
              <a:t>QUẬN LONG BIÊN</a:t>
            </a:r>
            <a:br>
              <a:rPr lang="en-US" sz="2000" b="1" dirty="0" smtClean="0">
                <a:latin typeface="Times New Roman" panose="02020603050405020304" pitchFamily="18" charset="0"/>
              </a:rPr>
            </a:br>
            <a:r>
              <a:rPr lang="en-US" sz="2000" b="1" dirty="0" smtClean="0">
                <a:latin typeface="Times New Roman" panose="02020603050405020304" pitchFamily="18" charset="0"/>
              </a:rPr>
              <a:t>TRƯỜNG MN LONG BIÊN A</a:t>
            </a:r>
            <a:r>
              <a:rPr lang="en-US" sz="2000" b="1" dirty="0" smtClean="0">
                <a:solidFill>
                  <a:srgbClr val="FF00FF"/>
                </a:solidFill>
                <a:latin typeface="Times New Roman" panose="02020603050405020304" pitchFamily="18" charset="0"/>
              </a:rPr>
              <a:t/>
            </a:r>
            <a:br>
              <a:rPr lang="en-US" sz="2000" b="1" dirty="0" smtClean="0">
                <a:solidFill>
                  <a:srgbClr val="FF00FF"/>
                </a:solidFill>
                <a:latin typeface="Times New Roman" panose="02020603050405020304" pitchFamily="18" charset="0"/>
              </a:rPr>
            </a:br>
            <a:endParaRPr lang="en-US" sz="2000" b="1" dirty="0">
              <a:solidFill>
                <a:srgbClr val="FF00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8" name="Rectangle 3"/>
          <p:cNvSpPr txBox="1">
            <a:spLocks noChangeArrowheads="1"/>
          </p:cNvSpPr>
          <p:nvPr/>
        </p:nvSpPr>
        <p:spPr>
          <a:xfrm>
            <a:off x="2743200" y="1951630"/>
            <a:ext cx="5867400" cy="30025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Tx/>
              <a:buNone/>
            </a:pPr>
            <a:endParaRPr lang="en-US" sz="3000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Tx/>
              <a:buNone/>
            </a:pPr>
            <a:endParaRPr lang="en-US" sz="3000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FontTx/>
              <a:buNone/>
            </a:pP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Lĩnh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vực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Phát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triển</a:t>
            </a:r>
            <a:r>
              <a:rPr lang="en-US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Nhận thức</a:t>
            </a:r>
            <a:endParaRPr lang="en-US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FontTx/>
              <a:buNone/>
            </a:pP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Khám phá </a:t>
            </a:r>
            <a:endParaRPr lang="en-US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FontTx/>
              <a:buNone/>
            </a:pPr>
            <a:r>
              <a:rPr lang="en-US" b="1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tài: Câu đối ngày Tết	</a:t>
            </a:r>
            <a:endParaRPr lang="en-US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FontTx/>
              <a:buNone/>
            </a:pP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Lứa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tuổi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MGL 5-6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tuổi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450996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4BA4520-2E98-6EF9-7BBA-70529C91F9A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2523" y="833515"/>
            <a:ext cx="9206953" cy="575853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135F61D7-09C0-7887-FDCA-AA550650BBCB}"/>
              </a:ext>
            </a:extLst>
          </p:cNvPr>
          <p:cNvSpPr txBox="1"/>
          <p:nvPr/>
        </p:nvSpPr>
        <p:spPr>
          <a:xfrm>
            <a:off x="4144183" y="187717"/>
            <a:ext cx="38193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Ý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nghĩa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tục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treo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đối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tết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xưa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06807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09F573A-9776-A8B2-6B63-4A5899EB7E1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758" y="580696"/>
            <a:ext cx="5696607" cy="5696607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2F9F3196-F0C2-A7CB-1F9A-1A19627CF5D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7588" y="828674"/>
            <a:ext cx="5294585" cy="3970939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9092C8CC-976F-862C-5919-B0CEF69ED919}"/>
              </a:ext>
            </a:extLst>
          </p:cNvPr>
          <p:cNvSpPr txBox="1"/>
          <p:nvPr/>
        </p:nvSpPr>
        <p:spPr>
          <a:xfrm>
            <a:off x="5558032" y="211364"/>
            <a:ext cx="37006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đối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tết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đại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90D4700-B963-19C4-D8F4-3C7DEBA579AC}"/>
              </a:ext>
            </a:extLst>
          </p:cNvPr>
          <p:cNvSpPr txBox="1"/>
          <p:nvPr/>
        </p:nvSpPr>
        <p:spPr>
          <a:xfrm>
            <a:off x="7681122" y="5047591"/>
            <a:ext cx="30016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Trang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trí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phòng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ty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47F92E7-9AB6-156C-56F6-30F1F51D46ED}"/>
              </a:ext>
            </a:extLst>
          </p:cNvPr>
          <p:cNvSpPr txBox="1"/>
          <p:nvPr/>
        </p:nvSpPr>
        <p:spPr>
          <a:xfrm>
            <a:off x="1040518" y="6275660"/>
            <a:ext cx="49188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Trang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trí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tiểu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cảnh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nơi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Hội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chợ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xuân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236057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0D9341B4-7B72-DCF9-8E52-8890293A529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4524" y="268014"/>
            <a:ext cx="7062952" cy="5297214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3FDB0B79-91BF-49C0-FFBE-B3F42F342D31}"/>
              </a:ext>
            </a:extLst>
          </p:cNvPr>
          <p:cNvSpPr txBox="1"/>
          <p:nvPr/>
        </p:nvSpPr>
        <p:spPr>
          <a:xfrm>
            <a:off x="4595172" y="5709743"/>
            <a:ext cx="41516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Trang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trí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chào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mừng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Tết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440432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58CEB02-9706-EB26-D728-E6AFD7834AA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3296" y="207609"/>
            <a:ext cx="7882237" cy="5549895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12F57DD9-1DDD-1306-5D72-B2033A854CA3}"/>
              </a:ext>
            </a:extLst>
          </p:cNvPr>
          <p:cNvSpPr txBox="1"/>
          <p:nvPr/>
        </p:nvSpPr>
        <p:spPr>
          <a:xfrm>
            <a:off x="4773586" y="6040818"/>
            <a:ext cx="18539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Trang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trí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siêu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313228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8" name="Text Box 20"/>
          <p:cNvSpPr txBox="1">
            <a:spLocks noChangeArrowheads="1"/>
          </p:cNvSpPr>
          <p:nvPr/>
        </p:nvSpPr>
        <p:spPr bwMode="auto">
          <a:xfrm>
            <a:off x="2916775" y="162667"/>
            <a:ext cx="6477000" cy="40011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bước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đối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tết</a:t>
            </a:r>
            <a:endParaRPr lang="en-US" sz="2000" b="1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5" name="Group 24">
            <a:extLst>
              <a:ext uri="{FF2B5EF4-FFF2-40B4-BE49-F238E27FC236}">
                <a16:creationId xmlns:a16="http://schemas.microsoft.com/office/drawing/2014/main" id="{C8839BBD-3881-A18C-FAE2-A61B27D496C8}"/>
              </a:ext>
            </a:extLst>
          </p:cNvPr>
          <p:cNvGrpSpPr/>
          <p:nvPr/>
        </p:nvGrpSpPr>
        <p:grpSpPr>
          <a:xfrm>
            <a:off x="-323571" y="1008022"/>
            <a:ext cx="6477000" cy="2554270"/>
            <a:chOff x="-580696" y="977243"/>
            <a:chExt cx="6477000" cy="2554270"/>
          </a:xfrm>
        </p:grpSpPr>
        <p:sp>
          <p:nvSpPr>
            <p:cNvPr id="9" name="Text Box 20">
              <a:extLst>
                <a:ext uri="{FF2B5EF4-FFF2-40B4-BE49-F238E27FC236}">
                  <a16:creationId xmlns:a16="http://schemas.microsoft.com/office/drawing/2014/main" id="{F2C30519-91CF-7BE2-E7B2-5F62AF117C1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-580696" y="3008293"/>
              <a:ext cx="6477000" cy="523220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2800" b="1" dirty="0">
                  <a:latin typeface="Times New Roman" pitchFamily="18" charset="0"/>
                  <a:cs typeface="Times New Roman" pitchFamily="18" charset="0"/>
                </a:rPr>
                <a:t>B1: </a:t>
              </a:r>
              <a:r>
                <a:rPr lang="en-US" sz="2800" b="1" dirty="0" err="1">
                  <a:latin typeface="Times New Roman" pitchFamily="18" charset="0"/>
                  <a:cs typeface="Times New Roman" pitchFamily="18" charset="0"/>
                </a:rPr>
                <a:t>Chọn</a:t>
              </a:r>
              <a:r>
                <a:rPr lang="en-US" sz="2800" b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b="1" dirty="0" err="1">
                  <a:latin typeface="Times New Roman" pitchFamily="18" charset="0"/>
                  <a:cs typeface="Times New Roman" pitchFamily="18" charset="0"/>
                </a:rPr>
                <a:t>nguyên</a:t>
              </a:r>
              <a:r>
                <a:rPr lang="en-US" sz="2800" b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b="1" dirty="0" err="1">
                  <a:latin typeface="Times New Roman" pitchFamily="18" charset="0"/>
                  <a:cs typeface="Times New Roman" pitchFamily="18" charset="0"/>
                </a:rPr>
                <a:t>liệu</a:t>
              </a:r>
              <a:endParaRPr lang="en-US" sz="2800" b="1" dirty="0">
                <a:latin typeface="Times New Roman" pitchFamily="18" charset="0"/>
                <a:cs typeface="Times New Roman" pitchFamily="18" charset="0"/>
              </a:endParaRPr>
            </a:p>
          </p:txBody>
        </p:sp>
        <p:grpSp>
          <p:nvGrpSpPr>
            <p:cNvPr id="20" name="Group 19">
              <a:extLst>
                <a:ext uri="{FF2B5EF4-FFF2-40B4-BE49-F238E27FC236}">
                  <a16:creationId xmlns:a16="http://schemas.microsoft.com/office/drawing/2014/main" id="{A5D91F0E-1247-B050-DFE6-90F5C7907EE7}"/>
                </a:ext>
              </a:extLst>
            </p:cNvPr>
            <p:cNvGrpSpPr/>
            <p:nvPr/>
          </p:nvGrpSpPr>
          <p:grpSpPr>
            <a:xfrm>
              <a:off x="998749" y="977243"/>
              <a:ext cx="3626069" cy="1889424"/>
              <a:chOff x="998749" y="930737"/>
              <a:chExt cx="3626069" cy="1889424"/>
            </a:xfrm>
          </p:grpSpPr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A1E8559B-46D4-5D03-8F66-6A40CC741017}"/>
                  </a:ext>
                </a:extLst>
              </p:cNvPr>
              <p:cNvSpPr/>
              <p:nvPr/>
            </p:nvSpPr>
            <p:spPr>
              <a:xfrm>
                <a:off x="998749" y="930737"/>
                <a:ext cx="3626069" cy="1889424"/>
              </a:xfrm>
              <a:prstGeom prst="rect">
                <a:avLst/>
              </a:prstGeom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4" name="Group 3">
                <a:extLst>
                  <a:ext uri="{FF2B5EF4-FFF2-40B4-BE49-F238E27FC236}">
                    <a16:creationId xmlns:a16="http://schemas.microsoft.com/office/drawing/2014/main" id="{1E204042-4238-11B5-AAA0-49B44E842C9C}"/>
                  </a:ext>
                </a:extLst>
              </p:cNvPr>
              <p:cNvGrpSpPr/>
              <p:nvPr/>
            </p:nvGrpSpPr>
            <p:grpSpPr>
              <a:xfrm>
                <a:off x="1176955" y="1194412"/>
                <a:ext cx="3159119" cy="1384474"/>
                <a:chOff x="1171277" y="1309858"/>
                <a:chExt cx="3543150" cy="1666135"/>
              </a:xfrm>
              <a:solidFill>
                <a:srgbClr val="FFFF00"/>
              </a:solidFill>
            </p:grpSpPr>
            <p:pic>
              <p:nvPicPr>
                <p:cNvPr id="2" name="Picture 4" descr="15 loại vải phổ biến trên thị trường ...">
                  <a:extLst>
                    <a:ext uri="{FF2B5EF4-FFF2-40B4-BE49-F238E27FC236}">
                      <a16:creationId xmlns:a16="http://schemas.microsoft.com/office/drawing/2014/main" id="{7AE7E621-F7C0-CCED-3DF4-B73D88980209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171277" y="1309858"/>
                  <a:ext cx="1887233" cy="1666135"/>
                </a:xfrm>
                <a:prstGeom prst="rect">
                  <a:avLst/>
                </a:prstGeom>
                <a:grpFill/>
              </p:spPr>
            </p:pic>
            <p:pic>
              <p:nvPicPr>
                <p:cNvPr id="3" name="Picture 6" descr="Tổng hợp các loại giấy viết câu đối, cách chọn mua giấy đúng cách">
                  <a:extLst>
                    <a:ext uri="{FF2B5EF4-FFF2-40B4-BE49-F238E27FC236}">
                      <a16:creationId xmlns:a16="http://schemas.microsoft.com/office/drawing/2014/main" id="{34644CAF-B978-042D-1ABF-AA6613A0A3EE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3" cstate="hq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3090457" y="1471945"/>
                  <a:ext cx="1623970" cy="1227830"/>
                </a:xfrm>
                <a:prstGeom prst="rect">
                  <a:avLst/>
                </a:prstGeom>
                <a:solidFill>
                  <a:srgbClr val="FFFFFF"/>
                </a:solidFill>
              </p:spPr>
            </p:pic>
          </p:grpSp>
        </p:grpSp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65E85CA3-A0D3-4831-E7CF-39FEEBE17805}"/>
              </a:ext>
            </a:extLst>
          </p:cNvPr>
          <p:cNvGrpSpPr/>
          <p:nvPr/>
        </p:nvGrpSpPr>
        <p:grpSpPr>
          <a:xfrm>
            <a:off x="5255735" y="853366"/>
            <a:ext cx="6477000" cy="2770765"/>
            <a:chOff x="6091308" y="866623"/>
            <a:chExt cx="6477000" cy="2770765"/>
          </a:xfrm>
        </p:grpSpPr>
        <p:sp>
          <p:nvSpPr>
            <p:cNvPr id="8" name="Text Box 20">
              <a:extLst>
                <a:ext uri="{FF2B5EF4-FFF2-40B4-BE49-F238E27FC236}">
                  <a16:creationId xmlns:a16="http://schemas.microsoft.com/office/drawing/2014/main" id="{5CD613BD-DDF8-1331-DFFC-C1DD5BA2EF9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091308" y="3114168"/>
              <a:ext cx="6477000" cy="523220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2800" b="1" dirty="0">
                  <a:latin typeface="Times New Roman" pitchFamily="18" charset="0"/>
                  <a:cs typeface="Times New Roman" pitchFamily="18" charset="0"/>
                </a:rPr>
                <a:t>B2: </a:t>
              </a:r>
              <a:r>
                <a:rPr lang="en-US" sz="2800" b="1" dirty="0" err="1">
                  <a:latin typeface="Times New Roman" pitchFamily="18" charset="0"/>
                  <a:cs typeface="Times New Roman" pitchFamily="18" charset="0"/>
                </a:rPr>
                <a:t>Thiết</a:t>
              </a:r>
              <a:r>
                <a:rPr lang="en-US" sz="2800" b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b="1" dirty="0" err="1">
                  <a:latin typeface="Times New Roman" pitchFamily="18" charset="0"/>
                  <a:cs typeface="Times New Roman" pitchFamily="18" charset="0"/>
                </a:rPr>
                <a:t>kế</a:t>
              </a:r>
              <a:r>
                <a:rPr lang="en-US" sz="2800" b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b="1" dirty="0" err="1">
                  <a:latin typeface="Times New Roman" pitchFamily="18" charset="0"/>
                  <a:cs typeface="Times New Roman" pitchFamily="18" charset="0"/>
                </a:rPr>
                <a:t>hình</a:t>
              </a:r>
              <a:r>
                <a:rPr lang="en-US" sz="2800" b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b="1" dirty="0" err="1">
                  <a:latin typeface="Times New Roman" pitchFamily="18" charset="0"/>
                  <a:cs typeface="Times New Roman" pitchFamily="18" charset="0"/>
                </a:rPr>
                <a:t>dáng</a:t>
              </a:r>
              <a:endParaRPr lang="en-US" sz="2800" b="1" dirty="0">
                <a:latin typeface="Times New Roman" pitchFamily="18" charset="0"/>
                <a:cs typeface="Times New Roman" pitchFamily="18" charset="0"/>
              </a:endParaRPr>
            </a:p>
          </p:txBody>
        </p:sp>
        <p:grpSp>
          <p:nvGrpSpPr>
            <p:cNvPr id="21" name="Group 20">
              <a:extLst>
                <a:ext uri="{FF2B5EF4-FFF2-40B4-BE49-F238E27FC236}">
                  <a16:creationId xmlns:a16="http://schemas.microsoft.com/office/drawing/2014/main" id="{29B1AFBC-4E95-7214-6B7E-1BD17364B4EC}"/>
                </a:ext>
              </a:extLst>
            </p:cNvPr>
            <p:cNvGrpSpPr/>
            <p:nvPr/>
          </p:nvGrpSpPr>
          <p:grpSpPr>
            <a:xfrm>
              <a:off x="7488619" y="866623"/>
              <a:ext cx="3436883" cy="2000044"/>
              <a:chOff x="7488619" y="866623"/>
              <a:chExt cx="3436883" cy="2000044"/>
            </a:xfrm>
          </p:grpSpPr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ABE4960B-13A0-0606-8697-29E437B25DC9}"/>
                  </a:ext>
                </a:extLst>
              </p:cNvPr>
              <p:cNvSpPr/>
              <p:nvPr/>
            </p:nvSpPr>
            <p:spPr>
              <a:xfrm>
                <a:off x="7488619" y="866623"/>
                <a:ext cx="3436883" cy="2000044"/>
              </a:xfrm>
              <a:prstGeom prst="rect">
                <a:avLst/>
              </a:prstGeom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10" name="Picture 9">
                <a:extLst>
                  <a:ext uri="{FF2B5EF4-FFF2-40B4-BE49-F238E27FC236}">
                    <a16:creationId xmlns:a16="http://schemas.microsoft.com/office/drawing/2014/main" id="{8558A797-2EF3-196A-3B57-355409AC30A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 cstate="hq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9806" r="9569"/>
              <a:stretch/>
            </p:blipFill>
            <p:spPr>
              <a:xfrm>
                <a:off x="8018652" y="1372685"/>
                <a:ext cx="1058159" cy="1312445"/>
              </a:xfrm>
              <a:prstGeom prst="rect">
                <a:avLst/>
              </a:prstGeom>
            </p:spPr>
          </p:pic>
          <p:pic>
            <p:nvPicPr>
              <p:cNvPr id="13" name="Picture 12">
                <a:extLst>
                  <a:ext uri="{FF2B5EF4-FFF2-40B4-BE49-F238E27FC236}">
                    <a16:creationId xmlns:a16="http://schemas.microsoft.com/office/drawing/2014/main" id="{1E7186DF-776B-2762-B206-BB90D05A618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 cstate="hq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6667" r="14414"/>
              <a:stretch/>
            </p:blipFill>
            <p:spPr>
              <a:xfrm>
                <a:off x="9547920" y="1373344"/>
                <a:ext cx="906473" cy="1315274"/>
              </a:xfrm>
              <a:prstGeom prst="rect">
                <a:avLst/>
              </a:prstGeom>
            </p:spPr>
          </p:pic>
        </p:grpSp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6573F717-B505-462B-AD92-62CF5405CA74}"/>
              </a:ext>
            </a:extLst>
          </p:cNvPr>
          <p:cNvGrpSpPr/>
          <p:nvPr/>
        </p:nvGrpSpPr>
        <p:grpSpPr>
          <a:xfrm>
            <a:off x="-261584" y="3829725"/>
            <a:ext cx="4571250" cy="2832701"/>
            <a:chOff x="-261584" y="3829725"/>
            <a:chExt cx="4571250" cy="2832701"/>
          </a:xfrm>
        </p:grpSpPr>
        <p:sp>
          <p:nvSpPr>
            <p:cNvPr id="18" name="Text Box 20">
              <a:extLst>
                <a:ext uri="{FF2B5EF4-FFF2-40B4-BE49-F238E27FC236}">
                  <a16:creationId xmlns:a16="http://schemas.microsoft.com/office/drawing/2014/main" id="{8A19D9D9-F018-86D6-EC73-F205A342923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-261584" y="6139206"/>
              <a:ext cx="4571250" cy="523220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2800" b="1" dirty="0">
                  <a:latin typeface="Times New Roman" pitchFamily="18" charset="0"/>
                  <a:cs typeface="Times New Roman" pitchFamily="18" charset="0"/>
                </a:rPr>
                <a:t>B3: </a:t>
              </a:r>
              <a:r>
                <a:rPr lang="en-US" sz="2800" b="1" dirty="0" err="1">
                  <a:latin typeface="Times New Roman" pitchFamily="18" charset="0"/>
                  <a:cs typeface="Times New Roman" pitchFamily="18" charset="0"/>
                </a:rPr>
                <a:t>Cắt</a:t>
              </a:r>
              <a:endParaRPr lang="en-US" sz="2800" b="1" dirty="0">
                <a:latin typeface="Times New Roman" pitchFamily="18" charset="0"/>
                <a:cs typeface="Times New Roman" pitchFamily="18" charset="0"/>
              </a:endParaRPr>
            </a:p>
          </p:txBody>
        </p:sp>
        <p:grpSp>
          <p:nvGrpSpPr>
            <p:cNvPr id="22" name="Group 21">
              <a:extLst>
                <a:ext uri="{FF2B5EF4-FFF2-40B4-BE49-F238E27FC236}">
                  <a16:creationId xmlns:a16="http://schemas.microsoft.com/office/drawing/2014/main" id="{952F7A19-6676-4942-800D-68F70D71DC6A}"/>
                </a:ext>
              </a:extLst>
            </p:cNvPr>
            <p:cNvGrpSpPr/>
            <p:nvPr/>
          </p:nvGrpSpPr>
          <p:grpSpPr>
            <a:xfrm>
              <a:off x="278524" y="3829725"/>
              <a:ext cx="3216166" cy="2064628"/>
              <a:chOff x="278524" y="3829725"/>
              <a:chExt cx="3216166" cy="2064628"/>
            </a:xfrm>
          </p:grpSpPr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id="{C3FAD691-1D16-84F4-EACF-B3BF2679B7E4}"/>
                  </a:ext>
                </a:extLst>
              </p:cNvPr>
              <p:cNvSpPr/>
              <p:nvPr/>
            </p:nvSpPr>
            <p:spPr>
              <a:xfrm>
                <a:off x="278524" y="3829725"/>
                <a:ext cx="3216166" cy="2064628"/>
              </a:xfrm>
              <a:prstGeom prst="rect">
                <a:avLst/>
              </a:prstGeom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2050" name="Picture 2" descr="Hình ảnh Trẻ Em Cắt Giấy Cắt Giấy Nhựa,cát Giấy,kéo PNG Miễn Phí Tải Về -  Lovepik">
                <a:extLst>
                  <a:ext uri="{FF2B5EF4-FFF2-40B4-BE49-F238E27FC236}">
                    <a16:creationId xmlns:a16="http://schemas.microsoft.com/office/drawing/2014/main" id="{F5F39324-AB48-0AD7-9AE6-157C59697D25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297504" y="4046241"/>
                <a:ext cx="1514280" cy="151428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649A819F-93CD-7BE7-857F-59CE9938A337}"/>
              </a:ext>
            </a:extLst>
          </p:cNvPr>
          <p:cNvGrpSpPr/>
          <p:nvPr/>
        </p:nvGrpSpPr>
        <p:grpSpPr>
          <a:xfrm>
            <a:off x="4237050" y="3801210"/>
            <a:ext cx="3474353" cy="2599606"/>
            <a:chOff x="4288221" y="3963691"/>
            <a:chExt cx="3474353" cy="2599606"/>
          </a:xfrm>
        </p:grpSpPr>
        <p:sp>
          <p:nvSpPr>
            <p:cNvPr id="17" name="Text Box 20">
              <a:extLst>
                <a:ext uri="{FF2B5EF4-FFF2-40B4-BE49-F238E27FC236}">
                  <a16:creationId xmlns:a16="http://schemas.microsoft.com/office/drawing/2014/main" id="{6F80651D-70D8-8326-4DD2-C4707EDCC71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10800000" flipV="1">
              <a:off x="4546408" y="6040077"/>
              <a:ext cx="3216166" cy="523220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2800" b="1" dirty="0">
                  <a:latin typeface="Times New Roman" pitchFamily="18" charset="0"/>
                  <a:cs typeface="Times New Roman" pitchFamily="18" charset="0"/>
                </a:rPr>
                <a:t>B4: </a:t>
              </a:r>
              <a:r>
                <a:rPr lang="en-US" sz="2800" b="1" dirty="0" err="1">
                  <a:latin typeface="Times New Roman" pitchFamily="18" charset="0"/>
                  <a:cs typeface="Times New Roman" pitchFamily="18" charset="0"/>
                </a:rPr>
                <a:t>Viết</a:t>
              </a:r>
              <a:r>
                <a:rPr lang="en-US" sz="2800" b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b="1" dirty="0" err="1">
                  <a:latin typeface="Times New Roman" pitchFamily="18" charset="0"/>
                  <a:cs typeface="Times New Roman" pitchFamily="18" charset="0"/>
                </a:rPr>
                <a:t>chữ</a:t>
              </a:r>
              <a:endParaRPr lang="en-US" sz="2800" b="1" dirty="0">
                <a:latin typeface="Times New Roman" pitchFamily="18" charset="0"/>
                <a:cs typeface="Times New Roman" pitchFamily="18" charset="0"/>
              </a:endParaRPr>
            </a:p>
          </p:txBody>
        </p:sp>
        <p:grpSp>
          <p:nvGrpSpPr>
            <p:cNvPr id="23" name="Group 22">
              <a:extLst>
                <a:ext uri="{FF2B5EF4-FFF2-40B4-BE49-F238E27FC236}">
                  <a16:creationId xmlns:a16="http://schemas.microsoft.com/office/drawing/2014/main" id="{B222FD21-C0D1-764C-93A5-AD5B13C99913}"/>
                </a:ext>
              </a:extLst>
            </p:cNvPr>
            <p:cNvGrpSpPr/>
            <p:nvPr/>
          </p:nvGrpSpPr>
          <p:grpSpPr>
            <a:xfrm>
              <a:off x="4288221" y="3963691"/>
              <a:ext cx="3216166" cy="2064628"/>
              <a:chOff x="4288221" y="3963691"/>
              <a:chExt cx="3216166" cy="2064628"/>
            </a:xfrm>
          </p:grpSpPr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D514FAA4-512D-7638-2AF7-771586DF9D6A}"/>
                  </a:ext>
                </a:extLst>
              </p:cNvPr>
              <p:cNvSpPr/>
              <p:nvPr/>
            </p:nvSpPr>
            <p:spPr>
              <a:xfrm>
                <a:off x="4288221" y="3963691"/>
                <a:ext cx="3216166" cy="2064628"/>
              </a:xfrm>
              <a:prstGeom prst="rect">
                <a:avLst/>
              </a:prstGeom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2052" name="Picture 4" descr="Kinh tế khó khăn, phố ông đồ thưa thớt">
                <a:extLst>
                  <a:ext uri="{FF2B5EF4-FFF2-40B4-BE49-F238E27FC236}">
                    <a16:creationId xmlns:a16="http://schemas.microsoft.com/office/drawing/2014/main" id="{32C60723-650F-3BFB-9844-30CC5F0CBF20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950373" y="4272936"/>
                <a:ext cx="1985062" cy="1321484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547B14F3-6365-B1EB-651D-3D8A44EC953D}"/>
              </a:ext>
            </a:extLst>
          </p:cNvPr>
          <p:cNvGrpSpPr/>
          <p:nvPr/>
        </p:nvGrpSpPr>
        <p:grpSpPr>
          <a:xfrm>
            <a:off x="7940143" y="3829725"/>
            <a:ext cx="3552922" cy="2863950"/>
            <a:chOff x="7829783" y="3888942"/>
            <a:chExt cx="3552922" cy="2863950"/>
          </a:xfrm>
        </p:grpSpPr>
        <p:sp>
          <p:nvSpPr>
            <p:cNvPr id="19" name="Text Box 20">
              <a:extLst>
                <a:ext uri="{FF2B5EF4-FFF2-40B4-BE49-F238E27FC236}">
                  <a16:creationId xmlns:a16="http://schemas.microsoft.com/office/drawing/2014/main" id="{5893985F-BCCA-D60E-CEB6-7150DF8C6AB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829783" y="6229672"/>
              <a:ext cx="3436274" cy="523220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2800" b="1" dirty="0">
                  <a:latin typeface="Times New Roman" pitchFamily="18" charset="0"/>
                  <a:cs typeface="Times New Roman" pitchFamily="18" charset="0"/>
                </a:rPr>
                <a:t>B5: </a:t>
              </a:r>
              <a:r>
                <a:rPr lang="en-US" sz="2800" b="1" dirty="0" err="1">
                  <a:latin typeface="Times New Roman" pitchFamily="18" charset="0"/>
                  <a:cs typeface="Times New Roman" pitchFamily="18" charset="0"/>
                </a:rPr>
                <a:t>làm</a:t>
              </a:r>
              <a:r>
                <a:rPr lang="en-US" sz="2800" b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b="1" dirty="0" err="1">
                  <a:latin typeface="Times New Roman" pitchFamily="18" charset="0"/>
                  <a:cs typeface="Times New Roman" pitchFamily="18" charset="0"/>
                </a:rPr>
                <a:t>dây</a:t>
              </a:r>
              <a:r>
                <a:rPr lang="en-US" sz="2800" b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b="1" dirty="0" err="1">
                  <a:latin typeface="Times New Roman" pitchFamily="18" charset="0"/>
                  <a:cs typeface="Times New Roman" pitchFamily="18" charset="0"/>
                </a:rPr>
                <a:t>treo</a:t>
              </a:r>
              <a:endParaRPr lang="en-US" sz="2800" b="1" dirty="0">
                <a:latin typeface="Times New Roman" pitchFamily="18" charset="0"/>
                <a:cs typeface="Times New Roman" pitchFamily="18" charset="0"/>
              </a:endParaRPr>
            </a:p>
          </p:txBody>
        </p:sp>
        <p:grpSp>
          <p:nvGrpSpPr>
            <p:cNvPr id="24" name="Group 23">
              <a:extLst>
                <a:ext uri="{FF2B5EF4-FFF2-40B4-BE49-F238E27FC236}">
                  <a16:creationId xmlns:a16="http://schemas.microsoft.com/office/drawing/2014/main" id="{A249D1F5-4120-6E43-1A24-6D01DC1275C9}"/>
                </a:ext>
              </a:extLst>
            </p:cNvPr>
            <p:cNvGrpSpPr/>
            <p:nvPr/>
          </p:nvGrpSpPr>
          <p:grpSpPr>
            <a:xfrm>
              <a:off x="8166539" y="3888942"/>
              <a:ext cx="3216166" cy="1994505"/>
              <a:chOff x="8166539" y="3888942"/>
              <a:chExt cx="3216166" cy="1994505"/>
            </a:xfrm>
          </p:grpSpPr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6CDC14C7-6C3B-7012-1B26-077E5E11F0D8}"/>
                  </a:ext>
                </a:extLst>
              </p:cNvPr>
              <p:cNvSpPr/>
              <p:nvPr/>
            </p:nvSpPr>
            <p:spPr>
              <a:xfrm>
                <a:off x="8166539" y="3888942"/>
                <a:ext cx="3216166" cy="1994505"/>
              </a:xfrm>
              <a:prstGeom prst="rect">
                <a:avLst/>
              </a:prstGeom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2054" name="Picture 6" descr="Liễn giấy câu đối đỏ viết thư pháp giấy nhung 26x109cm (1 cặp) – Thư Pháp  Dụng Phẩm">
                <a:extLst>
                  <a:ext uri="{FF2B5EF4-FFF2-40B4-BE49-F238E27FC236}">
                    <a16:creationId xmlns:a16="http://schemas.microsoft.com/office/drawing/2014/main" id="{3EA0674C-70BA-2264-1828-2F3202BF57B9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8" cstate="hq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9076811" y="4028087"/>
                <a:ext cx="1716214" cy="1716214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</p:grpSp>
    </p:spTree>
    <p:extLst>
      <p:ext uri="{BB962C8B-B14F-4D97-AF65-F5344CB8AC3E}">
        <p14:creationId xmlns:p14="http://schemas.microsoft.com/office/powerpoint/2010/main" val="32772628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21EF5C1-F45A-3C53-0E0C-2DA9CFE3C2C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7" name="Text Box 20">
            <a:extLst>
              <a:ext uri="{FF2B5EF4-FFF2-40B4-BE49-F238E27FC236}">
                <a16:creationId xmlns:a16="http://schemas.microsoft.com/office/drawing/2014/main" id="{0A91FDF0-D2D8-9185-B18B-F06B45CCDE9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38494" y="377087"/>
            <a:ext cx="8229600" cy="46166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Ngoài tục chơi câu đối ngày tết còn có phong tục nào nữa?</a:t>
            </a:r>
            <a:endParaRPr lang="en-US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277314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6691" y="440748"/>
            <a:ext cx="4879879" cy="2846676"/>
          </a:xfrm>
          <a:prstGeom prst="rect">
            <a:avLst/>
          </a:prstGeom>
        </p:spPr>
      </p:pic>
      <p:pic>
        <p:nvPicPr>
          <p:cNvPr id="1032" name="Picture 8" descr="Những kiêng kị trong đêm giao thừa Tết Đinh Dậu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6901" y="440748"/>
            <a:ext cx="5108493" cy="28150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TP. Hồ Chí Minh: Người dân nô nức đi lễ chùa ngày đầu năm mới | Báo Đại  biểu Nhân dân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27087" y="3752470"/>
            <a:ext cx="4471843" cy="29827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Ý nghĩa và hướng dẫn chuẩn bị mâm lễ cúng Giao thừa"/>
          <p:cNvPicPr>
            <a:picLocks noChangeAspect="1" noChangeArrowheads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6924" y="3823386"/>
            <a:ext cx="4549646" cy="30346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759982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Đi chúc Tết họ hàng cần lưu ý những gì?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247" y="263237"/>
            <a:ext cx="5095298" cy="29787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50+ lời chúc Tết 2025 ý nghĩa tới ông bà, người cao tuổi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3091" y="263236"/>
            <a:ext cx="5320145" cy="29787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4" name="Picture 8" descr="Mừng tuổi - nét đẹp đầu năm mới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5914" y="3519625"/>
            <a:ext cx="4630594" cy="29925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6" name="Picture 10" descr="Top 10 địa điểm chơi Tết Tân Sửu 2021 ở Sài Gòn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4545" y="3472713"/>
            <a:ext cx="4632504" cy="30864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451219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4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4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21EF5C1-F45A-3C53-0E0C-2DA9CFE3C2C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7" name="Text Box 20">
            <a:extLst>
              <a:ext uri="{FF2B5EF4-FFF2-40B4-BE49-F238E27FC236}">
                <a16:creationId xmlns:a16="http://schemas.microsoft.com/office/drawing/2014/main" id="{0A91FDF0-D2D8-9185-B18B-F06B45CCDE9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18603" y="1263778"/>
            <a:ext cx="8229600" cy="101566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6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6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nhanh</a:t>
            </a:r>
            <a:r>
              <a:rPr lang="en-US" sz="6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trí</a:t>
            </a:r>
            <a:endParaRPr lang="en-US" sz="6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368" name="Text Box 20">
            <a:extLst>
              <a:ext uri="{FF2B5EF4-FFF2-40B4-BE49-F238E27FC236}">
                <a16:creationId xmlns:a16="http://schemas.microsoft.com/office/drawing/2014/main" id="{F8107BD2-BAD5-AA84-C30D-7D9F7116EE2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83329" y="155703"/>
            <a:ext cx="6477000" cy="11080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6600" b="1" i="1" dirty="0" err="1">
                <a:solidFill>
                  <a:srgbClr val="990099"/>
                </a:solidFill>
                <a:latin typeface="Times New Roman" pitchFamily="18" charset="0"/>
                <a:cs typeface="Times New Roman" pitchFamily="18" charset="0"/>
              </a:rPr>
              <a:t>Trò</a:t>
            </a:r>
            <a:r>
              <a:rPr lang="en-US" sz="6600" b="1" i="1" dirty="0">
                <a:solidFill>
                  <a:srgbClr val="99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600" b="1" i="1" dirty="0" err="1">
                <a:solidFill>
                  <a:srgbClr val="990099"/>
                </a:solidFill>
                <a:latin typeface="Times New Roman" pitchFamily="18" charset="0"/>
                <a:cs typeface="Times New Roman" pitchFamily="18" charset="0"/>
              </a:rPr>
              <a:t>chơi</a:t>
            </a:r>
            <a:endParaRPr lang="en-US" sz="6600" b="1" i="1" dirty="0">
              <a:solidFill>
                <a:srgbClr val="99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6945607-D0D7-479E-4A04-292DEB582EF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0236" y="2279441"/>
            <a:ext cx="4762500" cy="4762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18166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Box 17">
            <a:extLst>
              <a:ext uri="{FF2B5EF4-FFF2-40B4-BE49-F238E27FC236}">
                <a16:creationId xmlns:a16="http://schemas.microsoft.com/office/drawing/2014/main" id="{2C57131F-C79D-4825-BD7B-1FBE387F303C}"/>
              </a:ext>
            </a:extLst>
          </p:cNvPr>
          <p:cNvSpPr txBox="1"/>
          <p:nvPr/>
        </p:nvSpPr>
        <p:spPr>
          <a:xfrm>
            <a:off x="4102896" y="77236"/>
            <a:ext cx="3759200" cy="83099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algn="ctr"/>
            <a:r>
              <a:rPr lang="fr-FR" sz="4800" b="1" dirty="0" err="1">
                <a:solidFill>
                  <a:srgbClr val="FFC0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Câu</a:t>
            </a:r>
            <a:r>
              <a:rPr lang="fr-FR" sz="4800" b="1" dirty="0">
                <a:solidFill>
                  <a:srgbClr val="FFC0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 </a:t>
            </a:r>
            <a:r>
              <a:rPr lang="fr-FR" sz="4800" b="1" dirty="0" err="1">
                <a:solidFill>
                  <a:srgbClr val="FFC0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hỏi</a:t>
            </a:r>
            <a:r>
              <a:rPr lang="fr-FR" sz="4800" b="1" dirty="0">
                <a:solidFill>
                  <a:srgbClr val="FFC0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 1</a:t>
            </a:r>
          </a:p>
        </p:txBody>
      </p:sp>
      <p:sp>
        <p:nvSpPr>
          <p:cNvPr id="225" name="TextBox 224">
            <a:extLst>
              <a:ext uri="{FF2B5EF4-FFF2-40B4-BE49-F238E27FC236}">
                <a16:creationId xmlns:a16="http://schemas.microsoft.com/office/drawing/2014/main" id="{844A0FA2-93E8-4A6D-B0CB-2050EA1254DC}"/>
              </a:ext>
            </a:extLst>
          </p:cNvPr>
          <p:cNvSpPr txBox="1"/>
          <p:nvPr/>
        </p:nvSpPr>
        <p:spPr>
          <a:xfrm>
            <a:off x="2824173" y="846333"/>
            <a:ext cx="756168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đối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Tết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thường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màu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gì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ĐỒNG HỒ ĐẾM NGƯỢC 5 GIÂY + CHUÔNG BÁO HẾT GIỜ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0800213" y="132132"/>
            <a:ext cx="1202292" cy="945033"/>
          </a:xfrm>
          <a:prstGeom prst="rect">
            <a:avLst/>
          </a:prstGeom>
        </p:spPr>
      </p:pic>
      <p:grpSp>
        <p:nvGrpSpPr>
          <p:cNvPr id="14" name="Group 13">
            <a:extLst>
              <a:ext uri="{FF2B5EF4-FFF2-40B4-BE49-F238E27FC236}">
                <a16:creationId xmlns:a16="http://schemas.microsoft.com/office/drawing/2014/main" id="{EF0FC17E-87E5-ACB0-E786-5892A7792FE9}"/>
              </a:ext>
            </a:extLst>
          </p:cNvPr>
          <p:cNvGrpSpPr/>
          <p:nvPr/>
        </p:nvGrpSpPr>
        <p:grpSpPr>
          <a:xfrm>
            <a:off x="1416590" y="1696251"/>
            <a:ext cx="3025254" cy="1335797"/>
            <a:chOff x="1416590" y="1696251"/>
            <a:chExt cx="3025254" cy="1335797"/>
          </a:xfrm>
        </p:grpSpPr>
        <p:sp>
          <p:nvSpPr>
            <p:cNvPr id="227" name="TextBox 226">
              <a:extLst>
                <a:ext uri="{FF2B5EF4-FFF2-40B4-BE49-F238E27FC236}">
                  <a16:creationId xmlns:a16="http://schemas.microsoft.com/office/drawing/2014/main" id="{A0DF02F5-27F2-44C6-9DF2-3E478FE9CBB2}"/>
                </a:ext>
              </a:extLst>
            </p:cNvPr>
            <p:cNvSpPr txBox="1"/>
            <p:nvPr/>
          </p:nvSpPr>
          <p:spPr>
            <a:xfrm>
              <a:off x="1416590" y="1696251"/>
              <a:ext cx="302525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A</a:t>
              </a:r>
              <a:r>
                <a:rPr lang="en-US" sz="2400" dirty="0">
                  <a:latin typeface="Times New Roman" pitchFamily="18" charset="0"/>
                  <a:cs typeface="Times New Roman" pitchFamily="18" charset="0"/>
                </a:rPr>
                <a:t>. </a:t>
              </a:r>
              <a:r>
                <a:rPr lang="en-US" sz="2400" dirty="0" err="1">
                  <a:latin typeface="Times New Roman" pitchFamily="18" charset="0"/>
                  <a:cs typeface="Times New Roman" pitchFamily="18" charset="0"/>
                </a:rPr>
                <a:t>Màu</a:t>
              </a:r>
              <a:r>
                <a:rPr lang="en-US" sz="24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dirty="0" err="1">
                  <a:latin typeface="Times New Roman" pitchFamily="18" charset="0"/>
                  <a:cs typeface="Times New Roman" pitchFamily="18" charset="0"/>
                </a:rPr>
                <a:t>đỏ</a:t>
              </a:r>
              <a:r>
                <a:rPr lang="en-US" sz="2400" dirty="0">
                  <a:latin typeface="Times New Roman" pitchFamily="18" charset="0"/>
                  <a:cs typeface="Times New Roman" pitchFamily="18" charset="0"/>
                </a:rPr>
                <a:t>, </a:t>
              </a:r>
              <a:r>
                <a:rPr lang="en-US" sz="2400" dirty="0" err="1">
                  <a:latin typeface="Times New Roman" pitchFamily="18" charset="0"/>
                  <a:cs typeface="Times New Roman" pitchFamily="18" charset="0"/>
                </a:rPr>
                <a:t>màu</a:t>
              </a:r>
              <a:r>
                <a:rPr lang="en-US" sz="24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dirty="0" err="1">
                  <a:latin typeface="Times New Roman" pitchFamily="18" charset="0"/>
                  <a:cs typeface="Times New Roman" pitchFamily="18" charset="0"/>
                </a:rPr>
                <a:t>vàng</a:t>
              </a:r>
              <a:endParaRPr lang="en-US" sz="2400" dirty="0">
                <a:latin typeface="Times New Roman" pitchFamily="18" charset="0"/>
                <a:cs typeface="Times New Roman" pitchFamily="18" charset="0"/>
              </a:endParaRPr>
            </a:p>
          </p:txBody>
        </p:sp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01972D4B-D9A0-0E27-F772-A1184B645604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6836" t="20056" r="7155" b="56781"/>
            <a:stretch/>
          </p:blipFill>
          <p:spPr>
            <a:xfrm>
              <a:off x="1897117" y="2097915"/>
              <a:ext cx="1147773" cy="934133"/>
            </a:xfrm>
            <a:prstGeom prst="rect">
              <a:avLst/>
            </a:prstGeom>
          </p:spPr>
        </p:pic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FA41658A-58DC-7139-5A1E-5AD33D64D32F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5000" t="47356" r="42846" b="30805"/>
            <a:stretch/>
          </p:blipFill>
          <p:spPr>
            <a:xfrm>
              <a:off x="2929217" y="2191467"/>
              <a:ext cx="813118" cy="821768"/>
            </a:xfrm>
            <a:prstGeom prst="rect">
              <a:avLst/>
            </a:prstGeom>
          </p:spPr>
        </p:pic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CC396A00-BA9C-7855-498E-13459DD1C611}"/>
              </a:ext>
            </a:extLst>
          </p:cNvPr>
          <p:cNvGrpSpPr/>
          <p:nvPr/>
        </p:nvGrpSpPr>
        <p:grpSpPr>
          <a:xfrm>
            <a:off x="7236372" y="1636250"/>
            <a:ext cx="3563841" cy="1455799"/>
            <a:chOff x="7236372" y="1636250"/>
            <a:chExt cx="3563841" cy="1455799"/>
          </a:xfrm>
        </p:grpSpPr>
        <p:sp>
          <p:nvSpPr>
            <p:cNvPr id="228" name="TextBox 227">
              <a:extLst>
                <a:ext uri="{FF2B5EF4-FFF2-40B4-BE49-F238E27FC236}">
                  <a16:creationId xmlns:a16="http://schemas.microsoft.com/office/drawing/2014/main" id="{548271ED-E1C7-4657-9182-F49EA1C44A96}"/>
                </a:ext>
              </a:extLst>
            </p:cNvPr>
            <p:cNvSpPr txBox="1"/>
            <p:nvPr/>
          </p:nvSpPr>
          <p:spPr>
            <a:xfrm>
              <a:off x="7236372" y="1636250"/>
              <a:ext cx="356384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B</a:t>
              </a:r>
              <a:r>
                <a:rPr lang="en-US" sz="2400" b="1" dirty="0">
                  <a:latin typeface="Times New Roman" pitchFamily="18" charset="0"/>
                  <a:cs typeface="Times New Roman" pitchFamily="18" charset="0"/>
                </a:rPr>
                <a:t>. </a:t>
              </a:r>
              <a:r>
                <a:rPr lang="en-US" sz="2400" dirty="0" err="1">
                  <a:latin typeface="Times New Roman" pitchFamily="18" charset="0"/>
                  <a:cs typeface="Times New Roman" pitchFamily="18" charset="0"/>
                </a:rPr>
                <a:t>Màu</a:t>
              </a:r>
              <a:r>
                <a:rPr lang="en-US" sz="24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dirty="0" err="1">
                  <a:latin typeface="Times New Roman" pitchFamily="18" charset="0"/>
                  <a:cs typeface="Times New Roman" pitchFamily="18" charset="0"/>
                </a:rPr>
                <a:t>xanh</a:t>
              </a:r>
              <a:r>
                <a:rPr lang="en-US" sz="24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dirty="0" err="1">
                  <a:latin typeface="Times New Roman" pitchFamily="18" charset="0"/>
                  <a:cs typeface="Times New Roman" pitchFamily="18" charset="0"/>
                </a:rPr>
                <a:t>lá</a:t>
              </a:r>
              <a:r>
                <a:rPr lang="en-US" sz="24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dirty="0" err="1">
                  <a:latin typeface="Times New Roman" pitchFamily="18" charset="0"/>
                  <a:cs typeface="Times New Roman" pitchFamily="18" charset="0"/>
                </a:rPr>
                <a:t>cây</a:t>
              </a:r>
              <a:endParaRPr lang="en-US" sz="2400" dirty="0">
                <a:latin typeface="Times New Roman" pitchFamily="18" charset="0"/>
                <a:cs typeface="Times New Roman" pitchFamily="18" charset="0"/>
              </a:endParaRPr>
            </a:p>
          </p:txBody>
        </p:sp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611125AC-E87F-58BF-DDDF-0D7FD3BBE25B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7626" t="21301" r="59157" b="56063"/>
            <a:stretch/>
          </p:blipFill>
          <p:spPr>
            <a:xfrm>
              <a:off x="8293199" y="2157916"/>
              <a:ext cx="969584" cy="934133"/>
            </a:xfrm>
            <a:prstGeom prst="rect">
              <a:avLst/>
            </a:prstGeom>
          </p:spPr>
        </p:pic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B607B3F1-2552-4E28-0411-0DB82540B788}"/>
              </a:ext>
            </a:extLst>
          </p:cNvPr>
          <p:cNvGrpSpPr/>
          <p:nvPr/>
        </p:nvGrpSpPr>
        <p:grpSpPr>
          <a:xfrm>
            <a:off x="4371157" y="4469252"/>
            <a:ext cx="1611339" cy="1695841"/>
            <a:chOff x="4371157" y="4469252"/>
            <a:chExt cx="1611339" cy="1695841"/>
          </a:xfrm>
        </p:grpSpPr>
        <p:sp>
          <p:nvSpPr>
            <p:cNvPr id="229" name="Rectangle 228"/>
            <p:cNvSpPr/>
            <p:nvPr/>
          </p:nvSpPr>
          <p:spPr>
            <a:xfrm>
              <a:off x="4371157" y="4469252"/>
              <a:ext cx="1611339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4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C</a:t>
              </a:r>
              <a:r>
                <a:rPr lang="en-US" sz="2400" dirty="0">
                  <a:latin typeface="Times New Roman" pitchFamily="18" charset="0"/>
                  <a:cs typeface="Times New Roman" pitchFamily="18" charset="0"/>
                </a:rPr>
                <a:t>. </a:t>
              </a:r>
              <a:r>
                <a:rPr lang="en-US" sz="2400" dirty="0" err="1">
                  <a:latin typeface="Times New Roman" pitchFamily="18" charset="0"/>
                  <a:cs typeface="Times New Roman" pitchFamily="18" charset="0"/>
                </a:rPr>
                <a:t>Màu</a:t>
              </a:r>
              <a:r>
                <a:rPr lang="en-US" sz="24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dirty="0" err="1">
                  <a:latin typeface="Times New Roman" pitchFamily="18" charset="0"/>
                  <a:cs typeface="Times New Roman" pitchFamily="18" charset="0"/>
                </a:rPr>
                <a:t>tím</a:t>
              </a:r>
              <a:endParaRPr lang="en-US" sz="2400" dirty="0">
                <a:latin typeface="Times New Roman" pitchFamily="18" charset="0"/>
                <a:cs typeface="Times New Roman" pitchFamily="18" charset="0"/>
              </a:endParaRPr>
            </a:p>
          </p:txBody>
        </p:sp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6D9033BA-20DC-B705-BE1B-1D026A4DC5B5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4871" t="75266" r="43233" b="3678"/>
            <a:stretch/>
          </p:blipFill>
          <p:spPr>
            <a:xfrm>
              <a:off x="4692868" y="4998379"/>
              <a:ext cx="1171904" cy="116671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2979233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39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video>
              <p:cMediaNode vol="80000">
                <p:cTn id="40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12F173FF-655E-BA8C-919A-115E30D764A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1517" y="381000"/>
            <a:ext cx="6096000" cy="609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72688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Box 17">
            <a:extLst>
              <a:ext uri="{FF2B5EF4-FFF2-40B4-BE49-F238E27FC236}">
                <a16:creationId xmlns:a16="http://schemas.microsoft.com/office/drawing/2014/main" id="{2C57131F-C79D-4825-BD7B-1FBE387F303C}"/>
              </a:ext>
            </a:extLst>
          </p:cNvPr>
          <p:cNvSpPr txBox="1"/>
          <p:nvPr/>
        </p:nvSpPr>
        <p:spPr>
          <a:xfrm>
            <a:off x="4102896" y="77236"/>
            <a:ext cx="3759200" cy="83099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algn="ctr"/>
            <a:r>
              <a:rPr lang="fr-FR" sz="4800" b="1" dirty="0" err="1">
                <a:solidFill>
                  <a:srgbClr val="FFC0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Câu</a:t>
            </a:r>
            <a:r>
              <a:rPr lang="fr-FR" sz="4800" b="1" dirty="0">
                <a:solidFill>
                  <a:srgbClr val="FFC0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 </a:t>
            </a:r>
            <a:r>
              <a:rPr lang="fr-FR" sz="4800" b="1" dirty="0" err="1">
                <a:solidFill>
                  <a:srgbClr val="FFC0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hỏi</a:t>
            </a:r>
            <a:r>
              <a:rPr lang="fr-FR" sz="4800" b="1" dirty="0">
                <a:solidFill>
                  <a:srgbClr val="FFC0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 2</a:t>
            </a:r>
          </a:p>
        </p:txBody>
      </p:sp>
      <p:sp>
        <p:nvSpPr>
          <p:cNvPr id="225" name="TextBox 224">
            <a:extLst>
              <a:ext uri="{FF2B5EF4-FFF2-40B4-BE49-F238E27FC236}">
                <a16:creationId xmlns:a16="http://schemas.microsoft.com/office/drawing/2014/main" id="{844A0FA2-93E8-4A6D-B0CB-2050EA1254DC}"/>
              </a:ext>
            </a:extLst>
          </p:cNvPr>
          <p:cNvSpPr txBox="1"/>
          <p:nvPr/>
        </p:nvSpPr>
        <p:spPr>
          <a:xfrm>
            <a:off x="3207139" y="846332"/>
            <a:ext cx="510264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đối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tết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thường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viết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?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7" name="TextBox 226">
            <a:extLst>
              <a:ext uri="{FF2B5EF4-FFF2-40B4-BE49-F238E27FC236}">
                <a16:creationId xmlns:a16="http://schemas.microsoft.com/office/drawing/2014/main" id="{A0DF02F5-27F2-44C6-9DF2-3E478FE9CBB2}"/>
              </a:ext>
            </a:extLst>
          </p:cNvPr>
          <p:cNvSpPr txBox="1"/>
          <p:nvPr/>
        </p:nvSpPr>
        <p:spPr>
          <a:xfrm>
            <a:off x="1416590" y="1860009"/>
            <a:ext cx="25932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Lời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chúc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tốt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đẹp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8" name="TextBox 227">
            <a:extLst>
              <a:ext uri="{FF2B5EF4-FFF2-40B4-BE49-F238E27FC236}">
                <a16:creationId xmlns:a16="http://schemas.microsoft.com/office/drawing/2014/main" id="{548271ED-E1C7-4657-9182-F49EA1C44A96}"/>
              </a:ext>
            </a:extLst>
          </p:cNvPr>
          <p:cNvSpPr txBox="1"/>
          <p:nvPr/>
        </p:nvSpPr>
        <p:spPr>
          <a:xfrm>
            <a:off x="7362496" y="1663542"/>
            <a:ext cx="356384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thơ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9" name="Rectangle 228"/>
          <p:cNvSpPr/>
          <p:nvPr/>
        </p:nvSpPr>
        <p:spPr>
          <a:xfrm>
            <a:off x="5004034" y="5088507"/>
            <a:ext cx="182614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Đoạn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văn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pic>
        <p:nvPicPr>
          <p:cNvPr id="5" name="ĐỒNG HỒ ĐẾM NGƯỢC 5 GIÂY + CHUÔNG BÁO HẾT GIỜ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0800213" y="132132"/>
            <a:ext cx="1202292" cy="9450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25896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2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2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8" dur="500"/>
                                        <p:tgtEl>
                                          <p:spTgt spid="2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/>
                                        <p:tgtEl>
                                          <p:spTgt spid="2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8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2" dur="2000" fill="hold"/>
                                        <p:tgtEl>
                                          <p:spTgt spid="2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37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video>
              <p:cMediaNode vol="80000">
                <p:cTn id="38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</p:childTnLst>
        </p:cTn>
      </p:par>
    </p:tnLst>
    <p:bldLst>
      <p:bldP spid="227" grpId="0"/>
      <p:bldP spid="227" grpId="1"/>
      <p:bldP spid="228" grpId="0"/>
      <p:bldP spid="228" grpId="1"/>
      <p:bldP spid="229" grpId="0"/>
      <p:bldP spid="229" grpId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Box 17">
            <a:extLst>
              <a:ext uri="{FF2B5EF4-FFF2-40B4-BE49-F238E27FC236}">
                <a16:creationId xmlns:a16="http://schemas.microsoft.com/office/drawing/2014/main" id="{2C57131F-C79D-4825-BD7B-1FBE387F303C}"/>
              </a:ext>
            </a:extLst>
          </p:cNvPr>
          <p:cNvSpPr txBox="1"/>
          <p:nvPr/>
        </p:nvSpPr>
        <p:spPr>
          <a:xfrm>
            <a:off x="4102896" y="77236"/>
            <a:ext cx="3759200" cy="83099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algn="ctr"/>
            <a:r>
              <a:rPr lang="fr-FR" sz="4800" b="1" dirty="0" err="1">
                <a:solidFill>
                  <a:srgbClr val="FFC0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Câu</a:t>
            </a:r>
            <a:r>
              <a:rPr lang="fr-FR" sz="4800" b="1" dirty="0">
                <a:solidFill>
                  <a:srgbClr val="FFC0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 </a:t>
            </a:r>
            <a:r>
              <a:rPr lang="fr-FR" sz="4800" b="1" dirty="0" err="1">
                <a:solidFill>
                  <a:srgbClr val="FFC0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hỏi</a:t>
            </a:r>
            <a:r>
              <a:rPr lang="fr-FR" sz="4800" b="1" dirty="0">
                <a:solidFill>
                  <a:srgbClr val="FFC0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 3</a:t>
            </a:r>
          </a:p>
        </p:txBody>
      </p:sp>
      <p:sp>
        <p:nvSpPr>
          <p:cNvPr id="225" name="TextBox 224">
            <a:extLst>
              <a:ext uri="{FF2B5EF4-FFF2-40B4-BE49-F238E27FC236}">
                <a16:creationId xmlns:a16="http://schemas.microsoft.com/office/drawing/2014/main" id="{844A0FA2-93E8-4A6D-B0CB-2050EA1254DC}"/>
              </a:ext>
            </a:extLst>
          </p:cNvPr>
          <p:cNvSpPr txBox="1"/>
          <p:nvPr/>
        </p:nvSpPr>
        <p:spPr>
          <a:xfrm>
            <a:off x="2828110" y="870389"/>
            <a:ext cx="756168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đối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Tết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thường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liệu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gì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ĐỒNG HỒ ĐẾM NGƯỢC 5 GIÂY + CHUÔNG BÁO HẾT GIỜ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0800213" y="132132"/>
            <a:ext cx="1202292" cy="945033"/>
          </a:xfrm>
          <a:prstGeom prst="rect">
            <a:avLst/>
          </a:prstGeom>
        </p:spPr>
      </p:pic>
      <p:grpSp>
        <p:nvGrpSpPr>
          <p:cNvPr id="2" name="Group 1">
            <a:extLst>
              <a:ext uri="{FF2B5EF4-FFF2-40B4-BE49-F238E27FC236}">
                <a16:creationId xmlns:a16="http://schemas.microsoft.com/office/drawing/2014/main" id="{5D4262DB-8D46-7261-A64C-AFA424772E55}"/>
              </a:ext>
            </a:extLst>
          </p:cNvPr>
          <p:cNvGrpSpPr/>
          <p:nvPr/>
        </p:nvGrpSpPr>
        <p:grpSpPr>
          <a:xfrm>
            <a:off x="1294979" y="1860009"/>
            <a:ext cx="2714841" cy="2113819"/>
            <a:chOff x="1294979" y="1860009"/>
            <a:chExt cx="2714841" cy="2113819"/>
          </a:xfrm>
        </p:grpSpPr>
        <p:sp>
          <p:nvSpPr>
            <p:cNvPr id="227" name="TextBox 226">
              <a:extLst>
                <a:ext uri="{FF2B5EF4-FFF2-40B4-BE49-F238E27FC236}">
                  <a16:creationId xmlns:a16="http://schemas.microsoft.com/office/drawing/2014/main" id="{A0DF02F5-27F2-44C6-9DF2-3E478FE9CBB2}"/>
                </a:ext>
              </a:extLst>
            </p:cNvPr>
            <p:cNvSpPr txBox="1"/>
            <p:nvPr/>
          </p:nvSpPr>
          <p:spPr>
            <a:xfrm>
              <a:off x="1416590" y="1860009"/>
              <a:ext cx="196537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A</a:t>
              </a:r>
              <a:r>
                <a:rPr lang="en-US" sz="2400" dirty="0">
                  <a:latin typeface="Times New Roman" pitchFamily="18" charset="0"/>
                  <a:cs typeface="Times New Roman" pitchFamily="18" charset="0"/>
                </a:rPr>
                <a:t>. </a:t>
              </a:r>
              <a:r>
                <a:rPr lang="en-US" sz="2400" dirty="0" err="1">
                  <a:latin typeface="Times New Roman" pitchFamily="18" charset="0"/>
                  <a:cs typeface="Times New Roman" pitchFamily="18" charset="0"/>
                </a:rPr>
                <a:t>Gỗ</a:t>
              </a:r>
              <a:endParaRPr lang="en-US" sz="2400" dirty="0">
                <a:latin typeface="Times New Roman" pitchFamily="18" charset="0"/>
                <a:cs typeface="Times New Roman" pitchFamily="18" charset="0"/>
              </a:endParaRPr>
            </a:p>
          </p:txBody>
        </p:sp>
        <p:pic>
          <p:nvPicPr>
            <p:cNvPr id="1026" name="Picture 2" descr="Cây gỗ hương và toàn bộ thông tin liên quan cho bạn tham khảo">
              <a:extLst>
                <a:ext uri="{FF2B5EF4-FFF2-40B4-BE49-F238E27FC236}">
                  <a16:creationId xmlns:a16="http://schemas.microsoft.com/office/drawing/2014/main" id="{5B1B9D63-353D-43BF-1A41-FEC6274DCF6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94979" y="2446730"/>
              <a:ext cx="2714841" cy="152709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AB32A759-2A97-D5F2-97A7-0FD8A473DB07}"/>
              </a:ext>
            </a:extLst>
          </p:cNvPr>
          <p:cNvGrpSpPr/>
          <p:nvPr/>
        </p:nvGrpSpPr>
        <p:grpSpPr>
          <a:xfrm>
            <a:off x="6405429" y="1636250"/>
            <a:ext cx="4394784" cy="2269909"/>
            <a:chOff x="6405429" y="1636250"/>
            <a:chExt cx="4394784" cy="2269909"/>
          </a:xfrm>
        </p:grpSpPr>
        <p:sp>
          <p:nvSpPr>
            <p:cNvPr id="228" name="TextBox 227">
              <a:extLst>
                <a:ext uri="{FF2B5EF4-FFF2-40B4-BE49-F238E27FC236}">
                  <a16:creationId xmlns:a16="http://schemas.microsoft.com/office/drawing/2014/main" id="{548271ED-E1C7-4657-9182-F49EA1C44A96}"/>
                </a:ext>
              </a:extLst>
            </p:cNvPr>
            <p:cNvSpPr txBox="1"/>
            <p:nvPr/>
          </p:nvSpPr>
          <p:spPr>
            <a:xfrm>
              <a:off x="7236372" y="1636250"/>
              <a:ext cx="356384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B</a:t>
              </a:r>
              <a:r>
                <a:rPr lang="en-US" sz="2400" b="1" dirty="0">
                  <a:latin typeface="Times New Roman" pitchFamily="18" charset="0"/>
                  <a:cs typeface="Times New Roman" pitchFamily="18" charset="0"/>
                </a:rPr>
                <a:t>. </a:t>
              </a:r>
              <a:r>
                <a:rPr lang="en-US" sz="2400" b="1" dirty="0" err="1">
                  <a:latin typeface="Times New Roman" pitchFamily="18" charset="0"/>
                  <a:cs typeface="Times New Roman" pitchFamily="18" charset="0"/>
                </a:rPr>
                <a:t>Vải</a:t>
              </a:r>
              <a:r>
                <a:rPr lang="en-US" sz="2400" b="1" dirty="0">
                  <a:latin typeface="Times New Roman" pitchFamily="18" charset="0"/>
                  <a:cs typeface="Times New Roman" pitchFamily="18" charset="0"/>
                </a:rPr>
                <a:t>, </a:t>
              </a:r>
              <a:r>
                <a:rPr lang="en-US" sz="2400" b="1" dirty="0" err="1">
                  <a:latin typeface="Times New Roman" pitchFamily="18" charset="0"/>
                  <a:cs typeface="Times New Roman" pitchFamily="18" charset="0"/>
                </a:rPr>
                <a:t>giấy</a:t>
              </a:r>
              <a:endParaRPr lang="en-US" sz="2400" dirty="0">
                <a:latin typeface="Times New Roman" pitchFamily="18" charset="0"/>
                <a:cs typeface="Times New Roman" pitchFamily="18" charset="0"/>
              </a:endParaRPr>
            </a:p>
          </p:txBody>
        </p:sp>
        <p:pic>
          <p:nvPicPr>
            <p:cNvPr id="1028" name="Picture 4" descr="15 loại vải phổ biến trên thị trường ...">
              <a:extLst>
                <a:ext uri="{FF2B5EF4-FFF2-40B4-BE49-F238E27FC236}">
                  <a16:creationId xmlns:a16="http://schemas.microsoft.com/office/drawing/2014/main" id="{12D1EE5E-40B0-A697-8B49-610CF99B1C9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05429" y="2240024"/>
              <a:ext cx="1887233" cy="166613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30" name="Picture 6" descr="Tổng hợp các loại giấy viết câu đối, cách chọn mua giấy đúng cách">
              <a:extLst>
                <a:ext uri="{FF2B5EF4-FFF2-40B4-BE49-F238E27FC236}">
                  <a16:creationId xmlns:a16="http://schemas.microsoft.com/office/drawing/2014/main" id="{C21071DC-4BCE-DE68-C791-D14CCDD21B6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324609" y="2402111"/>
              <a:ext cx="1623970" cy="122783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4" name="Group 3">
            <a:extLst>
              <a:ext uri="{FF2B5EF4-FFF2-40B4-BE49-F238E27FC236}">
                <a16:creationId xmlns:a16="http://schemas.microsoft.com/office/drawing/2014/main" id="{497DD615-57D3-AD0B-EEA6-E28A9DBF1340}"/>
              </a:ext>
            </a:extLst>
          </p:cNvPr>
          <p:cNvGrpSpPr/>
          <p:nvPr/>
        </p:nvGrpSpPr>
        <p:grpSpPr>
          <a:xfrm>
            <a:off x="4965436" y="4895788"/>
            <a:ext cx="1973741" cy="1787098"/>
            <a:chOff x="4965436" y="4895788"/>
            <a:chExt cx="1973741" cy="1787098"/>
          </a:xfrm>
        </p:grpSpPr>
        <p:sp>
          <p:nvSpPr>
            <p:cNvPr id="229" name="Rectangle 228"/>
            <p:cNvSpPr/>
            <p:nvPr/>
          </p:nvSpPr>
          <p:spPr>
            <a:xfrm>
              <a:off x="5252822" y="4895788"/>
              <a:ext cx="1091966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4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C</a:t>
              </a:r>
              <a:r>
                <a:rPr lang="en-US" sz="2400" dirty="0">
                  <a:latin typeface="Times New Roman" pitchFamily="18" charset="0"/>
                  <a:cs typeface="Times New Roman" pitchFamily="18" charset="0"/>
                </a:rPr>
                <a:t>. </a:t>
              </a:r>
              <a:r>
                <a:rPr lang="en-US" sz="2400" dirty="0" err="1">
                  <a:latin typeface="Times New Roman" pitchFamily="18" charset="0"/>
                  <a:cs typeface="Times New Roman" pitchFamily="18" charset="0"/>
                </a:rPr>
                <a:t>Xốp</a:t>
              </a:r>
              <a:endParaRPr lang="en-US" sz="2400" dirty="0">
                <a:latin typeface="Times New Roman" pitchFamily="18" charset="0"/>
                <a:cs typeface="Times New Roman" pitchFamily="18" charset="0"/>
              </a:endParaRPr>
            </a:p>
          </p:txBody>
        </p:sp>
        <p:pic>
          <p:nvPicPr>
            <p:cNvPr id="1032" name="Picture 8" descr="Xốp bọt biển tấm EPS cách nhiệt">
              <a:extLst>
                <a:ext uri="{FF2B5EF4-FFF2-40B4-BE49-F238E27FC236}">
                  <a16:creationId xmlns:a16="http://schemas.microsoft.com/office/drawing/2014/main" id="{BD43B86E-C8D1-9F1A-B285-56B84C600F6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65436" y="5357454"/>
              <a:ext cx="1973741" cy="132543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9847070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4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39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video>
              <p:cMediaNode vol="80000">
                <p:cTn id="40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Box 17">
            <a:extLst>
              <a:ext uri="{FF2B5EF4-FFF2-40B4-BE49-F238E27FC236}">
                <a16:creationId xmlns:a16="http://schemas.microsoft.com/office/drawing/2014/main" id="{2C57131F-C79D-4825-BD7B-1FBE387F303C}"/>
              </a:ext>
            </a:extLst>
          </p:cNvPr>
          <p:cNvSpPr txBox="1"/>
          <p:nvPr/>
        </p:nvSpPr>
        <p:spPr>
          <a:xfrm>
            <a:off x="4102896" y="77236"/>
            <a:ext cx="3759200" cy="83099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algn="ctr"/>
            <a:r>
              <a:rPr lang="fr-FR" sz="4800" b="1" dirty="0" err="1">
                <a:solidFill>
                  <a:srgbClr val="FFC0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Câu</a:t>
            </a:r>
            <a:r>
              <a:rPr lang="fr-FR" sz="4800" b="1" dirty="0">
                <a:solidFill>
                  <a:srgbClr val="FFC0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 </a:t>
            </a:r>
            <a:r>
              <a:rPr lang="fr-FR" sz="4800" b="1" dirty="0" err="1">
                <a:solidFill>
                  <a:srgbClr val="FFC0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hỏi</a:t>
            </a:r>
            <a:r>
              <a:rPr lang="fr-FR" sz="4800" b="1" dirty="0">
                <a:solidFill>
                  <a:srgbClr val="FFC0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 4</a:t>
            </a:r>
          </a:p>
        </p:txBody>
      </p:sp>
      <p:sp>
        <p:nvSpPr>
          <p:cNvPr id="225" name="TextBox 224">
            <a:extLst>
              <a:ext uri="{FF2B5EF4-FFF2-40B4-BE49-F238E27FC236}">
                <a16:creationId xmlns:a16="http://schemas.microsoft.com/office/drawing/2014/main" id="{844A0FA2-93E8-4A6D-B0CB-2050EA1254DC}"/>
              </a:ext>
            </a:extLst>
          </p:cNvPr>
          <p:cNvSpPr txBox="1"/>
          <p:nvPr/>
        </p:nvSpPr>
        <p:spPr>
          <a:xfrm>
            <a:off x="4009820" y="870389"/>
            <a:ext cx="404635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Ý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nghĩa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đối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tết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7" name="TextBox 226">
            <a:extLst>
              <a:ext uri="{FF2B5EF4-FFF2-40B4-BE49-F238E27FC236}">
                <a16:creationId xmlns:a16="http://schemas.microsoft.com/office/drawing/2014/main" id="{A0DF02F5-27F2-44C6-9DF2-3E478FE9CBB2}"/>
              </a:ext>
            </a:extLst>
          </p:cNvPr>
          <p:cNvSpPr txBox="1"/>
          <p:nvPr/>
        </p:nvSpPr>
        <p:spPr>
          <a:xfrm>
            <a:off x="1416590" y="1860009"/>
            <a:ext cx="259323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sz="240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400" smtClean="0">
                <a:latin typeface="Times New Roman" pitchFamily="18" charset="0"/>
                <a:cs typeface="Times New Roman" pitchFamily="18" charset="0"/>
              </a:rPr>
              <a:t>Để treo trong nhà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8" name="TextBox 227">
            <a:extLst>
              <a:ext uri="{FF2B5EF4-FFF2-40B4-BE49-F238E27FC236}">
                <a16:creationId xmlns:a16="http://schemas.microsoft.com/office/drawing/2014/main" id="{548271ED-E1C7-4657-9182-F49EA1C44A96}"/>
              </a:ext>
            </a:extLst>
          </p:cNvPr>
          <p:cNvSpPr txBox="1"/>
          <p:nvPr/>
        </p:nvSpPr>
        <p:spPr>
          <a:xfrm>
            <a:off x="7362496" y="1663542"/>
            <a:ext cx="356384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</a:t>
            </a:r>
            <a:r>
              <a:rPr lang="en-US" sz="2400" smtClean="0">
                <a:latin typeface="Times New Roman" pitchFamily="18" charset="0"/>
                <a:cs typeface="Times New Roman" pitchFamily="18" charset="0"/>
              </a:rPr>
              <a:t>. Để  mọi người khen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9" name="Rectangle 228"/>
          <p:cNvSpPr/>
          <p:nvPr/>
        </p:nvSpPr>
        <p:spPr>
          <a:xfrm>
            <a:off x="5004034" y="5088507"/>
            <a:ext cx="3823483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400" err="1">
                <a:latin typeface="Times New Roman" pitchFamily="18" charset="0"/>
                <a:cs typeface="Times New Roman" pitchFamily="18" charset="0"/>
              </a:rPr>
              <a:t>Mong</a:t>
            </a:r>
            <a:r>
              <a:rPr lang="en-US" sz="240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smtClean="0">
                <a:latin typeface="Times New Roman" pitchFamily="18" charset="0"/>
                <a:cs typeface="Times New Roman" pitchFamily="18" charset="0"/>
              </a:rPr>
              <a:t>mọi điều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may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mắn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, </a:t>
            </a:r>
          </a:p>
          <a:p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tốt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đẹp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err="1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40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smtClean="0">
                <a:latin typeface="Times New Roman" pitchFamily="18" charset="0"/>
                <a:cs typeface="Times New Roman" pitchFamily="18" charset="0"/>
              </a:rPr>
              <a:t>năm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mới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ĐỒNG HỒ ĐẾM NGƯỢC 5 GIÂY + CHUÔNG BÁO HẾT GIỜ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0800213" y="132132"/>
            <a:ext cx="1202292" cy="9450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08623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2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2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0" dur="2000" fill="hold"/>
                                        <p:tgtEl>
                                          <p:spTgt spid="22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35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video>
              <p:cMediaNode vol="80000">
                <p:cTn id="36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</p:childTnLst>
        </p:cTn>
      </p:par>
    </p:tnLst>
    <p:bldLst>
      <p:bldP spid="227" grpId="0"/>
      <p:bldP spid="227" grpId="1"/>
      <p:bldP spid="228" grpId="0"/>
      <p:bldP spid="228" grpId="1"/>
      <p:bldP spid="229" grpId="0"/>
      <p:bldP spid="229" grpId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E27D2289-8211-C5D1-4C85-7BBD59B3F70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7000" y="417786"/>
            <a:ext cx="6022428" cy="60224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2155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14D671D-C02A-C0B2-FE2C-444B1649ECD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3221" y="229914"/>
            <a:ext cx="6398172" cy="63981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80292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8F535091-8570-65A0-F172-57E2C322387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716" r="14766"/>
          <a:stretch/>
        </p:blipFill>
        <p:spPr>
          <a:xfrm>
            <a:off x="4698123" y="1024758"/>
            <a:ext cx="3689131" cy="5231524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DCE40EFF-A137-C58F-D549-3DFD813990D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07" r="29548"/>
          <a:stretch/>
        </p:blipFill>
        <p:spPr>
          <a:xfrm>
            <a:off x="8387254" y="0"/>
            <a:ext cx="3406669" cy="6398172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24226BBA-B0AB-D689-4EF2-FE6CB309F22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06" r="9569"/>
          <a:stretch/>
        </p:blipFill>
        <p:spPr>
          <a:xfrm>
            <a:off x="0" y="459828"/>
            <a:ext cx="4914902" cy="60960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495D06D8-A426-FA05-67BE-08B8ACED2347}"/>
              </a:ext>
            </a:extLst>
          </p:cNvPr>
          <p:cNvSpPr txBox="1"/>
          <p:nvPr/>
        </p:nvSpPr>
        <p:spPr>
          <a:xfrm>
            <a:off x="4144183" y="187717"/>
            <a:ext cx="39036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sắc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dáng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cấu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liệu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000899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14471A73-8A9B-0CE0-E15C-E10BB46A1963}"/>
              </a:ext>
            </a:extLst>
          </p:cNvPr>
          <p:cNvGrpSpPr/>
          <p:nvPr/>
        </p:nvGrpSpPr>
        <p:grpSpPr>
          <a:xfrm>
            <a:off x="603028" y="344108"/>
            <a:ext cx="4605529" cy="6169784"/>
            <a:chOff x="3125511" y="354724"/>
            <a:chExt cx="4605529" cy="6169784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6517D9F3-C508-EC78-E4C6-CA53F7AB358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782" t="11817" r="67803" b="7644"/>
            <a:stretch/>
          </p:blipFill>
          <p:spPr>
            <a:xfrm>
              <a:off x="3125511" y="354724"/>
              <a:ext cx="2163187" cy="6169784"/>
            </a:xfrm>
            <a:prstGeom prst="rect">
              <a:avLst/>
            </a:prstGeom>
          </p:spPr>
        </p:pic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8AA933E1-3C1A-B301-D446-E29842B6000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8276" t="12070" r="3287" b="7103"/>
            <a:stretch/>
          </p:blipFill>
          <p:spPr>
            <a:xfrm>
              <a:off x="5567853" y="375956"/>
              <a:ext cx="2163187" cy="6148552"/>
            </a:xfrm>
            <a:prstGeom prst="rect">
              <a:avLst/>
            </a:prstGeom>
          </p:spPr>
        </p:pic>
      </p:grpSp>
      <p:sp>
        <p:nvSpPr>
          <p:cNvPr id="6" name="TextBox 5">
            <a:extLst>
              <a:ext uri="{FF2B5EF4-FFF2-40B4-BE49-F238E27FC236}">
                <a16:creationId xmlns:a16="http://schemas.microsoft.com/office/drawing/2014/main" id="{A730A763-1595-BBE7-5DEE-936E4081966B}"/>
              </a:ext>
            </a:extLst>
          </p:cNvPr>
          <p:cNvSpPr txBox="1"/>
          <p:nvPr/>
        </p:nvSpPr>
        <p:spPr>
          <a:xfrm>
            <a:off x="6096000" y="159442"/>
            <a:ext cx="275908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đối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đối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</a:p>
          <a:p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Ai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4C2ADEF-B2DF-C327-FEB4-3E0D87D9C81E}"/>
              </a:ext>
            </a:extLst>
          </p:cNvPr>
          <p:cNvSpPr txBox="1"/>
          <p:nvPr/>
        </p:nvSpPr>
        <p:spPr>
          <a:xfrm>
            <a:off x="5487712" y="1894490"/>
            <a:ext cx="636795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Thường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giấy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hồng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mực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kim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nhũ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vàng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đối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còn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giấy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đỏ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dát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vàng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04F753F-CEA2-0CF5-0ADC-96C44ADA4F37}"/>
              </a:ext>
            </a:extLst>
          </p:cNvPr>
          <p:cNvSpPr txBox="1"/>
          <p:nvPr/>
        </p:nvSpPr>
        <p:spPr>
          <a:xfrm>
            <a:off x="5436472" y="3347684"/>
            <a:ext cx="636795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dung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mang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nghĩa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chúc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tụng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,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mong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mới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tốt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lành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may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mắn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hạnh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phúc</a:t>
            </a:r>
            <a:endParaRPr lang="en-US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523099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6EED7A5-F6AC-E71E-61F2-F5999109B2D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4421" y="186121"/>
            <a:ext cx="8890000" cy="59182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1E9F3A39-74E2-ACEA-40EF-FA0BA503D2B6}"/>
              </a:ext>
            </a:extLst>
          </p:cNvPr>
          <p:cNvSpPr txBox="1"/>
          <p:nvPr/>
        </p:nvSpPr>
        <p:spPr>
          <a:xfrm>
            <a:off x="3860403" y="6302547"/>
            <a:ext cx="59202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ông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thường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đối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thủ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427853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3EC76DD-0B9D-2369-64AE-79CAC8D5EB7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815" r="10493"/>
          <a:stretch/>
        </p:blipFill>
        <p:spPr>
          <a:xfrm>
            <a:off x="4367652" y="823748"/>
            <a:ext cx="4233326" cy="5707117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71A69A22-1FA5-8629-B054-D8EEC37CA99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67" r="14414"/>
          <a:stretch/>
        </p:blipFill>
        <p:spPr>
          <a:xfrm>
            <a:off x="8600978" y="823748"/>
            <a:ext cx="3591022" cy="5210503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202C5529-9E91-A419-7195-99780A00E38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14" r="4804"/>
          <a:stretch/>
        </p:blipFill>
        <p:spPr>
          <a:xfrm>
            <a:off x="345924" y="1045779"/>
            <a:ext cx="4314101" cy="4988472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EC13394D-5DAB-6580-964F-D64EE72705A6}"/>
              </a:ext>
            </a:extLst>
          </p:cNvPr>
          <p:cNvSpPr txBox="1"/>
          <p:nvPr/>
        </p:nvSpPr>
        <p:spPr>
          <a:xfrm>
            <a:off x="4144183" y="187717"/>
            <a:ext cx="44710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in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đối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đối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do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máy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sản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xuất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767738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2C243C7F-8669-4E07-C22B-E2E37AD18205}"/>
              </a:ext>
            </a:extLst>
          </p:cNvPr>
          <p:cNvSpPr txBox="1"/>
          <p:nvPr/>
        </p:nvSpPr>
        <p:spPr>
          <a:xfrm>
            <a:off x="3876169" y="291663"/>
            <a:ext cx="4804520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xem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video ý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nghĩa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tục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/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đối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Tết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D55B815-151F-033E-5B8B-46CF16062ECE}"/>
              </a:ext>
            </a:extLst>
          </p:cNvPr>
          <p:cNvSpPr txBox="1"/>
          <p:nvPr/>
        </p:nvSpPr>
        <p:spPr>
          <a:xfrm>
            <a:off x="647385" y="1894490"/>
            <a:ext cx="913904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đối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tết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chúc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mọi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mọi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may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mắn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tốt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đẹp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mới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6334672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170</TotalTime>
  <Words>376</Words>
  <Application>Microsoft Office PowerPoint</Application>
  <PresentationFormat>Widescreen</PresentationFormat>
  <Paragraphs>55</Paragraphs>
  <Slides>22</Slides>
  <Notes>0</Notes>
  <HiddenSlides>0</HiddenSlides>
  <MMClips>4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8" baseType="lpstr">
      <vt:lpstr>Arial</vt:lpstr>
      <vt:lpstr>Calibri</vt:lpstr>
      <vt:lpstr>Calibri Light</vt:lpstr>
      <vt:lpstr>Open Sans Extrabold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Administrator</dc:creator>
  <cp:lastModifiedBy>NMT</cp:lastModifiedBy>
  <cp:revision>43</cp:revision>
  <dcterms:created xsi:type="dcterms:W3CDTF">2025-01-06T06:26:53Z</dcterms:created>
  <dcterms:modified xsi:type="dcterms:W3CDTF">2025-01-07T02:35:33Z</dcterms:modified>
</cp:coreProperties>
</file>