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57" r:id="rId3"/>
    <p:sldId id="259" r:id="rId4"/>
    <p:sldId id="285" r:id="rId5"/>
    <p:sldId id="286" r:id="rId6"/>
    <p:sldId id="287" r:id="rId7"/>
    <p:sldId id="288" r:id="rId8"/>
    <p:sldId id="295" r:id="rId9"/>
    <p:sldId id="289" r:id="rId10"/>
    <p:sldId id="265" r:id="rId11"/>
    <p:sldId id="290" r:id="rId12"/>
    <p:sldId id="291" r:id="rId13"/>
    <p:sldId id="292" r:id="rId14"/>
    <p:sldId id="293" r:id="rId15"/>
    <p:sldId id="294"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124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8256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3528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020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6554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7514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94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5808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406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0053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8587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15/4/2025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59730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Users\Windows\Desktop\may%20den%20xx\N&#7855;ng%20S&#7899;m%20-%20Xu&#226;n%20Nghi.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2695301" y="89099"/>
            <a:ext cx="6096000" cy="618631"/>
          </a:xfrm>
          <a:prstGeom prst="rect">
            <a:avLst/>
          </a:prstGeom>
        </p:spPr>
        <p:txBody>
          <a:bodyPr>
            <a:spAutoFit/>
          </a:bodyPr>
          <a:lstStyle/>
          <a:p>
            <a:pPr algn="ctr">
              <a:lnSpc>
                <a:spcPct val="70000"/>
              </a:lnSpc>
              <a:spcBef>
                <a:spcPct val="50000"/>
              </a:spcBef>
            </a:pPr>
            <a:r>
              <a:rPr lang="en-US" altLang="en-US" b="1">
                <a:latin typeface="Times New Roman" panose="02020603050405020304" pitchFamily="18" charset="0"/>
                <a:cs typeface="Times New Roman" panose="02020603050405020304" pitchFamily="18" charset="0"/>
              </a:rPr>
              <a:t>ỦY BAN NHÂN DÂN QUẬN LONG BIÊN</a:t>
            </a:r>
          </a:p>
          <a:p>
            <a:pPr algn="ctr">
              <a:lnSpc>
                <a:spcPct val="70000"/>
              </a:lnSpc>
              <a:spcBef>
                <a:spcPct val="50000"/>
              </a:spcBef>
            </a:pPr>
            <a:r>
              <a:rPr lang="en-US" altLang="en-US" b="1">
                <a:latin typeface="Times New Roman" panose="02020603050405020304" pitchFamily="18" charset="0"/>
                <a:cs typeface="Times New Roman" panose="02020603050405020304" pitchFamily="18" charset="0"/>
              </a:rPr>
              <a:t>TRƯỜNG MẦM NON LONG BIÊN A</a:t>
            </a:r>
            <a:endParaRPr lang="en-US" altLang="en-US" b="1">
              <a:latin typeface="Times New Roman" panose="02020603050405020304" pitchFamily="18" charset="0"/>
              <a:cs typeface="Times New Roman" panose="02020603050405020304" pitchFamily="18" charset="0"/>
            </a:endParaRPr>
          </a:p>
        </p:txBody>
      </p:sp>
      <p:sp>
        <p:nvSpPr>
          <p:cNvPr id="4" name="Rectangle 3"/>
          <p:cNvSpPr/>
          <p:nvPr/>
        </p:nvSpPr>
        <p:spPr>
          <a:xfrm>
            <a:off x="2564335" y="1859672"/>
            <a:ext cx="6085127" cy="523220"/>
          </a:xfrm>
          <a:prstGeom prst="rect">
            <a:avLst/>
          </a:prstGeom>
        </p:spPr>
        <p:txBody>
          <a:bodyPr wrap="none">
            <a:spAutoFit/>
          </a:bodyPr>
          <a:lstStyle/>
          <a:p>
            <a:r>
              <a:rPr lang="en-US" sz="2800" kern="10" smtClean="0">
                <a:ln w="9525">
                  <a:solidFill>
                    <a:srgbClr val="660033"/>
                  </a:solidFill>
                  <a:round/>
                  <a:headEnd/>
                  <a:tailEnd/>
                </a:ln>
                <a:solidFill>
                  <a:srgbClr val="FF0000"/>
                </a:solidFill>
                <a:latin typeface="Times New Roman" panose="02020603050405020304" pitchFamily="18" charset="0"/>
                <a:cs typeface="Times New Roman" panose="02020603050405020304" pitchFamily="18" charset="0"/>
              </a:rPr>
              <a:t>LĨNH VỰC PHÁT TRIỂN NGÔN NGỮ</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2455817" y="3052487"/>
            <a:ext cx="7236823" cy="1187761"/>
          </a:xfrm>
          <a:prstGeom prst="rect">
            <a:avLst/>
          </a:prstGeom>
        </p:spPr>
        <p:txBody>
          <a:bodyPr wrap="square">
            <a:spAutoFit/>
          </a:bodyPr>
          <a:lstStyle/>
          <a:p>
            <a:pPr defTabSz="685783">
              <a:lnSpc>
                <a:spcPct val="110000"/>
              </a:lnSpc>
              <a:spcBef>
                <a:spcPts val="225"/>
              </a:spcBef>
              <a:spcAft>
                <a:spcPts val="225"/>
              </a:spcAft>
              <a:defRPr/>
            </a:pPr>
            <a:r>
              <a:rPr lang="en-US" sz="3200" b="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Đề tài</a:t>
            </a:r>
            <a:r>
              <a:rPr lang="en-US" sz="3200" b="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3200" b="1" smtClean="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Truyện: Đám mây đen xấu xí</a:t>
            </a:r>
            <a:endParaRPr lang="en-US" sz="3200" b="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defTabSz="685783">
              <a:lnSpc>
                <a:spcPct val="110000"/>
              </a:lnSpc>
              <a:spcBef>
                <a:spcPts val="225"/>
              </a:spcBef>
              <a:spcAft>
                <a:spcPts val="225"/>
              </a:spcAft>
              <a:defRPr/>
            </a:pPr>
            <a:r>
              <a:rPr lang="en-US" sz="3200" b="1">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Lứa tuổi: MGB (3 - 4 tuổi)</a:t>
            </a:r>
            <a:endParaRPr lang="en-US" sz="3200" b="1" dirty="0">
              <a:ln w="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175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n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5"/>
          <p:cNvSpPr>
            <a:spLocks noChangeArrowheads="1" noChangeShapeType="1" noTextEdit="1"/>
          </p:cNvSpPr>
          <p:nvPr/>
        </p:nvSpPr>
        <p:spPr bwMode="auto">
          <a:xfrm>
            <a:off x="2434845" y="1945755"/>
            <a:ext cx="6826103" cy="1956392"/>
          </a:xfrm>
          <a:prstGeom prst="rect">
            <a:avLst/>
          </a:prstGeom>
        </p:spPr>
        <p:txBody>
          <a:bodyPr wrap="none" fromWordArt="1">
            <a:prstTxWarp prst="textPlain">
              <a:avLst>
                <a:gd name="adj" fmla="val 50155"/>
              </a:avLst>
            </a:prstTxWarp>
          </a:bodyPr>
          <a:lstStyle/>
          <a:p>
            <a:pPr algn="ctr"/>
            <a:r>
              <a:rPr lang="vi-VN" sz="3600" b="1" kern="10" dirty="0" smtClean="0">
                <a:ln w="9525">
                  <a:solidFill>
                    <a:schemeClr val="hlink"/>
                  </a:solidFill>
                  <a:round/>
                  <a:headEnd/>
                  <a:tailEnd/>
                </a:ln>
                <a:solidFill>
                  <a:srgbClr val="002060"/>
                </a:solidFill>
                <a:latin typeface="VNI-Avo"/>
              </a:rPr>
              <a:t>Đàm thoại</a:t>
            </a:r>
            <a:endParaRPr lang="en-US" sz="3600" b="1" kern="10" dirty="0">
              <a:ln w="9525">
                <a:solidFill>
                  <a:schemeClr val="hlink"/>
                </a:solidFill>
                <a:round/>
                <a:headEnd/>
                <a:tailEnd/>
              </a:ln>
              <a:solidFill>
                <a:srgbClr val="002060"/>
              </a:solidFill>
              <a:latin typeface="VNI-Avo"/>
            </a:endParaRPr>
          </a:p>
        </p:txBody>
      </p:sp>
    </p:spTree>
    <p:extLst>
      <p:ext uri="{BB962C8B-B14F-4D97-AF65-F5344CB8AC3E}">
        <p14:creationId xmlns:p14="http://schemas.microsoft.com/office/powerpoint/2010/main" val="3640478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3" name="AutoShape 2" descr="110,000+ Hình ảnh Dấu Tích | Vector &amp; Png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9903564" y="1413466"/>
            <a:ext cx="1515804" cy="1515804"/>
          </a:xfrm>
          <a:prstGeom prst="rect">
            <a:avLst/>
          </a:prstGeom>
        </p:spPr>
      </p:pic>
    </p:spTree>
    <p:extLst>
      <p:ext uri="{BB962C8B-B14F-4D97-AF65-F5344CB8AC3E}">
        <p14:creationId xmlns:p14="http://schemas.microsoft.com/office/powerpoint/2010/main" val="20708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9903564" y="1413466"/>
            <a:ext cx="1515804" cy="1515804"/>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9885836" y="4489827"/>
            <a:ext cx="1515804" cy="1515804"/>
          </a:xfrm>
          <a:prstGeom prst="rect">
            <a:avLst/>
          </a:prstGeom>
        </p:spPr>
      </p:pic>
    </p:spTree>
    <p:extLst>
      <p:ext uri="{BB962C8B-B14F-4D97-AF65-F5344CB8AC3E}">
        <p14:creationId xmlns:p14="http://schemas.microsoft.com/office/powerpoint/2010/main" val="71221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4449062" y="4401215"/>
            <a:ext cx="1515804" cy="1515804"/>
          </a:xfrm>
          <a:prstGeom prst="rect">
            <a:avLst/>
          </a:prstGeom>
        </p:spPr>
      </p:pic>
    </p:spTree>
    <p:extLst>
      <p:ext uri="{BB962C8B-B14F-4D97-AF65-F5344CB8AC3E}">
        <p14:creationId xmlns:p14="http://schemas.microsoft.com/office/powerpoint/2010/main" val="39023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4374634" y="4082238"/>
            <a:ext cx="1515804" cy="1515804"/>
          </a:xfrm>
          <a:prstGeom prst="rect">
            <a:avLst/>
          </a:prstGeom>
        </p:spPr>
      </p:pic>
    </p:spTree>
    <p:extLst>
      <p:ext uri="{BB962C8B-B14F-4D97-AF65-F5344CB8AC3E}">
        <p14:creationId xmlns:p14="http://schemas.microsoft.com/office/powerpoint/2010/main" val="35099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4580196" y="1530425"/>
            <a:ext cx="1515804" cy="1515804"/>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4580196" y="4576654"/>
            <a:ext cx="1515804" cy="1515804"/>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00000"/>
                    </a14:imgEffect>
                  </a14:imgLayer>
                </a14:imgProps>
              </a:ext>
            </a:extLst>
          </a:blip>
          <a:stretch>
            <a:fillRect/>
          </a:stretch>
        </p:blipFill>
        <p:spPr>
          <a:xfrm>
            <a:off x="10031154" y="4443745"/>
            <a:ext cx="1515804" cy="1515804"/>
          </a:xfrm>
          <a:prstGeom prst="rect">
            <a:avLst/>
          </a:prstGeom>
        </p:spPr>
      </p:pic>
    </p:spTree>
    <p:extLst>
      <p:ext uri="{BB962C8B-B14F-4D97-AF65-F5344CB8AC3E}">
        <p14:creationId xmlns:p14="http://schemas.microsoft.com/office/powerpoint/2010/main" val="280216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m may den x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28960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738560wt27cj3xx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67493"/>
            <a:ext cx="85725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3" descr="ongmu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844" y="4381500"/>
            <a:ext cx="990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4" descr="738560wt27cj3xx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56071" y="3162300"/>
            <a:ext cx="7286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descr="ongmu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01400" y="95692"/>
            <a:ext cx="1038004" cy="226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4" descr="hoa rat d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9144000" cy="12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Picture 4" descr="hoa rat d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88" y="5582093"/>
            <a:ext cx="9144000" cy="127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0" name="WordArt 12"/>
          <p:cNvSpPr>
            <a:spLocks noChangeArrowheads="1" noChangeShapeType="1" noTextEdit="1"/>
          </p:cNvSpPr>
          <p:nvPr/>
        </p:nvSpPr>
        <p:spPr bwMode="auto">
          <a:xfrm>
            <a:off x="2711450" y="2181497"/>
            <a:ext cx="6985000" cy="2760391"/>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TRUYỆN</a:t>
            </a:r>
          </a:p>
          <a:p>
            <a:pPr algn="ctr"/>
            <a:r>
              <a:rPr lang="en-US" sz="3600" b="1" kern="10" dirty="0" err="1">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Đám</a:t>
            </a:r>
            <a:r>
              <a:rPr lang="en-US" sz="36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mây</a:t>
            </a:r>
            <a:r>
              <a:rPr lang="en-US" sz="36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đen</a:t>
            </a:r>
            <a:r>
              <a:rPr lang="en-US" sz="36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xấu</a:t>
            </a:r>
            <a:r>
              <a:rPr lang="en-US" sz="36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xí</a:t>
            </a:r>
            <a:endParaRPr lang="en-US" sz="36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077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diamond(in)">
                                      <p:cBhvr>
                                        <p:cTn id="7" dur="1000"/>
                                        <p:tgtEl>
                                          <p:spTgt spid="145414"/>
                                        </p:tgtEl>
                                      </p:cBhvr>
                                    </p:animEffect>
                                  </p:childTnLst>
                                </p:cTn>
                              </p:par>
                              <p:par>
                                <p:cTn id="8" presetID="8" presetClass="entr" presetSubtype="16" fill="hold" nodeType="withEffect">
                                  <p:stCondLst>
                                    <p:cond delay="0"/>
                                  </p:stCondLst>
                                  <p:childTnLst>
                                    <p:set>
                                      <p:cBhvr>
                                        <p:cTn id="9" dur="1" fill="hold">
                                          <p:stCondLst>
                                            <p:cond delay="0"/>
                                          </p:stCondLst>
                                        </p:cTn>
                                        <p:tgtEl>
                                          <p:spTgt spid="145410"/>
                                        </p:tgtEl>
                                        <p:attrNameLst>
                                          <p:attrName>style.visibility</p:attrName>
                                        </p:attrNameLst>
                                      </p:cBhvr>
                                      <p:to>
                                        <p:strVal val="visible"/>
                                      </p:to>
                                    </p:set>
                                    <p:animEffect transition="in" filter="diamond(in)">
                                      <p:cBhvr>
                                        <p:cTn id="10" dur="1000"/>
                                        <p:tgtEl>
                                          <p:spTgt spid="145410"/>
                                        </p:tgtEl>
                                      </p:cBhvr>
                                    </p:animEffect>
                                  </p:childTnLst>
                                </p:cTn>
                              </p:par>
                              <p:par>
                                <p:cTn id="11" presetID="8" presetClass="entr" presetSubtype="16" fill="hold" nodeType="withEffect">
                                  <p:stCondLst>
                                    <p:cond delay="0"/>
                                  </p:stCondLst>
                                  <p:childTnLst>
                                    <p:set>
                                      <p:cBhvr>
                                        <p:cTn id="12" dur="1" fill="hold">
                                          <p:stCondLst>
                                            <p:cond delay="0"/>
                                          </p:stCondLst>
                                        </p:cTn>
                                        <p:tgtEl>
                                          <p:spTgt spid="145411"/>
                                        </p:tgtEl>
                                        <p:attrNameLst>
                                          <p:attrName>style.visibility</p:attrName>
                                        </p:attrNameLst>
                                      </p:cBhvr>
                                      <p:to>
                                        <p:strVal val="visible"/>
                                      </p:to>
                                    </p:set>
                                    <p:animEffect transition="in" filter="diamond(in)">
                                      <p:cBhvr>
                                        <p:cTn id="13" dur="1000"/>
                                        <p:tgtEl>
                                          <p:spTgt spid="145411"/>
                                        </p:tgtEl>
                                      </p:cBhvr>
                                    </p:animEffect>
                                  </p:childTnLst>
                                </p:cTn>
                              </p:par>
                              <p:par>
                                <p:cTn id="14" presetID="8" presetClass="entr" presetSubtype="16" fill="hold" nodeType="withEffect">
                                  <p:stCondLst>
                                    <p:cond delay="0"/>
                                  </p:stCondLst>
                                  <p:childTnLst>
                                    <p:set>
                                      <p:cBhvr>
                                        <p:cTn id="15" dur="1" fill="hold">
                                          <p:stCondLst>
                                            <p:cond delay="0"/>
                                          </p:stCondLst>
                                        </p:cTn>
                                        <p:tgtEl>
                                          <p:spTgt spid="145415"/>
                                        </p:tgtEl>
                                        <p:attrNameLst>
                                          <p:attrName>style.visibility</p:attrName>
                                        </p:attrNameLst>
                                      </p:cBhvr>
                                      <p:to>
                                        <p:strVal val="visible"/>
                                      </p:to>
                                    </p:set>
                                    <p:animEffect transition="in" filter="diamond(in)">
                                      <p:cBhvr>
                                        <p:cTn id="16" dur="1000"/>
                                        <p:tgtEl>
                                          <p:spTgt spid="145415"/>
                                        </p:tgtEl>
                                      </p:cBhvr>
                                    </p:animEffect>
                                  </p:childTnLst>
                                </p:cTn>
                              </p:par>
                              <p:par>
                                <p:cTn id="17" presetID="8" presetClass="entr" presetSubtype="16" fill="hold" nodeType="withEffect">
                                  <p:stCondLst>
                                    <p:cond delay="0"/>
                                  </p:stCondLst>
                                  <p:childTnLst>
                                    <p:set>
                                      <p:cBhvr>
                                        <p:cTn id="18" dur="1" fill="hold">
                                          <p:stCondLst>
                                            <p:cond delay="0"/>
                                          </p:stCondLst>
                                        </p:cTn>
                                        <p:tgtEl>
                                          <p:spTgt spid="145412"/>
                                        </p:tgtEl>
                                        <p:attrNameLst>
                                          <p:attrName>style.visibility</p:attrName>
                                        </p:attrNameLst>
                                      </p:cBhvr>
                                      <p:to>
                                        <p:strVal val="visible"/>
                                      </p:to>
                                    </p:set>
                                    <p:animEffect transition="in" filter="diamond(in)">
                                      <p:cBhvr>
                                        <p:cTn id="19" dur="1000"/>
                                        <p:tgtEl>
                                          <p:spTgt spid="145412"/>
                                        </p:tgtEl>
                                      </p:cBhvr>
                                    </p:animEffect>
                                  </p:childTnLst>
                                </p:cTn>
                              </p:par>
                              <p:par>
                                <p:cTn id="20" presetID="8" presetClass="entr" presetSubtype="16" fill="hold" nodeType="withEffect">
                                  <p:stCondLst>
                                    <p:cond delay="0"/>
                                  </p:stCondLst>
                                  <p:childTnLst>
                                    <p:set>
                                      <p:cBhvr>
                                        <p:cTn id="21" dur="1" fill="hold">
                                          <p:stCondLst>
                                            <p:cond delay="0"/>
                                          </p:stCondLst>
                                        </p:cTn>
                                        <p:tgtEl>
                                          <p:spTgt spid="145413"/>
                                        </p:tgtEl>
                                        <p:attrNameLst>
                                          <p:attrName>style.visibility</p:attrName>
                                        </p:attrNameLst>
                                      </p:cBhvr>
                                      <p:to>
                                        <p:strVal val="visible"/>
                                      </p:to>
                                    </p:set>
                                    <p:animEffect transition="in" filter="diamond(in)">
                                      <p:cBhvr>
                                        <p:cTn id="22" dur="1000"/>
                                        <p:tgtEl>
                                          <p:spTgt spid="145413"/>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145420"/>
                                        </p:tgtEl>
                                        <p:attrNameLst>
                                          <p:attrName>style.visibility</p:attrName>
                                        </p:attrNameLst>
                                      </p:cBhvr>
                                      <p:to>
                                        <p:strVal val="visible"/>
                                      </p:to>
                                    </p:set>
                                    <p:animEffect transition="in" filter="wedge">
                                      <p:cBhvr>
                                        <p:cTn id="25" dur="1000"/>
                                        <p:tgtEl>
                                          <p:spTgt spid="145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 Xuân Nghi.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10363" y="0"/>
            <a:ext cx="133544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178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3" name="Rectangle 2"/>
          <p:cNvSpPr/>
          <p:nvPr/>
        </p:nvSpPr>
        <p:spPr>
          <a:xfrm>
            <a:off x="6216503" y="0"/>
            <a:ext cx="6096000" cy="923330"/>
          </a:xfrm>
          <a:prstGeom prst="rect">
            <a:avLst/>
          </a:prstGeom>
        </p:spPr>
        <p:txBody>
          <a:bodyPr>
            <a:spAutoFit/>
          </a:bodyPr>
          <a:lstStyle/>
          <a:p>
            <a:r>
              <a:rPr lang="vi-VN" dirty="0">
                <a:solidFill>
                  <a:srgbClr val="000000"/>
                </a:solidFill>
                <a:latin typeface="Times New Roman" panose="02020603050405020304" pitchFamily="18" charset="0"/>
                <a:cs typeface="Times New Roman" panose="02020603050405020304" pitchFamily="18" charset="0"/>
              </a:rPr>
              <a:t>Dải mây trăng yểu điệu lượn gần tới đám mây đen xấu xí. Nó đỏng đảnh liếc mắt sang đám mây đen bĩu môi:</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r>
              <a:rPr lang="vi-VN" dirty="0">
                <a:solidFill>
                  <a:srgbClr val="000000"/>
                </a:solidFill>
                <a:latin typeface="Times New Roman" panose="02020603050405020304" pitchFamily="18" charset="0"/>
                <a:cs typeface="Times New Roman" panose="02020603050405020304" pitchFamily="18" charset="0"/>
              </a:rPr>
              <a:t>Nhọ nhẻm nhọ nhem thế mà cũng gọi là mây. Thật xấu hổ. </a:t>
            </a:r>
            <a:endParaRPr lang="en-US" dirty="0"/>
          </a:p>
        </p:txBody>
      </p:sp>
    </p:spTree>
    <p:extLst>
      <p:ext uri="{BB962C8B-B14F-4D97-AF65-F5344CB8AC3E}">
        <p14:creationId xmlns:p14="http://schemas.microsoft.com/office/powerpoint/2010/main" val="103451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3" name="Rectangle 2"/>
          <p:cNvSpPr/>
          <p:nvPr/>
        </p:nvSpPr>
        <p:spPr>
          <a:xfrm>
            <a:off x="49608" y="43368"/>
            <a:ext cx="6096000" cy="1200329"/>
          </a:xfrm>
          <a:prstGeom prst="rect">
            <a:avLst/>
          </a:prstGeom>
        </p:spPr>
        <p:txBody>
          <a:bodyPr>
            <a:spAutoFit/>
          </a:bodyPr>
          <a:lstStyle/>
          <a:p>
            <a:r>
              <a:rPr lang="vi-VN" dirty="0">
                <a:solidFill>
                  <a:srgbClr val="000000"/>
                </a:solidFill>
                <a:latin typeface="Times New Roman" panose="02020603050405020304" pitchFamily="18" charset="0"/>
                <a:cs typeface="Times New Roman" panose="02020603050405020304" pitchFamily="18" charset="0"/>
              </a:rPr>
              <a:t>Rồi cùng với làn gió nhẹ, dải mây trắng thướt tha trong tà váy bồng xốp trắng tinh lướt qua mặt đám mây đen một cách kiêu ngạo</a:t>
            </a:r>
            <a:r>
              <a:rPr lang="vi-VN" dirty="0" smtClean="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Mây trắng nhởn nhơ dạo chơi trên những mái nhà, những cánh đồng khô khát.</a:t>
            </a:r>
            <a:endParaRPr lang="en-US" dirty="0"/>
          </a:p>
        </p:txBody>
      </p:sp>
    </p:spTree>
    <p:extLst>
      <p:ext uri="{BB962C8B-B14F-4D97-AF65-F5344CB8AC3E}">
        <p14:creationId xmlns:p14="http://schemas.microsoft.com/office/powerpoint/2010/main" val="979596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3" name="Rectangle 2"/>
          <p:cNvSpPr/>
          <p:nvPr/>
        </p:nvSpPr>
        <p:spPr>
          <a:xfrm>
            <a:off x="2806995" y="0"/>
            <a:ext cx="9314141" cy="646331"/>
          </a:xfrm>
          <a:prstGeom prst="rect">
            <a:avLst/>
          </a:prstGeom>
        </p:spPr>
        <p:txBody>
          <a:bodyPr wrap="square">
            <a:spAutoFit/>
          </a:bodyPr>
          <a:lstStyle/>
          <a:p>
            <a:r>
              <a:rPr lang="vi-VN" dirty="0">
                <a:solidFill>
                  <a:srgbClr val="000000"/>
                </a:solidFill>
                <a:latin typeface="Times New Roman" panose="02020603050405020304" pitchFamily="18" charset="0"/>
                <a:cs typeface="Times New Roman" panose="02020603050405020304" pitchFamily="18" charset="0"/>
              </a:rPr>
              <a:t>Mây đen vẫn chỉ lặng im. Nó cúi nhìn xuống cánh đồng hạn hán và nghĩ ngợi: “Mình sẽ làm gì để giúp đỡ các cô bác nông dân được nhỉ?”. Nó cố chịu đựng một cái nóng bức dữ dội của ngày hè. </a:t>
            </a:r>
            <a:endParaRPr lang="en-US" dirty="0"/>
          </a:p>
        </p:txBody>
      </p:sp>
    </p:spTree>
    <p:extLst>
      <p:ext uri="{BB962C8B-B14F-4D97-AF65-F5344CB8AC3E}">
        <p14:creationId xmlns:p14="http://schemas.microsoft.com/office/powerpoint/2010/main" val="1450092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3" name="Rectangle 2"/>
          <p:cNvSpPr/>
          <p:nvPr/>
        </p:nvSpPr>
        <p:spPr>
          <a:xfrm>
            <a:off x="-24819" y="2563020"/>
            <a:ext cx="2661693" cy="2308324"/>
          </a:xfrm>
          <a:prstGeom prst="rect">
            <a:avLst/>
          </a:prstGeom>
        </p:spPr>
        <p:txBody>
          <a:bodyPr wrap="square">
            <a:spAutoFit/>
          </a:bodyPr>
          <a:lstStyle/>
          <a:p>
            <a:r>
              <a:rPr lang="vi-VN" dirty="0">
                <a:solidFill>
                  <a:srgbClr val="000000"/>
                </a:solidFill>
                <a:latin typeface="Times New Roman" panose="02020603050405020304" pitchFamily="18" charset="0"/>
                <a:cs typeface="Times New Roman" panose="02020603050405020304" pitchFamily="18" charset="0"/>
              </a:rPr>
              <a:t>Mỗi lúc, đám mây đen một thêm xạm lại, nặng nề, có vẻ như càng xấu xí hơn. Rồi không biết vì thương các bác nông dân hay thương cánh đồng đang khát nước dưới kia, đám mây đen bỗng òa khóc. </a:t>
            </a:r>
            <a:endParaRPr lang="en-US" dirty="0"/>
          </a:p>
        </p:txBody>
      </p:sp>
    </p:spTree>
    <p:extLst>
      <p:ext uri="{BB962C8B-B14F-4D97-AF65-F5344CB8AC3E}">
        <p14:creationId xmlns:p14="http://schemas.microsoft.com/office/powerpoint/2010/main" val="3951226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4" name="Rectangle 3"/>
          <p:cNvSpPr/>
          <p:nvPr/>
        </p:nvSpPr>
        <p:spPr>
          <a:xfrm>
            <a:off x="-56708" y="2562745"/>
            <a:ext cx="2746745" cy="3139321"/>
          </a:xfrm>
          <a:prstGeom prst="rect">
            <a:avLst/>
          </a:prstGeom>
        </p:spPr>
        <p:txBody>
          <a:bodyPr wrap="square">
            <a:spAutoFit/>
          </a:bodyPr>
          <a:lstStyle/>
          <a:p>
            <a:pPr algn="just"/>
            <a:r>
              <a:rPr lang="vi-VN" dirty="0">
                <a:solidFill>
                  <a:srgbClr val="000000"/>
                </a:solidFill>
                <a:latin typeface="Times New Roman" panose="02020603050405020304" pitchFamily="18" charset="0"/>
                <a:cs typeface="Times New Roman" panose="02020603050405020304" pitchFamily="18" charset="0"/>
              </a:rPr>
              <a:t>Những giọt nước mắt của nó trong trắng tinh khiết và mát rượi thấm vào lòng đất mẹ thân yêu. Những cánh đồng reo vui, những cỏ cây hoa lá bừng tỉnh, ríu rang nói cười như trong ngày hội. Tất cả đều cám ơn đám mây đen, cám ơn cơn mưa tốt bụng.</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2053151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3" name="Rectangle 2"/>
          <p:cNvSpPr/>
          <p:nvPr/>
        </p:nvSpPr>
        <p:spPr>
          <a:xfrm>
            <a:off x="-3551" y="5460477"/>
            <a:ext cx="6096000" cy="1323439"/>
          </a:xfrm>
          <a:prstGeom prst="rect">
            <a:avLst/>
          </a:prstGeom>
        </p:spPr>
        <p:txBody>
          <a:bodyPr>
            <a:spAutoFit/>
          </a:bodyPr>
          <a:lstStyle/>
          <a:p>
            <a:r>
              <a:rPr lang="vi-VN" sz="2000" dirty="0" smtClean="0">
                <a:solidFill>
                  <a:srgbClr val="000000"/>
                </a:solidFill>
                <a:latin typeface="Times New Roman" panose="02020603050405020304" pitchFamily="18" charset="0"/>
                <a:cs typeface="Times New Roman" panose="02020603050405020304" pitchFamily="18" charset="0"/>
              </a:rPr>
              <a:t>Lúc </a:t>
            </a:r>
            <a:r>
              <a:rPr lang="vi-VN" sz="2000" dirty="0">
                <a:solidFill>
                  <a:srgbClr val="000000"/>
                </a:solidFill>
                <a:latin typeface="Times New Roman" panose="02020603050405020304" pitchFamily="18" charset="0"/>
                <a:cs typeface="Times New Roman" panose="02020603050405020304" pitchFamily="18" charset="0"/>
              </a:rPr>
              <a:t>bấy giờ, dải mây trắng mãi chơi và kiêu kỳ chợy thấy xấu hổ quá “Mình thật xấu tính và vô tích sự” Nó ân hận lắm. Nó muốn nói lời xin lỗi với đám mây đen nhưng đã quá muộn rồi.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114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325</Words>
  <Application>Microsoft Office PowerPoint</Application>
  <PresentationFormat>Widescreen</PresentationFormat>
  <Paragraphs>14</Paragraphs>
  <Slides>16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Hưng</dc:creator>
  <cp:lastModifiedBy>Administrator</cp:lastModifiedBy>
  <cp:revision>11</cp:revision>
  <dcterms:created xsi:type="dcterms:W3CDTF">2025-04-13T13:59:06Z</dcterms:created>
  <dcterms:modified xsi:type="dcterms:W3CDTF">2025-04-15T08:35:47Z</dcterms:modified>
</cp:coreProperties>
</file>