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6" r:id="rId4"/>
    <p:sldId id="257" r:id="rId5"/>
    <p:sldId id="262" r:id="rId6"/>
    <p:sldId id="261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4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94EB-9CCE-4744-9FE7-FD9B99F574F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444C-BA6B-4E02-95B9-2D5B11BBF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94EB-9CCE-4744-9FE7-FD9B99F574F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444C-BA6B-4E02-95B9-2D5B11BBF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7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94EB-9CCE-4744-9FE7-FD9B99F574F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444C-BA6B-4E02-95B9-2D5B11BBF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30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B73A-AF10-440E-8127-A7A77C5D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903-55B4-4D40-9B06-7C9BB401F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07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l="-5000" t="-21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1600200"/>
            <a:ext cx="12192000" cy="4648200"/>
          </a:xfrm>
        </p:spPr>
        <p:txBody>
          <a:bodyPr/>
          <a:lstStyle>
            <a:lvl1pPr marL="0" indent="0" algn="l">
              <a:buNone/>
              <a:defRPr sz="3200" b="0" baseline="0"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vi-VN"/>
              <a:t> 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82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B73A-AF10-440E-8127-A7A77C5D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903-55B4-4D40-9B06-7C9BB401F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42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B73A-AF10-440E-8127-A7A77C5D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903-55B4-4D40-9B06-7C9BB401F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68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B73A-AF10-440E-8127-A7A77C5D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903-55B4-4D40-9B06-7C9BB401F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0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B73A-AF10-440E-8127-A7A77C5D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903-55B4-4D40-9B06-7C9BB401F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88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B73A-AF10-440E-8127-A7A77C5D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903-55B4-4D40-9B06-7C9BB401F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70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B73A-AF10-440E-8127-A7A77C5D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903-55B4-4D40-9B06-7C9BB401F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5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94EB-9CCE-4744-9FE7-FD9B99F574F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444C-BA6B-4E02-95B9-2D5B11BBF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41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B73A-AF10-440E-8127-A7A77C5D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903-55B4-4D40-9B06-7C9BB401F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19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B73A-AF10-440E-8127-A7A77C5D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903-55B4-4D40-9B06-7C9BB401F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12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B73A-AF10-440E-8127-A7A77C5D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903-55B4-4D40-9B06-7C9BB401F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4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94EB-9CCE-4744-9FE7-FD9B99F574F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444C-BA6B-4E02-95B9-2D5B11BBF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0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94EB-9CCE-4744-9FE7-FD9B99F574F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444C-BA6B-4E02-95B9-2D5B11BBF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42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94EB-9CCE-4744-9FE7-FD9B99F574F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444C-BA6B-4E02-95B9-2D5B11BBF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7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94EB-9CCE-4744-9FE7-FD9B99F574F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444C-BA6B-4E02-95B9-2D5B11BBF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3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94EB-9CCE-4744-9FE7-FD9B99F574F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444C-BA6B-4E02-95B9-2D5B11BBF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0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94EB-9CCE-4744-9FE7-FD9B99F574F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444C-BA6B-4E02-95B9-2D5B11BBF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94EB-9CCE-4744-9FE7-FD9B99F574F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444C-BA6B-4E02-95B9-2D5B11BBF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3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F94EB-9CCE-4744-9FE7-FD9B99F574F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0444C-BA6B-4E02-95B9-2D5B11BBF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2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4000" t="-22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6B73A-AF10-440E-8127-A7A77C5D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61903-55B4-4D40-9B06-7C9BB401F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4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5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7772400" cy="144780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br>
              <a:rPr lang="vi-VN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9144000" cy="4724400"/>
          </a:xfrm>
        </p:spPr>
        <p:txBody>
          <a:bodyPr>
            <a:normAutofit fontScale="85000" lnSpcReduction="20000"/>
          </a:bodyPr>
          <a:lstStyle/>
          <a:p>
            <a:r>
              <a:rPr lang="vi-VN" sz="3500" b="1" dirty="0">
                <a:solidFill>
                  <a:srgbClr val="00B0F0"/>
                </a:solidFill>
                <a:latin typeface="+mj-lt"/>
              </a:rPr>
              <a:t>LĨNH VỰC PHÁT TRIỂN </a:t>
            </a:r>
            <a:r>
              <a:rPr lang="vi-VN" sz="35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35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solidFill>
                <a:srgbClr val="00B0F0"/>
              </a:solidFill>
              <a:latin typeface="+mj-lt"/>
            </a:endParaRPr>
          </a:p>
          <a:p>
            <a:r>
              <a:rPr lang="en-US" dirty="0">
                <a:solidFill>
                  <a:srgbClr val="002060"/>
                </a:solidFill>
                <a:latin typeface="+mj-lt"/>
              </a:rPr>
              <a:t>	</a:t>
            </a:r>
            <a:r>
              <a:rPr lang="vi-VN" dirty="0">
                <a:solidFill>
                  <a:srgbClr val="00B050"/>
                </a:solidFill>
                <a:latin typeface="+mj-lt"/>
              </a:rPr>
              <a:t>Đề tài: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vi-VN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vi-VN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gian: 3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0 - </a:t>
            </a:r>
            <a:r>
              <a:rPr lang="vi-VN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endParaRPr lang="en-US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endParaRPr lang="en-US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+mj-lt"/>
              </a:rPr>
              <a:t>	</a:t>
            </a:r>
            <a:endParaRPr lang="en-US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3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9996" y="2029217"/>
            <a:ext cx="3043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789377"/>
              </p:ext>
            </p:extLst>
          </p:nvPr>
        </p:nvGraphicFramePr>
        <p:xfrm>
          <a:off x="3581400" y="5467204"/>
          <a:ext cx="6794500" cy="1402080"/>
        </p:xfrm>
        <a:graphic>
          <a:graphicData uri="http://schemas.openxmlformats.org/drawingml/2006/table">
            <a:tbl>
              <a:tblPr/>
              <a:tblGrid>
                <a:gridCol w="6794500">
                  <a:extLst>
                    <a:ext uri="{9D8B030D-6E8A-4147-A177-3AD203B41FA5}">
                      <a16:colId xmlns:a16="http://schemas.microsoft.com/office/drawing/2014/main" val="29820181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: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Quan sát trên màn hình và trò chuyện :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Đố trẻ hình ảnh trẻ đang quan sát là ở đâu?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Ai biết điều gì về trường tiểu học? Trường tiểu học có những gì?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Sân trường rộng, nhiều bồn cây, phòng học, cột cờ, trống trường...)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017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687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18914"/>
          <a:stretch/>
        </p:blipFill>
        <p:spPr>
          <a:xfrm>
            <a:off x="43840" y="730924"/>
            <a:ext cx="3951963" cy="287776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772517"/>
              </p:ext>
            </p:extLst>
          </p:nvPr>
        </p:nvGraphicFramePr>
        <p:xfrm>
          <a:off x="1252603" y="125261"/>
          <a:ext cx="9845457" cy="630936"/>
        </p:xfrm>
        <a:graphic>
          <a:graphicData uri="http://schemas.openxmlformats.org/drawingml/2006/table">
            <a:tbl>
              <a:tblPr/>
              <a:tblGrid>
                <a:gridCol w="9845457">
                  <a:extLst>
                    <a:ext uri="{9D8B030D-6E8A-4147-A177-3AD203B41FA5}">
                      <a16:colId xmlns:a16="http://schemas.microsoft.com/office/drawing/2014/main" val="9377927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pt-BR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Lóp học ở trường tiểu học như thế nào? ( có bàn ghế, bảng)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=&gt;  Cô giới thiệu về các phòng học trong trường ( phòng học, phòng năng khiếu, nhà thể chất...)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514471"/>
                  </a:ext>
                </a:extLst>
              </a:tr>
            </a:tbl>
          </a:graphicData>
        </a:graphic>
      </p:graphicFrame>
      <p:pic>
        <p:nvPicPr>
          <p:cNvPr id="2050" name="Picture 2" descr="Nhức mắt với bảng chống lóa cho học sinh ở Cà Mau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03" y="717327"/>
            <a:ext cx="4321479" cy="289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Bỏ điểm số, đánh giá học sinh tiểu học bằng lời nó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7225" y="744521"/>
            <a:ext cx="3914775" cy="2891360"/>
          </a:xfrm>
          <a:prstGeom prst="rect">
            <a:avLst/>
          </a:prstGeom>
        </p:spPr>
      </p:pic>
      <p:pic>
        <p:nvPicPr>
          <p:cNvPr id="2054" name="Picture 6" descr="75,5% số trường tiểu học có phòng học bộ môn tin họ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" y="3635881"/>
            <a:ext cx="6304572" cy="322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Giáo dục thể chất tại trường họ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8170" y="3608686"/>
            <a:ext cx="5853830" cy="324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6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051123"/>
              </p:ext>
            </p:extLst>
          </p:nvPr>
        </p:nvGraphicFramePr>
        <p:xfrm>
          <a:off x="3268248" y="170908"/>
          <a:ext cx="6727521" cy="315468"/>
        </p:xfrm>
        <a:graphic>
          <a:graphicData uri="http://schemas.openxmlformats.org/drawingml/2006/table">
            <a:tbl>
              <a:tblPr/>
              <a:tblGrid>
                <a:gridCol w="6727521">
                  <a:extLst>
                    <a:ext uri="{9D8B030D-6E8A-4147-A177-3AD203B41FA5}">
                      <a16:colId xmlns:a16="http://schemas.microsoft.com/office/drawing/2014/main" val="25775890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pt-BR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 tiểu học và trường mầm non khác, giống nhau ở điểm gì?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484001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6313118" y="851770"/>
            <a:ext cx="50104" cy="5436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14608" y="851770"/>
            <a:ext cx="10697228" cy="12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48714" y="460678"/>
            <a:ext cx="196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5934" y="460678"/>
            <a:ext cx="204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43432" y="460678"/>
            <a:ext cx="196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4491" t="26863" r="17944" b="20602"/>
          <a:stretch/>
        </p:blipFill>
        <p:spPr>
          <a:xfrm>
            <a:off x="3221128" y="1020871"/>
            <a:ext cx="3073399" cy="2764900"/>
          </a:xfrm>
          <a:prstGeom prst="rect">
            <a:avLst/>
          </a:prstGeom>
        </p:spPr>
      </p:pic>
      <p:sp>
        <p:nvSpPr>
          <p:cNvPr id="7" name="AutoShape 2" descr="Hoạt động thể dục 15 phút đầu giờ của Liên đội Trường Tiểu học Trung Thành  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8092" y="970084"/>
            <a:ext cx="2725454" cy="2690126"/>
          </a:xfrm>
          <a:prstGeom prst="rect">
            <a:avLst/>
          </a:prstGeom>
        </p:spPr>
      </p:pic>
      <p:sp>
        <p:nvSpPr>
          <p:cNvPr id="14" name="AutoShape 4" descr="Nguyễn Siêu School (Hanoi, Vietnam) - Lễ chào cờ tháng 10 của học sinh Tiểu  họ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22" y="970084"/>
            <a:ext cx="3026278" cy="26901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17519"/>
            <a:ext cx="3268247" cy="27682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975" y="3938994"/>
            <a:ext cx="5734904" cy="29190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4697" y="3938994"/>
            <a:ext cx="5129606" cy="263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051123"/>
              </p:ext>
            </p:extLst>
          </p:nvPr>
        </p:nvGraphicFramePr>
        <p:xfrm>
          <a:off x="3268248" y="170908"/>
          <a:ext cx="6727521" cy="315468"/>
        </p:xfrm>
        <a:graphic>
          <a:graphicData uri="http://schemas.openxmlformats.org/drawingml/2006/table">
            <a:tbl>
              <a:tblPr/>
              <a:tblGrid>
                <a:gridCol w="6727521">
                  <a:extLst>
                    <a:ext uri="{9D8B030D-6E8A-4147-A177-3AD203B41FA5}">
                      <a16:colId xmlns:a16="http://schemas.microsoft.com/office/drawing/2014/main" val="25775890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pt-BR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 tiểu học và trường mầm non khác, giống nhau ở điểm gì?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484001"/>
                  </a:ext>
                </a:extLst>
              </a:tr>
            </a:tbl>
          </a:graphicData>
        </a:graphic>
      </p:graphicFrame>
      <p:pic>
        <p:nvPicPr>
          <p:cNvPr id="3" name="Picture 2" descr="Nhức mắt với bảng chống lóa cho học sinh ở Cà Mau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99" y="932142"/>
            <a:ext cx="2893512" cy="277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433947" y="908158"/>
            <a:ext cx="50104" cy="5436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14608" y="851770"/>
            <a:ext cx="10697228" cy="12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48714" y="460678"/>
            <a:ext cx="196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5934" y="460678"/>
            <a:ext cx="204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43432" y="460678"/>
            <a:ext cx="196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9" y="886056"/>
            <a:ext cx="3190750" cy="2846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111" y="4207344"/>
            <a:ext cx="4150792" cy="2132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978"/>
          <a:stretch/>
        </p:blipFill>
        <p:spPr>
          <a:xfrm>
            <a:off x="1" y="3732614"/>
            <a:ext cx="6350696" cy="3081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8249" y="886056"/>
            <a:ext cx="3082448" cy="28244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4025" y="957308"/>
            <a:ext cx="2847975" cy="275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852059"/>
              </p:ext>
            </p:extLst>
          </p:nvPr>
        </p:nvGraphicFramePr>
        <p:xfrm>
          <a:off x="3681608" y="0"/>
          <a:ext cx="7153406" cy="605663"/>
        </p:xfrm>
        <a:graphic>
          <a:graphicData uri="http://schemas.openxmlformats.org/drawingml/2006/table">
            <a:tbl>
              <a:tblPr/>
              <a:tblGrid>
                <a:gridCol w="7153406">
                  <a:extLst>
                    <a:ext uri="{9D8B030D-6E8A-4147-A177-3AD203B41FA5}">
                      <a16:colId xmlns:a16="http://schemas.microsoft.com/office/drawing/2014/main" val="15127485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Đàm thoại về đồ dùng học tập</a:t>
                      </a:r>
                      <a:endParaRPr lang="en-US" sz="1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Cô đưa ra 1 chiếc cặp sách –  giới thiệu 1 số đồ dùng có trong cặp sách?</a:t>
                      </a:r>
                      <a:endParaRPr lang="en-US" sz="1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5095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6" y="129895"/>
            <a:ext cx="3618522" cy="4431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895" y="825673"/>
            <a:ext cx="4745864" cy="4068415"/>
          </a:xfrm>
          <a:prstGeom prst="rect">
            <a:avLst/>
          </a:prstGeom>
        </p:spPr>
      </p:pic>
      <p:pic>
        <p:nvPicPr>
          <p:cNvPr id="1026" name="Picture 2" descr="CÁCH CHỌN 10++ loại Đồ dùng học tập cho học sinh lớp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725" y="1325463"/>
            <a:ext cx="2692052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665208"/>
              </p:ext>
            </p:extLst>
          </p:nvPr>
        </p:nvGraphicFramePr>
        <p:xfrm>
          <a:off x="369224" y="4201297"/>
          <a:ext cx="5560861" cy="928878"/>
        </p:xfrm>
        <a:graphic>
          <a:graphicData uri="http://schemas.openxmlformats.org/drawingml/2006/table">
            <a:tbl>
              <a:tblPr/>
              <a:tblGrid>
                <a:gridCol w="5560861">
                  <a:extLst>
                    <a:ext uri="{9D8B030D-6E8A-4147-A177-3AD203B41FA5}">
                      <a16:colId xmlns:a16="http://schemas.microsoft.com/office/drawing/2014/main" val="7834017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Đồ dùng này có tên gọi là gì ? Dùng để làm gì?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Cho 1 trẻ lên tập sắp xếp đồ dùng học tập gọn gàng vào trong cặp sách.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 </a:t>
                      </a:r>
                      <a:r>
                        <a:rPr lang="pt-BR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tiểu học các con thấy có những gì</a:t>
                      </a: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46555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283392"/>
              </p:ext>
            </p:extLst>
          </p:nvPr>
        </p:nvGraphicFramePr>
        <p:xfrm>
          <a:off x="369224" y="5070482"/>
          <a:ext cx="2223664" cy="672211"/>
        </p:xfrm>
        <a:graphic>
          <a:graphicData uri="http://schemas.openxmlformats.org/drawingml/2006/table">
            <a:tbl>
              <a:tblPr/>
              <a:tblGrid>
                <a:gridCol w="2223664">
                  <a:extLst>
                    <a:ext uri="{9D8B030D-6E8A-4147-A177-3AD203B41FA5}">
                      <a16:colId xmlns:a16="http://schemas.microsoft.com/office/drawing/2014/main" val="29393281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Củng cố</a:t>
                      </a:r>
                      <a:r>
                        <a:rPr lang="vi-VN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TC: Thử tài bé </a:t>
                      </a:r>
                      <a:r>
                        <a:rPr lang="pt-BR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1798959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369224" y="5571377"/>
            <a:ext cx="4299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Trẻ dùng giấy vẽ về Trường tiểu học theo trí tưởng tượng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00017" y="6012579"/>
            <a:ext cx="3365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pt-BR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Kết thúc:</a:t>
            </a:r>
            <a:r>
              <a:rPr lang="de-DE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pt-PT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Trẻ hát “ Em yêu trường em”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8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274</Words>
  <Application>Microsoft Office PowerPoint</Application>
  <PresentationFormat>Widescreen</PresentationFormat>
  <Paragraphs>37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1_Office Theme</vt:lpstr>
      <vt:lpstr>UBND QUẬN LONG BIÊN TRƯỜNG MẦM NON LONG BIÊN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LONG BIÊN </dc:title>
  <dc:creator>Admin</dc:creator>
  <cp:lastModifiedBy>Admin</cp:lastModifiedBy>
  <cp:revision>18</cp:revision>
  <dcterms:created xsi:type="dcterms:W3CDTF">2025-04-28T03:07:10Z</dcterms:created>
  <dcterms:modified xsi:type="dcterms:W3CDTF">2025-05-05T01:34:33Z</dcterms:modified>
</cp:coreProperties>
</file>