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2"/>
  </p:notesMasterIdLst>
  <p:sldIdLst>
    <p:sldId id="276" r:id="rId3"/>
    <p:sldId id="260" r:id="rId4"/>
    <p:sldId id="261" r:id="rId5"/>
    <p:sldId id="274" r:id="rId6"/>
    <p:sldId id="262" r:id="rId7"/>
    <p:sldId id="265" r:id="rId8"/>
    <p:sldId id="266" r:id="rId9"/>
    <p:sldId id="275"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8/4/2025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8/4/2025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8/4/2025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8/4/2025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8/4/2025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8/4/2025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8/4/2025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8/4/2025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8/4/2025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8/4/2025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8/4/2025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8/4/2025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8/4/2025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244E00-F6F5-42AE-9DA2-5A3860AB228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1877C-50FE-4BD1-8663-7B085C94A55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84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8/4/2025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8/4/2025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8/4/2025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8/4/2025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8/4/2025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12210089" cy="6858000"/>
          </a:xfrm>
          <a:prstGeom prst="rect">
            <a:avLst/>
          </a:prstGeom>
        </p:spPr>
      </p:pic>
      <p:sp>
        <p:nvSpPr>
          <p:cNvPr id="5" name="Rectangle 4"/>
          <p:cNvSpPr/>
          <p:nvPr/>
        </p:nvSpPr>
        <p:spPr>
          <a:xfrm>
            <a:off x="2649026" y="-115104"/>
            <a:ext cx="7132320" cy="1269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UBND QUẬN </a:t>
            </a:r>
            <a:r>
              <a:rPr kumimoji="0" lang="en-US" b="0"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TRƯỜNG MẦM NON HỒNG TIẾN</a:t>
            </a:r>
            <a:endParaRPr kumimoji="0" lang="en-US"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5739541" y="1031311"/>
            <a:ext cx="712919" cy="712919"/>
          </a:xfrm>
          <a:prstGeom prst="rect">
            <a:avLst/>
          </a:prstGeom>
        </p:spPr>
      </p:pic>
      <p:sp>
        <p:nvSpPr>
          <p:cNvPr id="7" name="Rectangle 6"/>
          <p:cNvSpPr/>
          <p:nvPr/>
        </p:nvSpPr>
        <p:spPr>
          <a:xfrm>
            <a:off x="2529840" y="1969110"/>
            <a:ext cx="7132320" cy="3030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LĨNH VỰC PHÁT TRIỂN NGÔN</a:t>
            </a:r>
            <a:r>
              <a:rPr kumimoji="0" lang="en-US" sz="2400" b="1"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NGỮ</a:t>
            </a:r>
            <a:endPar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HOẠT ĐỘNG LÀM</a:t>
            </a:r>
            <a:r>
              <a:rPr kumimoji="0" lang="en-US" sz="24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QUEN </a:t>
            </a:r>
            <a:r>
              <a:rPr kumimoji="0" lang="en-US" sz="2400" b="1" i="0" u="none" strike="noStrike" kern="1200" cap="none" spc="0" normalizeH="0" noProof="0" smtClean="0">
                <a:ln>
                  <a:noFill/>
                </a:ln>
                <a:solidFill>
                  <a:srgbClr val="FF0000"/>
                </a:solidFill>
                <a:effectLst/>
                <a:uLnTx/>
                <a:uFillTx/>
                <a:latin typeface="Times New Roman" panose="02020603050405020304" pitchFamily="18" charset="0"/>
                <a:cs typeface="Times New Roman" panose="02020603050405020304" pitchFamily="18" charset="0"/>
              </a:rPr>
              <a:t>VĂN HỌC</a:t>
            </a:r>
            <a:endParaRPr lang="en-US" sz="2400" b="1" dirty="0">
              <a:solidFill>
                <a:srgbClr val="0070C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Thơ</a:t>
            </a:r>
            <a:r>
              <a:rPr kumimoji="0" lang="en-US" sz="2800" b="1" i="0" u="none" strike="noStrike" kern="1200" cap="none" spc="0" normalizeH="0" noProof="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r>
              <a:rPr kumimoji="0" lang="en-US" sz="2800" b="1" i="0" u="none" strike="noStrike" kern="1200" cap="none" spc="0" normalizeH="0" noProof="0" err="1" smtClean="0">
                <a:ln>
                  <a:noFill/>
                </a:ln>
                <a:solidFill>
                  <a:srgbClr val="002060"/>
                </a:solidFill>
                <a:effectLst/>
                <a:uLnTx/>
                <a:uFillTx/>
                <a:latin typeface="Times New Roman" panose="02020603050405020304" pitchFamily="18" charset="0"/>
                <a:cs typeface="Times New Roman" panose="02020603050405020304" pitchFamily="18" charset="0"/>
              </a:rPr>
              <a:t>Tìm</a:t>
            </a:r>
            <a:r>
              <a:rPr kumimoji="0" lang="en-US" sz="2800" b="1" i="0" u="none" strike="noStrike" kern="1200" cap="none" spc="0" normalizeH="0" noProof="0" smtClean="0">
                <a:ln>
                  <a:noFill/>
                </a:ln>
                <a:solidFill>
                  <a:srgbClr val="002060"/>
                </a:solidFill>
                <a:effectLst/>
                <a:uLnTx/>
                <a:uFillTx/>
                <a:latin typeface="Times New Roman" panose="02020603050405020304" pitchFamily="18" charset="0"/>
                <a:cs typeface="Times New Roman" panose="02020603050405020304" pitchFamily="18" charset="0"/>
              </a:rPr>
              <a:t> ổ”</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Lứa tuổi:</a:t>
            </a:r>
            <a:r>
              <a:rPr kumimoji="0" lang="en-US" sz="2800" i="0" u="none" strike="noStrike" kern="1200" cap="none" spc="0" normalizeH="0" noProof="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Nhà </a:t>
            </a:r>
            <a:r>
              <a:rPr kumimoji="0" lang="en-US" sz="2800" i="0" u="none" strike="noStrike" kern="1200" cap="none" spc="0" normalizeH="0" baseline="0" noProof="0" err="1" smtClean="0">
                <a:ln>
                  <a:noFill/>
                </a:ln>
                <a:solidFill>
                  <a:srgbClr val="002060"/>
                </a:solidFill>
                <a:effectLst/>
                <a:uLnTx/>
                <a:uFillTx/>
                <a:latin typeface="Times New Roman" panose="02020603050405020304" pitchFamily="18" charset="0"/>
                <a:cs typeface="Times New Roman" panose="02020603050405020304" pitchFamily="18" charset="0"/>
              </a:rPr>
              <a:t>trẻ</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cs typeface="Times New Roman" panose="02020603050405020304" pitchFamily="18" charset="0"/>
              </a:rPr>
              <a:t>(</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24 </a:t>
            </a:r>
            <a:r>
              <a:rPr kumimoji="0" lang="en-US" sz="280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36 </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tháng tuổi)</a:t>
            </a:r>
            <a:endParaRPr lang="en-US" sz="2800"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Giáo </a:t>
            </a:r>
            <a:r>
              <a:rPr kumimoji="0" lang="en-US" sz="280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viên</a:t>
            </a:r>
            <a:r>
              <a:rPr kumimoji="0" lang="en-US" sz="2800"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anose="02020603050405020304" pitchFamily="18" charset="0"/>
              </a:rPr>
              <a:t>: Đinh </a:t>
            </a:r>
            <a:r>
              <a:rPr kumimoji="0" lang="en-US" sz="280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Thị</a:t>
            </a:r>
            <a:r>
              <a:rPr kumimoji="0" lang="en-US" sz="280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Thu </a:t>
            </a:r>
            <a:r>
              <a:rPr kumimoji="0" lang="en-US" sz="2800"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Hà</a:t>
            </a:r>
            <a:endParaRPr kumimoji="0" lang="en-US" sz="2800"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5234152" y="806430"/>
            <a:ext cx="1898073"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2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273111283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9+ hình nền powerpoint màu hồng đẹp xuất sắc, tải về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6" y="0"/>
            <a:ext cx="12206785" cy="6866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7D15D8-AAB3-4493-A68F-0CDF81A630BC}"/>
              </a:ext>
            </a:extLst>
          </p:cNvPr>
          <p:cNvSpPr txBox="1"/>
          <p:nvPr/>
        </p:nvSpPr>
        <p:spPr>
          <a:xfrm>
            <a:off x="1998324" y="107373"/>
            <a:ext cx="7586662" cy="461665"/>
          </a:xfrm>
          <a:prstGeom prst="rect">
            <a:avLst/>
          </a:prstGeom>
          <a:noFill/>
        </p:spPr>
        <p:txBody>
          <a:bodyPr wrap="square" rtlCol="0">
            <a:spAutoFit/>
          </a:bodyPr>
          <a:lstStyle/>
          <a:p>
            <a:pPr algn="ctr"/>
            <a:r>
              <a:rPr lang="en-US" sz="2400" b="1" dirty="0" err="1">
                <a:solidFill>
                  <a:srgbClr val="0033CC"/>
                </a:solidFill>
                <a:latin typeface="Times New Roman" panose="02020603050405020304" pitchFamily="18" charset="0"/>
                <a:cs typeface="Times New Roman" panose="02020603050405020304" pitchFamily="18" charset="0"/>
              </a:rPr>
              <a:t>Các</a:t>
            </a:r>
            <a:r>
              <a:rPr lang="en-US" sz="2400" b="1" dirty="0">
                <a:solidFill>
                  <a:srgbClr val="0033CC"/>
                </a:solidFill>
                <a:latin typeface="Times New Roman" panose="02020603050405020304" pitchFamily="18" charset="0"/>
                <a:cs typeface="Times New Roman" panose="02020603050405020304" pitchFamily="18" charset="0"/>
              </a:rPr>
              <a:t> con </a:t>
            </a:r>
            <a:r>
              <a:rPr lang="en-US" sz="2400" b="1" dirty="0" err="1">
                <a:solidFill>
                  <a:srgbClr val="0033CC"/>
                </a:solidFill>
                <a:latin typeface="Times New Roman" panose="02020603050405020304" pitchFamily="18" charset="0"/>
                <a:cs typeface="Times New Roman" panose="02020603050405020304" pitchFamily="18" charset="0"/>
              </a:rPr>
              <a:t>vừa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nghe</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bài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thơ</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gì</a:t>
            </a:r>
            <a:r>
              <a:rPr lang="en-US" sz="2400" b="1" dirty="0">
                <a:solidFill>
                  <a:srgbClr val="0033CC"/>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1085224" y="877980"/>
            <a:ext cx="9412861" cy="5679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30767106"/>
      </p:ext>
    </p:extLst>
  </p:cSld>
  <p:clrMapOvr>
    <a:masterClrMapping/>
  </p:clrMapOvr>
  <p:transition spd="slow" advClick="0" advTm="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p:spPr>
      </p:pic>
    </p:spTree>
    <p:extLst>
      <p:ext uri="{BB962C8B-B14F-4D97-AF65-F5344CB8AC3E}">
        <p14:creationId xmlns:p14="http://schemas.microsoft.com/office/powerpoint/2010/main" val="364413541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99+ hình nền powerpoint màu hồng đẹp xuất sắc, tải về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6" y="0"/>
            <a:ext cx="12206785" cy="68663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172041" y="186034"/>
            <a:ext cx="7586662" cy="461665"/>
          </a:xfrm>
          <a:prstGeom prst="rect">
            <a:avLst/>
          </a:prstGeom>
          <a:noFill/>
        </p:spPr>
        <p:txBody>
          <a:bodyPr wrap="square" rtlCol="0">
            <a:spAutoFit/>
          </a:bodyPr>
          <a:lstStyle/>
          <a:p>
            <a:pPr algn="ctr"/>
            <a:r>
              <a:rPr lang="en-US" sz="2400" b="1" dirty="0" err="1">
                <a:solidFill>
                  <a:srgbClr val="0033CC"/>
                </a:solidFill>
                <a:latin typeface="Times New Roman" panose="02020603050405020304" pitchFamily="18" charset="0"/>
                <a:cs typeface="Times New Roman" panose="02020603050405020304" pitchFamily="18" charset="0"/>
              </a:rPr>
              <a:t>Chị</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gà</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mái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có</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vẻ</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đẹp</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như</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thế</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nào</a:t>
            </a:r>
            <a:r>
              <a:rPr lang="en-US" sz="2400" b="1" dirty="0">
                <a:solidFill>
                  <a:srgbClr val="0033CC"/>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2" y="833732"/>
            <a:ext cx="8464917" cy="5776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DBC24BF-2957-424C-848E-D48BC62F0BFE}"/>
              </a:ext>
            </a:extLst>
          </p:cNvPr>
          <p:cNvSpPr txBox="1"/>
          <p:nvPr/>
        </p:nvSpPr>
        <p:spPr>
          <a:xfrm>
            <a:off x="8855636" y="2887647"/>
            <a:ext cx="3249695" cy="1569660"/>
          </a:xfrm>
          <a:prstGeom prst="rect">
            <a:avLst/>
          </a:prstGeom>
          <a:noFill/>
        </p:spPr>
        <p:txBody>
          <a:bodyPr wrap="square" rtlCol="0">
            <a:spAutoFit/>
          </a:bodyPr>
          <a:lstStyle/>
          <a:p>
            <a:pPr algn="ctr"/>
            <a:r>
              <a:rPr lang="en-US" sz="2400" b="1" dirty="0" err="1">
                <a:solidFill>
                  <a:srgbClr val="0033CC"/>
                </a:solidFill>
                <a:latin typeface="Times New Roman" panose="02020603050405020304" pitchFamily="18" charset="0"/>
                <a:cs typeface="Times New Roman" panose="02020603050405020304" pitchFamily="18" charset="0"/>
              </a:rPr>
              <a:t>Một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chị</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gà</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mái</a:t>
            </a:r>
            <a:endParaRPr lang="en-US" sz="2400" b="1" dirty="0">
              <a:solidFill>
                <a:srgbClr val="0033CC"/>
              </a:solidFill>
              <a:latin typeface="Times New Roman" panose="02020603050405020304" pitchFamily="18" charset="0"/>
              <a:cs typeface="Times New Roman" panose="02020603050405020304" pitchFamily="18" charset="0"/>
            </a:endParaRPr>
          </a:p>
          <a:p>
            <a:pPr algn="ctr"/>
            <a:r>
              <a:rPr lang="en-US" sz="2400" b="1" dirty="0" err="1">
                <a:solidFill>
                  <a:srgbClr val="0033CC"/>
                </a:solidFill>
                <a:latin typeface="Times New Roman" panose="02020603050405020304" pitchFamily="18" charset="0"/>
                <a:cs typeface="Times New Roman" panose="02020603050405020304" pitchFamily="18" charset="0"/>
              </a:rPr>
              <a:t>Áo</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trắng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như</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bông</a:t>
            </a:r>
            <a:endParaRPr lang="en-US" sz="2400" b="1" dirty="0">
              <a:solidFill>
                <a:srgbClr val="0033CC"/>
              </a:solidFill>
              <a:latin typeface="Times New Roman" panose="02020603050405020304" pitchFamily="18" charset="0"/>
              <a:cs typeface="Times New Roman" panose="02020603050405020304" pitchFamily="18" charset="0"/>
            </a:endParaRPr>
          </a:p>
          <a:p>
            <a:pPr algn="ctr"/>
            <a:r>
              <a:rPr lang="en-US" sz="2400" b="1" dirty="0" err="1">
                <a:solidFill>
                  <a:srgbClr val="0033CC"/>
                </a:solidFill>
                <a:latin typeface="Times New Roman" panose="02020603050405020304" pitchFamily="18" charset="0"/>
                <a:cs typeface="Times New Roman" panose="02020603050405020304" pitchFamily="18" charset="0"/>
              </a:rPr>
              <a:t>Yếm</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đỏ</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hoa</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vàng</a:t>
            </a:r>
            <a:endParaRPr lang="en-US" sz="2400" b="1" dirty="0">
              <a:solidFill>
                <a:srgbClr val="0033CC"/>
              </a:solidFill>
              <a:latin typeface="Times New Roman" panose="02020603050405020304" pitchFamily="18" charset="0"/>
              <a:cs typeface="Times New Roman" panose="02020603050405020304" pitchFamily="18" charset="0"/>
            </a:endParaRPr>
          </a:p>
          <a:p>
            <a:pPr algn="ctr"/>
            <a:r>
              <a:rPr lang="en-US" sz="2400" b="1" dirty="0" err="1">
                <a:solidFill>
                  <a:srgbClr val="0033CC"/>
                </a:solidFill>
                <a:latin typeface="Times New Roman" panose="02020603050405020304" pitchFamily="18" charset="0"/>
                <a:cs typeface="Times New Roman" panose="02020603050405020304" pitchFamily="18" charset="0"/>
              </a:rPr>
              <a:t>Cánh</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phồng</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bắp</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chuối</a:t>
            </a:r>
            <a:r>
              <a:rPr lang="en-US" sz="24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25077608"/>
      </p:ext>
    </p:extLst>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nền Ppt Hoa Tím Nền Gió, Nền Ppt, Mẫu Nền Ppt, Màu Tím Background  Vector để tải xuống miễn phí - Pngt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5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24BF-2957-424C-848E-D48BC62F0BFE}"/>
              </a:ext>
            </a:extLst>
          </p:cNvPr>
          <p:cNvSpPr txBox="1"/>
          <p:nvPr/>
        </p:nvSpPr>
        <p:spPr>
          <a:xfrm>
            <a:off x="2172040" y="157632"/>
            <a:ext cx="7586662" cy="461665"/>
          </a:xfrm>
          <a:prstGeom prst="rect">
            <a:avLst/>
          </a:prstGeom>
          <a:noFill/>
        </p:spPr>
        <p:txBody>
          <a:bodyPr wrap="square" rtlCol="0">
            <a:spAutoFit/>
          </a:bodyPr>
          <a:lstStyle/>
          <a:p>
            <a:pPr algn="ctr"/>
            <a:r>
              <a:rPr lang="en-US" sz="2400" b="1" dirty="0" err="1">
                <a:solidFill>
                  <a:srgbClr val="0033CC"/>
                </a:solidFill>
                <a:latin typeface="Times New Roman" panose="02020603050405020304" pitchFamily="18" charset="0"/>
                <a:cs typeface="Times New Roman" panose="02020603050405020304" pitchFamily="18" charset="0"/>
              </a:rPr>
              <a:t>Chị</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gà</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mái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tất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bật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tìm</a:t>
            </a:r>
            <a:r>
              <a:rPr lang="en-US" sz="2400" b="1" dirty="0">
                <a:solidFill>
                  <a:srgbClr val="0033CC"/>
                </a:solidFill>
                <a:latin typeface="Times New Roman" panose="02020603050405020304" pitchFamily="18" charset="0"/>
                <a:cs typeface="Times New Roman" panose="02020603050405020304" pitchFamily="18" charset="0"/>
              </a:rPr>
              <a:t> ổ </a:t>
            </a:r>
            <a:r>
              <a:rPr lang="en-US" sz="2400" b="1" dirty="0" err="1">
                <a:solidFill>
                  <a:srgbClr val="0033CC"/>
                </a:solidFill>
                <a:latin typeface="Times New Roman" panose="02020603050405020304" pitchFamily="18" charset="0"/>
                <a:cs typeface="Times New Roman" panose="02020603050405020304" pitchFamily="18" charset="0"/>
              </a:rPr>
              <a:t>như</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thế</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nào</a:t>
            </a:r>
            <a:r>
              <a:rPr lang="en-US" sz="2400" b="1" dirty="0">
                <a:solidFill>
                  <a:srgbClr val="0033CC"/>
                </a:solidFill>
                <a:latin typeface="Times New Roman" panose="02020603050405020304" pitchFamily="18" charset="0"/>
                <a:cs typeface="Times New Roman" panose="02020603050405020304" pitchFamily="18" charset="0"/>
              </a:rPr>
              <a:t>?</a:t>
            </a:r>
          </a:p>
        </p:txBody>
      </p:sp>
      <p:pic>
        <p:nvPicPr>
          <p:cNvPr id="2" name="Recorded Sound">
            <a:hlinkClick r:id="" action="ppaction://media"/>
            <a:extLst>
              <a:ext uri="{FF2B5EF4-FFF2-40B4-BE49-F238E27FC236}">
                <a16:creationId xmlns:a16="http://schemas.microsoft.com/office/drawing/2014/main" id="{F7691980-7320-4E75-AFC2-5BBE09123B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938588"/>
            <a:ext cx="609600" cy="6096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824" y="807565"/>
            <a:ext cx="4061607" cy="2610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8700" y="3429000"/>
            <a:ext cx="4028351" cy="263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485" y="3461658"/>
            <a:ext cx="4134023" cy="2603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9611" y="812190"/>
            <a:ext cx="4033483" cy="2616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3DBC24BF-2957-424C-848E-D48BC62F0BFE}"/>
              </a:ext>
            </a:extLst>
          </p:cNvPr>
          <p:cNvSpPr txBox="1"/>
          <p:nvPr/>
        </p:nvSpPr>
        <p:spPr>
          <a:xfrm>
            <a:off x="4735146" y="3938588"/>
            <a:ext cx="2713916" cy="1569660"/>
          </a:xfrm>
          <a:prstGeom prst="rect">
            <a:avLst/>
          </a:prstGeom>
          <a:noFill/>
        </p:spPr>
        <p:txBody>
          <a:bodyPr wrap="square" rtlCol="0">
            <a:spAutoFit/>
          </a:bodyPr>
          <a:lstStyle/>
          <a:p>
            <a:pPr algn="ctr"/>
            <a:r>
              <a:rPr lang="en-US" sz="2400" b="1" dirty="0" err="1">
                <a:solidFill>
                  <a:srgbClr val="0033CC"/>
                </a:solidFill>
                <a:latin typeface="Times New Roman" panose="02020603050405020304" pitchFamily="18" charset="0"/>
                <a:cs typeface="Times New Roman" panose="02020603050405020304" pitchFamily="18" charset="0"/>
              </a:rPr>
              <a:t>Xăm</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xăm</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xúi</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xúi</a:t>
            </a:r>
            <a:endParaRPr lang="en-US" sz="2400" b="1" dirty="0">
              <a:solidFill>
                <a:srgbClr val="0033CC"/>
              </a:solidFill>
              <a:latin typeface="Times New Roman" panose="02020603050405020304" pitchFamily="18" charset="0"/>
              <a:cs typeface="Times New Roman" panose="02020603050405020304" pitchFamily="18" charset="0"/>
            </a:endParaRPr>
          </a:p>
          <a:p>
            <a:pPr algn="ctr"/>
            <a:r>
              <a:rPr lang="en-US" sz="2400" b="1" dirty="0" err="1">
                <a:solidFill>
                  <a:srgbClr val="0033CC"/>
                </a:solidFill>
                <a:latin typeface="Times New Roman" panose="02020603050405020304" pitchFamily="18" charset="0"/>
                <a:cs typeface="Times New Roman" panose="02020603050405020304" pitchFamily="18" charset="0"/>
              </a:rPr>
              <a:t>Tìm</a:t>
            </a:r>
            <a:r>
              <a:rPr lang="en-US" sz="2400" b="1" dirty="0">
                <a:solidFill>
                  <a:srgbClr val="0033CC"/>
                </a:solidFill>
                <a:latin typeface="Times New Roman" panose="02020603050405020304" pitchFamily="18" charset="0"/>
                <a:cs typeface="Times New Roman" panose="02020603050405020304" pitchFamily="18" charset="0"/>
              </a:rPr>
              <a:t> ổ </a:t>
            </a:r>
            <a:r>
              <a:rPr lang="en-US" sz="2400" b="1" dirty="0" err="1">
                <a:solidFill>
                  <a:srgbClr val="0033CC"/>
                </a:solidFill>
                <a:latin typeface="Times New Roman" panose="02020603050405020304" pitchFamily="18" charset="0"/>
                <a:cs typeface="Times New Roman" panose="02020603050405020304" pitchFamily="18" charset="0"/>
              </a:rPr>
              <a:t>quanh</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nhà</a:t>
            </a:r>
            <a:endParaRPr lang="en-US" sz="2400" b="1" dirty="0">
              <a:solidFill>
                <a:srgbClr val="0033CC"/>
              </a:solidFill>
              <a:latin typeface="Times New Roman" panose="02020603050405020304" pitchFamily="18" charset="0"/>
              <a:cs typeface="Times New Roman" panose="02020603050405020304" pitchFamily="18" charset="0"/>
            </a:endParaRPr>
          </a:p>
          <a:p>
            <a:pPr algn="ctr"/>
            <a:r>
              <a:rPr lang="en-US" sz="2400" b="1" dirty="0" err="1">
                <a:solidFill>
                  <a:srgbClr val="0033CC"/>
                </a:solidFill>
                <a:latin typeface="Times New Roman" panose="02020603050405020304" pitchFamily="18" charset="0"/>
                <a:cs typeface="Times New Roman" panose="02020603050405020304" pitchFamily="18" charset="0"/>
              </a:rPr>
              <a:t>Chạy</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vào</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chạy</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ra</a:t>
            </a:r>
            <a:r>
              <a:rPr lang="en-US" sz="2400" b="1" dirty="0">
                <a:solidFill>
                  <a:srgbClr val="0033CC"/>
                </a:solidFill>
                <a:latin typeface="Times New Roman" panose="02020603050405020304" pitchFamily="18" charset="0"/>
                <a:cs typeface="Times New Roman" panose="02020603050405020304" pitchFamily="18" charset="0"/>
              </a:rPr>
              <a:t> </a:t>
            </a:r>
          </a:p>
          <a:p>
            <a:pPr algn="ctr"/>
            <a:r>
              <a:rPr lang="en-US" sz="2400" b="1" dirty="0" err="1">
                <a:solidFill>
                  <a:srgbClr val="0033CC"/>
                </a:solidFill>
                <a:latin typeface="Times New Roman" panose="02020603050405020304" pitchFamily="18" charset="0"/>
                <a:cs typeface="Times New Roman" panose="02020603050405020304" pitchFamily="18" charset="0"/>
              </a:rPr>
              <a:t>Tót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Tót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Tót</a:t>
            </a:r>
            <a:r>
              <a:rPr lang="en-US" sz="2400" b="1" dirty="0">
                <a:solidFill>
                  <a:srgbClr val="0033CC"/>
                </a:solidFill>
                <a:latin typeface="Times New Roman" panose="02020603050405020304" pitchFamily="18" charset="0"/>
                <a:cs typeface="Times New Roman" panose="02020603050405020304" pitchFamily="18" charset="0"/>
              </a:rPr>
              <a:t>! </a:t>
            </a:r>
            <a:r>
              <a:rPr lang="en-US" sz="2400" b="1" dirty="0" err="1">
                <a:solidFill>
                  <a:srgbClr val="0033CC"/>
                </a:solidFill>
                <a:latin typeface="Times New Roman" panose="02020603050405020304" pitchFamily="18" charset="0"/>
                <a:cs typeface="Times New Roman" panose="02020603050405020304" pitchFamily="18" charset="0"/>
              </a:rPr>
              <a:t>Tót</a:t>
            </a:r>
            <a:r>
              <a:rPr lang="en-US" sz="2400" b="1"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671706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ình nền Ppt Hoa Tím Nền Gió, Nền Ppt, Mẫu Nền Ppt, Màu Tím Background  Vector để tải xuống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581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1621939" y="1830381"/>
            <a:ext cx="9376986" cy="224676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Bài thơ nói về chị gà mái rất đẹp có bộ lông màu trắng, yếm màu đỏ hoa vàng, cánh gà phồng như bắp chuối đang tất bật chạy vào chạy ra tìm ổ quanh nhà vừa chạy vừa kêu tót tót tót.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 Gà mái là con vật nuôi trong gia đình nên</a:t>
            </a:r>
            <a:r>
              <a:rPr kumimoji="0" lang="nb-NO" altLang="en-US" sz="2800" b="0" i="0" u="none" strike="noStrike" cap="none" normalizeH="0" dirty="0">
                <a:ln>
                  <a:noFill/>
                </a:ln>
                <a:solidFill>
                  <a:srgbClr val="0000FF"/>
                </a:solidFill>
                <a:effectLst/>
                <a:latin typeface="Times New Roman" panose="02020603050405020304" pitchFamily="18" charset="0"/>
                <a:cs typeface="Times New Roman" panose="02020603050405020304" pitchFamily="18" charset="0"/>
              </a:rPr>
              <a:t> chúng mình hãy cùng chăm sóc và bảo vệ các con vật nuôi nhé.</a:t>
            </a:r>
            <a:endParaRPr kumimoji="0" lang="nb-NO"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35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racture"/>
      </p:transition>
    </mc:Choice>
    <mc:Fallback xmlns="">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3" name="804754152007037086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 y="0"/>
            <a:ext cx="12191980" cy="6858000"/>
          </a:xfrm>
          <a:prstGeom prst="rect">
            <a:avLst/>
          </a:prstGeom>
          <a:ln w="107950" cap="rnd">
            <a:solidFill>
              <a:srgbClr val="C8C6BD"/>
            </a:solidFill>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71450" prst="hardEdge"/>
            <a:extrusionClr>
              <a:srgbClr val="FFFFFF"/>
            </a:extrusionClr>
          </a:sp3d>
        </p:spPr>
      </p:pic>
    </p:spTree>
    <p:extLst>
      <p:ext uri="{BB962C8B-B14F-4D97-AF65-F5344CB8AC3E}">
        <p14:creationId xmlns:p14="http://schemas.microsoft.com/office/powerpoint/2010/main" val="300771685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35BA96F7-3A5D-4E21-A8B4-FF2AED705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ình động cảm ơn đẹp, dễ thương tạo cảm giác nhẹ nhàng, vui vẻ">
            <a:extLst>
              <a:ext uri="{FF2B5EF4-FFF2-40B4-BE49-F238E27FC236}">
                <a16:creationId xmlns:a16="http://schemas.microsoft.com/office/drawing/2014/main" id="{D1D2AC93-1A52-4797-9B8F-55C1CD16FD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ình động cảm ơn đẹp, dễ thương tạo cảm giác nhẹ nhàng, vui vẻ">
            <a:extLst>
              <a:ext uri="{FF2B5EF4-FFF2-40B4-BE49-F238E27FC236}">
                <a16:creationId xmlns:a16="http://schemas.microsoft.com/office/drawing/2014/main" id="{2F52ED98-8AF1-40BA-A284-719113745E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4DE0E7A8-70C1-4310-8431-F87E58E2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840158"/>
            <a:ext cx="6991350" cy="5787284"/>
          </a:xfrm>
          <a:prstGeom prst="rect">
            <a:avLst/>
          </a:prstGeom>
        </p:spPr>
      </p:pic>
    </p:spTree>
    <p:extLst>
      <p:ext uri="{BB962C8B-B14F-4D97-AF65-F5344CB8AC3E}">
        <p14:creationId xmlns:p14="http://schemas.microsoft.com/office/powerpoint/2010/main" val="512163686"/>
      </p:ext>
    </p:extLst>
  </p:cSld>
  <p:clrMapOvr>
    <a:masterClrMapping/>
  </p:clrMapOvr>
  <mc:AlternateContent xmlns:mc="http://schemas.openxmlformats.org/markup-compatibility/2006" xmlns:p14="http://schemas.microsoft.com/office/powerpoint/2010/main">
    <mc:Choice Requires="p14">
      <p:transition spd="slow" p14:dur="3900" advClick="0" advTm="0">
        <p14:glitter pattern="hexagon"/>
      </p:transition>
    </mc:Choice>
    <mc:Fallback xmlns="">
      <p:transition spd="slow" advClick="0" advTm="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36CCA3C8-FB70-425A-B14B-971518CD6F9B}" vid="{79AB96CF-892F-4ED8-95E7-AFCB2B327C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6CCA3C8-FB70-425A-B14B-971518CD6F9B}" vid="{8B8E1547-395E-4517-8FD5-2495E28BE1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183</TotalTime>
  <Words>158</Words>
  <Application>Microsoft Office PowerPoint</Application>
  <PresentationFormat>Widescreen</PresentationFormat>
  <Paragraphs>20</Paragraphs>
  <Slides>9</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A3.OpenSansBold-San</vt:lpstr>
      <vt:lpstr>A3.OpenSans-San</vt: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dc:creator>
  <cp:lastModifiedBy>Admin</cp:lastModifiedBy>
  <cp:revision>21</cp:revision>
  <dcterms:created xsi:type="dcterms:W3CDTF">2021-12-02T18:34:29Z</dcterms:created>
  <dcterms:modified xsi:type="dcterms:W3CDTF">2025-04-08T08:25:55Z</dcterms:modified>
</cp:coreProperties>
</file>