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76" r:id="rId9"/>
    <p:sldId id="274" r:id="rId10"/>
    <p:sldId id="275" r:id="rId11"/>
    <p:sldId id="268" r:id="rId12"/>
    <p:sldId id="267" r:id="rId13"/>
    <p:sldId id="269" r:id="rId14"/>
    <p:sldId id="270" r:id="rId15"/>
    <p:sldId id="271" r:id="rId16"/>
    <p:sldId id="272" r:id="rId17"/>
    <p:sldId id="277" r:id="rId18"/>
    <p:sldId id="263" r:id="rId19"/>
    <p:sldId id="264" r:id="rId20"/>
    <p:sldId id="265" r:id="rId21"/>
    <p:sldId id="266" r:id="rId22"/>
  </p:sldIdLst>
  <p:sldSz cx="18288000" cy="10287000"/>
  <p:notesSz cx="6858000" cy="9144000"/>
  <p:embeddedFontLst>
    <p:embeddedFont>
      <p:font typeface="DejaVu Serif Bold"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94" autoAdjust="0"/>
  </p:normalViewPr>
  <p:slideViewPr>
    <p:cSldViewPr>
      <p:cViewPr varScale="1">
        <p:scale>
          <a:sx n="57" d="100"/>
          <a:sy n="57" d="100"/>
        </p:scale>
        <p:origin x="7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21" Type="http://schemas.openxmlformats.org/officeDocument/2006/relationships/image" Target="../media/image34.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14.svg"/><Relationship Id="rId10" Type="http://schemas.openxmlformats.org/officeDocument/2006/relationships/image" Target="../media/image13.png"/><Relationship Id="rId19" Type="http://schemas.openxmlformats.org/officeDocument/2006/relationships/image" Target="../media/image32.svg"/><Relationship Id="rId4" Type="http://schemas.openxmlformats.org/officeDocument/2006/relationships/image" Target="../media/image7.png"/><Relationship Id="rId9" Type="http://schemas.openxmlformats.org/officeDocument/2006/relationships/image" Target="../media/image20.sv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4941589" y="-794848"/>
            <a:ext cx="3693316" cy="3360918"/>
          </a:xfrm>
          <a:custGeom>
            <a:avLst/>
            <a:gdLst/>
            <a:ahLst/>
            <a:cxnLst/>
            <a:rect l="l" t="t" r="r" b="b"/>
            <a:pathLst>
              <a:path w="3693316" h="3360918">
                <a:moveTo>
                  <a:pt x="0" y="0"/>
                </a:moveTo>
                <a:lnTo>
                  <a:pt x="3693316" y="0"/>
                </a:lnTo>
                <a:lnTo>
                  <a:pt x="3693316" y="3360917"/>
                </a:lnTo>
                <a:lnTo>
                  <a:pt x="0" y="3360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96166" y="734586"/>
            <a:ext cx="3213485" cy="2096799"/>
          </a:xfrm>
          <a:custGeom>
            <a:avLst/>
            <a:gdLst/>
            <a:ahLst/>
            <a:cxnLst/>
            <a:rect l="l" t="t" r="r" b="b"/>
            <a:pathLst>
              <a:path w="3213485" h="2096799">
                <a:moveTo>
                  <a:pt x="0" y="0"/>
                </a:moveTo>
                <a:lnTo>
                  <a:pt x="3213485" y="0"/>
                </a:lnTo>
                <a:lnTo>
                  <a:pt x="3213485" y="2096799"/>
                </a:lnTo>
                <a:lnTo>
                  <a:pt x="0" y="20967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4444" y="239217"/>
            <a:ext cx="4552632" cy="2417034"/>
          </a:xfrm>
          <a:custGeom>
            <a:avLst/>
            <a:gdLst/>
            <a:ahLst/>
            <a:cxnLst/>
            <a:rect l="l" t="t" r="r" b="b"/>
            <a:pathLst>
              <a:path w="4552632" h="2417034">
                <a:moveTo>
                  <a:pt x="0" y="0"/>
                </a:moveTo>
                <a:lnTo>
                  <a:pt x="4552632" y="0"/>
                </a:lnTo>
                <a:lnTo>
                  <a:pt x="4552632" y="2417034"/>
                </a:lnTo>
                <a:lnTo>
                  <a:pt x="0" y="24170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494334" y="4393138"/>
            <a:ext cx="7299333" cy="8213033"/>
          </a:xfrm>
          <a:custGeom>
            <a:avLst/>
            <a:gdLst/>
            <a:ahLst/>
            <a:cxnLst/>
            <a:rect l="l" t="t" r="r" b="b"/>
            <a:pathLst>
              <a:path w="7299333" h="8213033">
                <a:moveTo>
                  <a:pt x="0" y="0"/>
                </a:moveTo>
                <a:lnTo>
                  <a:pt x="7299332" y="0"/>
                </a:lnTo>
                <a:lnTo>
                  <a:pt x="7299332" y="8213033"/>
                </a:lnTo>
                <a:lnTo>
                  <a:pt x="0" y="82130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453098" y="7595976"/>
            <a:ext cx="3177712" cy="2566002"/>
          </a:xfrm>
          <a:custGeom>
            <a:avLst/>
            <a:gdLst/>
            <a:ahLst/>
            <a:cxnLst/>
            <a:rect l="l" t="t" r="r" b="b"/>
            <a:pathLst>
              <a:path w="6794590" h="5486631">
                <a:moveTo>
                  <a:pt x="0" y="0"/>
                </a:moveTo>
                <a:lnTo>
                  <a:pt x="6794590" y="0"/>
                </a:lnTo>
                <a:lnTo>
                  <a:pt x="6794590" y="5486631"/>
                </a:lnTo>
                <a:lnTo>
                  <a:pt x="0" y="54866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27008" y="2055401"/>
            <a:ext cx="3404114" cy="2221185"/>
          </a:xfrm>
          <a:custGeom>
            <a:avLst/>
            <a:gdLst/>
            <a:ahLst/>
            <a:cxnLst/>
            <a:rect l="l" t="t" r="r" b="b"/>
            <a:pathLst>
              <a:path w="3404114" h="2221185">
                <a:moveTo>
                  <a:pt x="0" y="0"/>
                </a:moveTo>
                <a:lnTo>
                  <a:pt x="3404114" y="0"/>
                </a:lnTo>
                <a:lnTo>
                  <a:pt x="3404114" y="2221185"/>
                </a:lnTo>
                <a:lnTo>
                  <a:pt x="0" y="2221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209651" y="3912008"/>
            <a:ext cx="2310145" cy="1507370"/>
          </a:xfrm>
          <a:custGeom>
            <a:avLst/>
            <a:gdLst/>
            <a:ahLst/>
            <a:cxnLst/>
            <a:rect l="l" t="t" r="r" b="b"/>
            <a:pathLst>
              <a:path w="2310145" h="1507370">
                <a:moveTo>
                  <a:pt x="0" y="0"/>
                </a:moveTo>
                <a:lnTo>
                  <a:pt x="2310145" y="0"/>
                </a:lnTo>
                <a:lnTo>
                  <a:pt x="2310145" y="1507370"/>
                </a:lnTo>
                <a:lnTo>
                  <a:pt x="0" y="15073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336726" y="5143500"/>
            <a:ext cx="1278615" cy="1078831"/>
          </a:xfrm>
          <a:custGeom>
            <a:avLst/>
            <a:gdLst/>
            <a:ahLst/>
            <a:cxnLst/>
            <a:rect l="l" t="t" r="r" b="b"/>
            <a:pathLst>
              <a:path w="1278615" h="1078831">
                <a:moveTo>
                  <a:pt x="0" y="0"/>
                </a:moveTo>
                <a:lnTo>
                  <a:pt x="1278614" y="0"/>
                </a:lnTo>
                <a:lnTo>
                  <a:pt x="1278614" y="1078831"/>
                </a:lnTo>
                <a:lnTo>
                  <a:pt x="0" y="10788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2258382" y="8899445"/>
            <a:ext cx="1057444" cy="892218"/>
          </a:xfrm>
          <a:custGeom>
            <a:avLst/>
            <a:gdLst/>
            <a:ahLst/>
            <a:cxnLst/>
            <a:rect l="l" t="t" r="r" b="b"/>
            <a:pathLst>
              <a:path w="1057444" h="892218">
                <a:moveTo>
                  <a:pt x="0" y="0"/>
                </a:moveTo>
                <a:lnTo>
                  <a:pt x="1057444" y="0"/>
                </a:lnTo>
                <a:lnTo>
                  <a:pt x="1057444" y="892218"/>
                </a:lnTo>
                <a:lnTo>
                  <a:pt x="0" y="89221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10800000">
            <a:off x="5863308" y="8499655"/>
            <a:ext cx="899135" cy="758645"/>
          </a:xfrm>
          <a:custGeom>
            <a:avLst/>
            <a:gdLst/>
            <a:ahLst/>
            <a:cxnLst/>
            <a:rect l="l" t="t" r="r" b="b"/>
            <a:pathLst>
              <a:path w="899135" h="758645">
                <a:moveTo>
                  <a:pt x="0" y="0"/>
                </a:moveTo>
                <a:lnTo>
                  <a:pt x="899135" y="0"/>
                </a:lnTo>
                <a:lnTo>
                  <a:pt x="899135" y="758645"/>
                </a:lnTo>
                <a:lnTo>
                  <a:pt x="0" y="75864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2271507" y="5702086"/>
            <a:ext cx="1368399" cy="1154587"/>
          </a:xfrm>
          <a:custGeom>
            <a:avLst/>
            <a:gdLst/>
            <a:ahLst/>
            <a:cxnLst/>
            <a:rect l="l" t="t" r="r" b="b"/>
            <a:pathLst>
              <a:path w="1368399" h="1154587">
                <a:moveTo>
                  <a:pt x="0" y="0"/>
                </a:moveTo>
                <a:lnTo>
                  <a:pt x="1368399" y="0"/>
                </a:lnTo>
                <a:lnTo>
                  <a:pt x="1368399" y="1154586"/>
                </a:lnTo>
                <a:lnTo>
                  <a:pt x="0" y="115458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4281932" y="7743928"/>
            <a:ext cx="4352974" cy="2311033"/>
          </a:xfrm>
          <a:custGeom>
            <a:avLst/>
            <a:gdLst/>
            <a:ahLst/>
            <a:cxnLst/>
            <a:rect l="l" t="t" r="r" b="b"/>
            <a:pathLst>
              <a:path w="4352974" h="2311033">
                <a:moveTo>
                  <a:pt x="0" y="0"/>
                </a:moveTo>
                <a:lnTo>
                  <a:pt x="4352973" y="0"/>
                </a:lnTo>
                <a:lnTo>
                  <a:pt x="4352973" y="2311033"/>
                </a:lnTo>
                <a:lnTo>
                  <a:pt x="0" y="23110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5614530" y="5682916"/>
            <a:ext cx="2673470" cy="4917753"/>
          </a:xfrm>
          <a:custGeom>
            <a:avLst/>
            <a:gdLst/>
            <a:ahLst/>
            <a:cxnLst/>
            <a:rect l="l" t="t" r="r" b="b"/>
            <a:pathLst>
              <a:path w="2673470" h="4917753">
                <a:moveTo>
                  <a:pt x="0" y="0"/>
                </a:moveTo>
                <a:lnTo>
                  <a:pt x="2673470" y="0"/>
                </a:lnTo>
                <a:lnTo>
                  <a:pt x="2673470" y="4917753"/>
                </a:lnTo>
                <a:lnTo>
                  <a:pt x="0" y="49177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a:off x="-334530" y="6279379"/>
            <a:ext cx="5190688" cy="4114800"/>
          </a:xfrm>
          <a:custGeom>
            <a:avLst/>
            <a:gdLst/>
            <a:ahLst/>
            <a:cxnLst/>
            <a:rect l="l" t="t" r="r" b="b"/>
            <a:pathLst>
              <a:path w="5190688" h="4114800">
                <a:moveTo>
                  <a:pt x="0" y="0"/>
                </a:moveTo>
                <a:lnTo>
                  <a:pt x="5190689" y="0"/>
                </a:lnTo>
                <a:lnTo>
                  <a:pt x="5190689"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6" name="TextBox 16"/>
          <p:cNvSpPr txBox="1"/>
          <p:nvPr/>
        </p:nvSpPr>
        <p:spPr>
          <a:xfrm>
            <a:off x="4031959" y="2855214"/>
            <a:ext cx="10224083" cy="1158330"/>
          </a:xfrm>
          <a:prstGeom prst="rect">
            <a:avLst/>
          </a:prstGeom>
        </p:spPr>
        <p:txBody>
          <a:bodyPr wrap="square" lIns="0" tIns="0" rIns="0" bIns="0" rtlCol="0" anchor="t">
            <a:spAutoFit/>
          </a:bodyPr>
          <a:lstStyle/>
          <a:p>
            <a:pPr algn="ctr">
              <a:lnSpc>
                <a:spcPts val="9749"/>
              </a:lnSpc>
            </a:pPr>
            <a:r>
              <a:rPr lang="en-US" sz="7499" b="1" smtClean="0">
                <a:solidFill>
                  <a:srgbClr val="FF0000"/>
                </a:solidFill>
                <a:latin typeface="Times New Roman" panose="02020603050405020304" pitchFamily="18" charset="0"/>
                <a:cs typeface="Times New Roman" panose="02020603050405020304" pitchFamily="18" charset="0"/>
              </a:rPr>
              <a:t>HOẠT ĐỘNG LQVT</a:t>
            </a:r>
            <a:endParaRPr lang="en-US" sz="7499" b="1" dirty="0">
              <a:solidFill>
                <a:srgbClr val="FF0000"/>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1750389" y="4087060"/>
            <a:ext cx="14787222" cy="3000821"/>
          </a:xfrm>
          <a:prstGeom prst="rect">
            <a:avLst/>
          </a:prstGeom>
        </p:spPr>
        <p:txBody>
          <a:bodyPr wrap="square" lIns="0" tIns="0" rIns="0" bIns="0" rtlCol="0" anchor="t">
            <a:spAutoFit/>
          </a:bodyPr>
          <a:lstStyle/>
          <a:p>
            <a:pPr algn="ctr">
              <a:lnSpc>
                <a:spcPct val="130000"/>
              </a:lnSpc>
            </a:pPr>
            <a:r>
              <a:rPr lang="en-US" sz="5400" b="1" dirty="0" err="1">
                <a:solidFill>
                  <a:srgbClr val="30833F"/>
                </a:solidFill>
                <a:latin typeface="Times New Roman" panose="02020603050405020304" pitchFamily="18" charset="0"/>
                <a:cs typeface="Times New Roman" panose="02020603050405020304" pitchFamily="18" charset="0"/>
              </a:rPr>
              <a:t>Nhận</a:t>
            </a:r>
            <a:r>
              <a:rPr lang="en-US" sz="5400" b="1" dirty="0">
                <a:solidFill>
                  <a:srgbClr val="30833F"/>
                </a:solidFill>
                <a:latin typeface="Times New Roman" panose="02020603050405020304" pitchFamily="18" charset="0"/>
                <a:cs typeface="Times New Roman" panose="02020603050405020304" pitchFamily="18" charset="0"/>
              </a:rPr>
              <a:t> </a:t>
            </a:r>
            <a:r>
              <a:rPr lang="en-US" sz="5400" b="1" dirty="0" err="1">
                <a:solidFill>
                  <a:srgbClr val="30833F"/>
                </a:solidFill>
                <a:latin typeface="Times New Roman" panose="02020603050405020304" pitchFamily="18" charset="0"/>
                <a:cs typeface="Times New Roman" panose="02020603050405020304" pitchFamily="18" charset="0"/>
              </a:rPr>
              <a:t>biết</a:t>
            </a:r>
            <a:r>
              <a:rPr lang="en-US" sz="5400" b="1" dirty="0">
                <a:solidFill>
                  <a:srgbClr val="30833F"/>
                </a:solidFill>
                <a:latin typeface="Times New Roman" panose="02020603050405020304" pitchFamily="18" charset="0"/>
                <a:cs typeface="Times New Roman" panose="02020603050405020304" pitchFamily="18" charset="0"/>
              </a:rPr>
              <a:t> ý </a:t>
            </a:r>
            <a:r>
              <a:rPr lang="en-US" sz="5400" b="1" dirty="0" err="1">
                <a:solidFill>
                  <a:srgbClr val="30833F"/>
                </a:solidFill>
                <a:latin typeface="Times New Roman" panose="02020603050405020304" pitchFamily="18" charset="0"/>
                <a:cs typeface="Times New Roman" panose="02020603050405020304" pitchFamily="18" charset="0"/>
              </a:rPr>
              <a:t>nghĩa</a:t>
            </a:r>
            <a:r>
              <a:rPr lang="en-US" sz="5400" b="1" dirty="0">
                <a:solidFill>
                  <a:srgbClr val="30833F"/>
                </a:solidFill>
                <a:latin typeface="Times New Roman" panose="02020603050405020304" pitchFamily="18" charset="0"/>
                <a:cs typeface="Times New Roman" panose="02020603050405020304" pitchFamily="18" charset="0"/>
              </a:rPr>
              <a:t> </a:t>
            </a:r>
            <a:r>
              <a:rPr lang="en-US" sz="5400" b="1" dirty="0" err="1">
                <a:solidFill>
                  <a:srgbClr val="30833F"/>
                </a:solidFill>
                <a:latin typeface="Times New Roman" panose="02020603050405020304" pitchFamily="18" charset="0"/>
                <a:cs typeface="Times New Roman" panose="02020603050405020304" pitchFamily="18" charset="0"/>
              </a:rPr>
              <a:t>của</a:t>
            </a:r>
            <a:r>
              <a:rPr lang="en-US" sz="5400" b="1" dirty="0">
                <a:solidFill>
                  <a:srgbClr val="30833F"/>
                </a:solidFill>
                <a:latin typeface="Times New Roman" panose="02020603050405020304" pitchFamily="18" charset="0"/>
                <a:cs typeface="Times New Roman" panose="02020603050405020304" pitchFamily="18" charset="0"/>
              </a:rPr>
              <a:t> </a:t>
            </a:r>
            <a:r>
              <a:rPr lang="en-US" sz="5400" b="1" dirty="0" err="1">
                <a:solidFill>
                  <a:srgbClr val="30833F"/>
                </a:solidFill>
                <a:latin typeface="Times New Roman" panose="02020603050405020304" pitchFamily="18" charset="0"/>
                <a:cs typeface="Times New Roman" panose="02020603050405020304" pitchFamily="18" charset="0"/>
              </a:rPr>
              <a:t>các</a:t>
            </a:r>
            <a:r>
              <a:rPr lang="en-US" sz="5400" b="1" dirty="0">
                <a:solidFill>
                  <a:srgbClr val="30833F"/>
                </a:solidFill>
                <a:latin typeface="Times New Roman" panose="02020603050405020304" pitchFamily="18" charset="0"/>
                <a:cs typeface="Times New Roman" panose="02020603050405020304" pitchFamily="18" charset="0"/>
              </a:rPr>
              <a:t> </a:t>
            </a:r>
            <a:r>
              <a:rPr lang="en-US" sz="5400" b="1">
                <a:solidFill>
                  <a:srgbClr val="30833F"/>
                </a:solidFill>
                <a:latin typeface="Times New Roman" panose="02020603050405020304" pitchFamily="18" charset="0"/>
                <a:cs typeface="Times New Roman" panose="02020603050405020304" pitchFamily="18" charset="0"/>
              </a:rPr>
              <a:t>con </a:t>
            </a:r>
            <a:r>
              <a:rPr lang="en-US" sz="4800" b="1" smtClean="0">
                <a:solidFill>
                  <a:srgbClr val="30833F"/>
                </a:solidFill>
                <a:latin typeface="Times New Roman" panose="02020603050405020304" pitchFamily="18" charset="0"/>
                <a:cs typeface="Times New Roman" panose="02020603050405020304" pitchFamily="18" charset="0"/>
              </a:rPr>
              <a:t>số</a:t>
            </a:r>
          </a:p>
          <a:p>
            <a:pPr algn="ctr">
              <a:lnSpc>
                <a:spcPct val="130000"/>
              </a:lnSpc>
            </a:pPr>
            <a:r>
              <a:rPr lang="en-US" sz="4800" smtClean="0">
                <a:solidFill>
                  <a:srgbClr val="30833F"/>
                </a:solidFill>
                <a:latin typeface="Times New Roman" panose="02020603050405020304" pitchFamily="18" charset="0"/>
                <a:cs typeface="Times New Roman" panose="02020603050405020304" pitchFamily="18" charset="0"/>
              </a:rPr>
              <a:t>Lứa tuổi: MGN (4-5 tuổi)</a:t>
            </a:r>
          </a:p>
          <a:p>
            <a:pPr algn="ctr">
              <a:lnSpc>
                <a:spcPct val="130000"/>
              </a:lnSpc>
            </a:pPr>
            <a:r>
              <a:rPr lang="en-US" sz="4800" smtClean="0">
                <a:solidFill>
                  <a:srgbClr val="30833F"/>
                </a:solidFill>
                <a:latin typeface="Times New Roman" panose="02020603050405020304" pitchFamily="18" charset="0"/>
                <a:cs typeface="Times New Roman" panose="02020603050405020304" pitchFamily="18" charset="0"/>
              </a:rPr>
              <a:t>Giáo viên: Nguyễn Thị Bích Hạnh</a:t>
            </a:r>
            <a:endParaRPr lang="en-US" sz="5400" dirty="0">
              <a:solidFill>
                <a:srgbClr val="30833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181547" y="203574"/>
            <a:ext cx="7924906" cy="830997"/>
          </a:xfrm>
          <a:prstGeom prst="rect">
            <a:avLst/>
          </a:prstGeom>
          <a:noFill/>
        </p:spPr>
        <p:txBody>
          <a:bodyPr wrap="square" rtlCol="0">
            <a:spAutoFit/>
          </a:bodyPr>
          <a:lstStyle/>
          <a:p>
            <a:pPr algn="ctr"/>
            <a:r>
              <a:rPr lang="en-US" sz="2400" smtClean="0">
                <a:solidFill>
                  <a:srgbClr val="005426"/>
                </a:solidFill>
                <a:latin typeface="Times New Roman" pitchFamily="18" charset="0"/>
                <a:cs typeface="Times New Roman" pitchFamily="18" charset="0"/>
              </a:rPr>
              <a:t>UBND QUẬN </a:t>
            </a:r>
            <a:r>
              <a:rPr lang="en-US" sz="2400" dirty="0" smtClean="0">
                <a:solidFill>
                  <a:srgbClr val="005426"/>
                </a:solidFill>
                <a:latin typeface="Times New Roman" pitchFamily="18" charset="0"/>
                <a:cs typeface="Times New Roman" pitchFamily="18" charset="0"/>
              </a:rPr>
              <a:t>LONG BIÊN</a:t>
            </a:r>
          </a:p>
          <a:p>
            <a:pPr algn="ctr"/>
            <a:r>
              <a:rPr lang="en-US" sz="2400" b="1" dirty="0" smtClean="0">
                <a:solidFill>
                  <a:srgbClr val="005426"/>
                </a:solidFill>
                <a:latin typeface="Times New Roman" pitchFamily="18" charset="0"/>
                <a:cs typeface="Times New Roman" pitchFamily="18" charset="0"/>
              </a:rPr>
              <a:t>TRƯỜNG MẦM NON</a:t>
            </a:r>
            <a:r>
              <a:rPr lang="vi-VN" sz="2400" b="1" dirty="0" smtClean="0">
                <a:solidFill>
                  <a:srgbClr val="005426"/>
                </a:solidFill>
                <a:latin typeface="Times New Roman" pitchFamily="18" charset="0"/>
                <a:cs typeface="Times New Roman" pitchFamily="18" charset="0"/>
              </a:rPr>
              <a:t> HỒNG TIẾN</a:t>
            </a:r>
            <a:endParaRPr lang="en-US" sz="2400" b="1" dirty="0">
              <a:solidFill>
                <a:srgbClr val="005426"/>
              </a:solidFill>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id="{0772656D-3812-BE82-01D2-4205FCCC914A}"/>
              </a:ext>
            </a:extLst>
          </p:cNvPr>
          <p:cNvPicPr>
            <a:picLocks noChangeAspect="1"/>
          </p:cNvPicPr>
          <p:nvPr/>
        </p:nvPicPr>
        <p:blipFill>
          <a:blip r:embed="rId18"/>
          <a:srcRect/>
          <a:stretch>
            <a:fillRect/>
          </a:stretch>
        </p:blipFill>
        <p:spPr>
          <a:xfrm>
            <a:off x="8504873" y="1360613"/>
            <a:ext cx="1278255" cy="12782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82" r="206" b="8525"/>
          <a:stretch/>
        </p:blipFill>
        <p:spPr>
          <a:xfrm>
            <a:off x="0" y="0"/>
            <a:ext cx="18288000" cy="10286999"/>
          </a:xfrm>
          <a:prstGeom prst="rect">
            <a:avLst/>
          </a:prstGeom>
        </p:spPr>
      </p:pic>
    </p:spTree>
    <p:extLst>
      <p:ext uri="{BB962C8B-B14F-4D97-AF65-F5344CB8AC3E}">
        <p14:creationId xmlns:p14="http://schemas.microsoft.com/office/powerpoint/2010/main" val="1401273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986" b="7483"/>
          <a:stretch/>
        </p:blipFill>
        <p:spPr>
          <a:xfrm>
            <a:off x="0" y="0"/>
            <a:ext cx="18288000" cy="10287000"/>
          </a:xfrm>
          <a:prstGeom prst="rect">
            <a:avLst/>
          </a:prstGeom>
        </p:spPr>
      </p:pic>
    </p:spTree>
    <p:extLst>
      <p:ext uri="{BB962C8B-B14F-4D97-AF65-F5344CB8AC3E}">
        <p14:creationId xmlns:p14="http://schemas.microsoft.com/office/powerpoint/2010/main" val="414768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6171" b="7962"/>
          <a:stretch/>
        </p:blipFill>
        <p:spPr>
          <a:xfrm>
            <a:off x="0" y="0"/>
            <a:ext cx="18288000" cy="9791700"/>
          </a:xfrm>
          <a:prstGeom prst="rect">
            <a:avLst/>
          </a:prstGeom>
        </p:spPr>
      </p:pic>
    </p:spTree>
    <p:extLst>
      <p:ext uri="{BB962C8B-B14F-4D97-AF65-F5344CB8AC3E}">
        <p14:creationId xmlns:p14="http://schemas.microsoft.com/office/powerpoint/2010/main" val="199664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229" b="7675"/>
          <a:stretch/>
        </p:blipFill>
        <p:spPr>
          <a:xfrm>
            <a:off x="-43262" y="0"/>
            <a:ext cx="18331262" cy="10287000"/>
          </a:xfrm>
          <a:prstGeom prst="rect">
            <a:avLst/>
          </a:prstGeom>
        </p:spPr>
      </p:pic>
    </p:spTree>
    <p:extLst>
      <p:ext uri="{BB962C8B-B14F-4D97-AF65-F5344CB8AC3E}">
        <p14:creationId xmlns:p14="http://schemas.microsoft.com/office/powerpoint/2010/main" val="2710080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5902" r="-302" b="7753"/>
          <a:stretch/>
        </p:blipFill>
        <p:spPr>
          <a:xfrm>
            <a:off x="37474" y="0"/>
            <a:ext cx="18250526" cy="10287000"/>
          </a:xfrm>
          <a:prstGeom prst="rect">
            <a:avLst/>
          </a:prstGeom>
        </p:spPr>
      </p:pic>
    </p:spTree>
    <p:extLst>
      <p:ext uri="{BB962C8B-B14F-4D97-AF65-F5344CB8AC3E}">
        <p14:creationId xmlns:p14="http://schemas.microsoft.com/office/powerpoint/2010/main" val="198444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4" b="8717"/>
          <a:stretch/>
        </p:blipFill>
        <p:spPr>
          <a:xfrm>
            <a:off x="0" y="0"/>
            <a:ext cx="18288000" cy="10287000"/>
          </a:xfrm>
          <a:prstGeom prst="rect">
            <a:avLst/>
          </a:prstGeom>
        </p:spPr>
      </p:pic>
    </p:spTree>
    <p:extLst>
      <p:ext uri="{BB962C8B-B14F-4D97-AF65-F5344CB8AC3E}">
        <p14:creationId xmlns:p14="http://schemas.microsoft.com/office/powerpoint/2010/main" val="331167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155" r="-142" b="7485"/>
          <a:stretch/>
        </p:blipFill>
        <p:spPr>
          <a:xfrm>
            <a:off x="0" y="0"/>
            <a:ext cx="18279047" cy="10287000"/>
          </a:xfrm>
          <a:prstGeom prst="rect">
            <a:avLst/>
          </a:prstGeom>
        </p:spPr>
      </p:pic>
    </p:spTree>
    <p:extLst>
      <p:ext uri="{BB962C8B-B14F-4D97-AF65-F5344CB8AC3E}">
        <p14:creationId xmlns:p14="http://schemas.microsoft.com/office/powerpoint/2010/main" val="32415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900">
              <a:srgbClr val="B2C98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loud 2"/>
          <p:cNvSpPr/>
          <p:nvPr/>
        </p:nvSpPr>
        <p:spPr>
          <a:xfrm>
            <a:off x="0" y="0"/>
            <a:ext cx="17983200" cy="91821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90800" y="1562100"/>
            <a:ext cx="13106400" cy="5632311"/>
          </a:xfrm>
          <a:prstGeom prst="rect">
            <a:avLst/>
          </a:prstGeom>
          <a:noFill/>
        </p:spPr>
        <p:txBody>
          <a:bodyPr wrap="square" rtlCol="0">
            <a:spAutoFit/>
          </a:bodyPr>
          <a:lstStyle/>
          <a:p>
            <a:pPr algn="just"/>
            <a:r>
              <a:rPr lang="vi-VN" sz="3600" dirty="0">
                <a:solidFill>
                  <a:srgbClr val="005426"/>
                </a:solidFill>
                <a:latin typeface="+mj-lt"/>
              </a:rPr>
              <a:t>Cô khái quát: Con số có ý nghĩa rất quan trọng trong cuộc sống hàng ngày đấy các bạn ạ, khi các con số đứng riêng lẻ thì nó biểu thị số lượng tương ứng nhưng khi chúng ghép lại với nhau thì có ý nghĩa rất to lớn đó là tạo thành những số điện thoại khẩn cấp khi gặp sự cố trong cuộc sống như </a:t>
            </a:r>
            <a:r>
              <a:rPr lang="en-US" sz="3600" dirty="0" smtClean="0">
                <a:solidFill>
                  <a:srgbClr val="005426"/>
                </a:solidFill>
                <a:latin typeface="+mj-lt"/>
              </a:rPr>
              <a:t>111, </a:t>
            </a:r>
            <a:r>
              <a:rPr lang="vi-VN" sz="3600" dirty="0" smtClean="0">
                <a:solidFill>
                  <a:srgbClr val="005426"/>
                </a:solidFill>
                <a:latin typeface="+mj-lt"/>
              </a:rPr>
              <a:t>113</a:t>
            </a:r>
            <a:r>
              <a:rPr lang="vi-VN" sz="3600" dirty="0">
                <a:solidFill>
                  <a:srgbClr val="005426"/>
                </a:solidFill>
                <a:latin typeface="+mj-lt"/>
              </a:rPr>
              <a:t>, 114, 115... Ngoài ra, nó còn có ý nghĩa tạo thành số nhà, số điện thoại gia đình, biển số xe, giá trị của tờ tiền, ngày tháng trên đốc lịch, số trang sách, vở không những vậy mà nó còn lưu giữ kỹ niệm ngày sinh, tạo nên giờ trên đồng hồ…..Còn rất nhiều ý nghĩa khác nữa, giờ học sau cô và các bạn lại tiếp tục tìm hiểu nhé.</a:t>
            </a:r>
            <a:endParaRPr lang="en-US" sz="3600" dirty="0">
              <a:solidFill>
                <a:srgbClr val="005426"/>
              </a:solidFill>
              <a:latin typeface="+mj-lt"/>
            </a:endParaRPr>
          </a:p>
        </p:txBody>
      </p:sp>
    </p:spTree>
    <p:extLst>
      <p:ext uri="{BB962C8B-B14F-4D97-AF65-F5344CB8AC3E}">
        <p14:creationId xmlns:p14="http://schemas.microsoft.com/office/powerpoint/2010/main" val="114359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119680" y="3616370"/>
            <a:ext cx="10048639"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Luyện tập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062912" y="1790700"/>
            <a:ext cx="16162176" cy="6155531"/>
          </a:xfrm>
          <a:prstGeom prst="rect">
            <a:avLst/>
          </a:prstGeom>
        </p:spPr>
        <p:txBody>
          <a:bodyPr wrap="square"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err="1">
                <a:solidFill>
                  <a:srgbClr val="005426"/>
                </a:solidFill>
                <a:latin typeface="Times New Roman" pitchFamily="18" charset="0"/>
                <a:cs typeface="Times New Roman" pitchFamily="18" charset="0"/>
              </a:rPr>
              <a:t>chơi</a:t>
            </a:r>
            <a:r>
              <a:rPr lang="en-US" sz="4800" b="1">
                <a:solidFill>
                  <a:srgbClr val="005426"/>
                </a:solidFill>
                <a:latin typeface="Times New Roman" pitchFamily="18" charset="0"/>
                <a:cs typeface="Times New Roman" pitchFamily="18" charset="0"/>
              </a:rPr>
              <a:t> </a:t>
            </a:r>
            <a:r>
              <a:rPr lang="en-US" sz="4800" b="1" smtClean="0">
                <a:solidFill>
                  <a:srgbClr val="005426"/>
                </a:solidFill>
                <a:latin typeface="Times New Roman" pitchFamily="18" charset="0"/>
                <a:cs typeface="Times New Roman" pitchFamily="18" charset="0"/>
              </a:rPr>
              <a:t>1</a:t>
            </a:r>
            <a:r>
              <a:rPr lang="en-US" sz="4800" b="1">
                <a:solidFill>
                  <a:srgbClr val="005426"/>
                </a:solidFill>
                <a:latin typeface="Times New Roman" pitchFamily="18" charset="0"/>
                <a:cs typeface="Times New Roman" pitchFamily="18" charset="0"/>
              </a:rPr>
              <a:t> </a:t>
            </a:r>
            <a:r>
              <a:rPr lang="en-US" sz="4800" b="1" smtClean="0">
                <a:solidFill>
                  <a:srgbClr val="005426"/>
                </a:solidFill>
                <a:latin typeface="Times New Roman" pitchFamily="18" charset="0"/>
                <a:cs typeface="Times New Roman" pitchFamily="18" charset="0"/>
              </a:rPr>
              <a:t>“Tìm </a:t>
            </a:r>
            <a:r>
              <a:rPr lang="en-US" sz="4800" b="1" dirty="0" err="1">
                <a:solidFill>
                  <a:srgbClr val="005426"/>
                </a:solidFill>
                <a:latin typeface="Times New Roman" pitchFamily="18" charset="0"/>
                <a:cs typeface="Times New Roman" pitchFamily="18" charset="0"/>
              </a:rPr>
              <a:t>chủ</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nhân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của</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số</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điện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thoại</a:t>
            </a:r>
            <a:r>
              <a:rPr lang="en-US" sz="4800" b="1" dirty="0"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just">
              <a:lnSpc>
                <a:spcPts val="4759"/>
              </a:lnSpc>
            </a:pPr>
            <a:r>
              <a:rPr lang="en-US" sz="3399" smtClean="0">
                <a:solidFill>
                  <a:srgbClr val="005426"/>
                </a:solidFill>
                <a:latin typeface="Times New Roman" pitchFamily="18" charset="0"/>
                <a:cs typeface="Times New Roman" pitchFamily="18" charset="0"/>
              </a:rPr>
              <a:t>- Hôm </a:t>
            </a:r>
            <a:r>
              <a:rPr lang="en-US" sz="3399" dirty="0">
                <a:solidFill>
                  <a:srgbClr val="005426"/>
                </a:solidFill>
                <a:latin typeface="Times New Roman" pitchFamily="18" charset="0"/>
                <a:cs typeface="Times New Roman" pitchFamily="18" charset="0"/>
              </a:rPr>
              <a:t>nay </a:t>
            </a:r>
            <a:r>
              <a:rPr lang="en-US" sz="3399" dirty="0" err="1">
                <a:solidFill>
                  <a:srgbClr val="005426"/>
                </a:solidFill>
                <a:latin typeface="Times New Roman" pitchFamily="18" charset="0"/>
                <a:cs typeface="Times New Roman" pitchFamily="18" charset="0"/>
              </a:rPr>
              <a:t>cô</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sẽ</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thưởng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cho</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con </a:t>
            </a:r>
            <a:r>
              <a:rPr lang="en-US" sz="3399" dirty="0" err="1">
                <a:solidFill>
                  <a:srgbClr val="005426"/>
                </a:solidFill>
                <a:latin typeface="Times New Roman" pitchFamily="18" charset="0"/>
                <a:cs typeface="Times New Roman" pitchFamily="18" charset="0"/>
              </a:rPr>
              <a:t>một</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trò</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Trò</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có</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tên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Tìm</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chủ</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nhân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của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số</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điện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thoại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con </a:t>
            </a:r>
            <a:r>
              <a:rPr lang="en-US" sz="3399" dirty="0" err="1">
                <a:solidFill>
                  <a:srgbClr val="005426"/>
                </a:solidFill>
                <a:latin typeface="Times New Roman" pitchFamily="18" charset="0"/>
                <a:cs typeface="Times New Roman" pitchFamily="18" charset="0"/>
              </a:rPr>
              <a:t>chú</a:t>
            </a:r>
            <a:r>
              <a:rPr lang="en-US" sz="3399" dirty="0">
                <a:solidFill>
                  <a:srgbClr val="005426"/>
                </a:solidFill>
                <a:latin typeface="Times New Roman" pitchFamily="18" charset="0"/>
                <a:cs typeface="Times New Roman" pitchFamily="18" charset="0"/>
              </a:rPr>
              <a:t> ý </a:t>
            </a:r>
            <a:r>
              <a:rPr lang="en-US" sz="3399" dirty="0" err="1">
                <a:solidFill>
                  <a:srgbClr val="005426"/>
                </a:solidFill>
                <a:latin typeface="Times New Roman" pitchFamily="18" charset="0"/>
                <a:cs typeface="Times New Roman" pitchFamily="18" charset="0"/>
              </a:rPr>
              <a:t>lắng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nghe</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cô</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hướng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dẫn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cách</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nhé</a:t>
            </a:r>
            <a:r>
              <a:rPr lang="en-US" sz="3399" dirty="0">
                <a:solidFill>
                  <a:srgbClr val="005426"/>
                </a:solidFill>
                <a:latin typeface="Times New Roman" pitchFamily="18" charset="0"/>
                <a:cs typeface="Times New Roman" pitchFamily="18" charset="0"/>
              </a:rPr>
              <a:t>!</a:t>
            </a:r>
          </a:p>
          <a:p>
            <a:pPr algn="just">
              <a:lnSpc>
                <a:spcPts val="4759"/>
              </a:lnSpc>
            </a:pP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Cách</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Cô</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phát</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cho</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mỗi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trẻ</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một</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số</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điện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thoại</a:t>
            </a:r>
            <a:r>
              <a:rPr lang="en-US" sz="3399" dirty="0">
                <a:solidFill>
                  <a:srgbClr val="005426"/>
                </a:solidFill>
                <a:latin typeface="Times New Roman" pitchFamily="18" charset="0"/>
                <a:cs typeface="Times New Roman" pitchFamily="18" charset="0"/>
              </a:rPr>
              <a:t> </a:t>
            </a:r>
            <a:r>
              <a:rPr lang="en-US" sz="3399" dirty="0" smtClean="0">
                <a:solidFill>
                  <a:srgbClr val="005426"/>
                </a:solidFill>
                <a:latin typeface="Times New Roman" pitchFamily="18" charset="0"/>
                <a:cs typeface="Times New Roman" pitchFamily="18" charset="0"/>
              </a:rPr>
              <a:t>(111, </a:t>
            </a:r>
            <a:r>
              <a:rPr lang="en-US" sz="3399" dirty="0">
                <a:solidFill>
                  <a:srgbClr val="005426"/>
                </a:solidFill>
                <a:latin typeface="Times New Roman" pitchFamily="18" charset="0"/>
                <a:cs typeface="Times New Roman" pitchFamily="18" charset="0"/>
              </a:rPr>
              <a:t>113, 114, 115) ở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góc</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lớp</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có</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những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hình</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ảnh</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tương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ứng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với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số</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điện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thoại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trên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con </a:t>
            </a:r>
            <a:r>
              <a:rPr lang="en-US" sz="3399" dirty="0" err="1">
                <a:solidFill>
                  <a:srgbClr val="005426"/>
                </a:solidFill>
                <a:latin typeface="Times New Roman" pitchFamily="18" charset="0"/>
                <a:cs typeface="Times New Roman" pitchFamily="18" charset="0"/>
              </a:rPr>
              <a:t>sẽ</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vừa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vừa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hát</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bài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trời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nắng</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trời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mưa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khi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nhạc</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tắt</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con </a:t>
            </a:r>
            <a:r>
              <a:rPr lang="en-US" sz="3399" dirty="0" err="1">
                <a:solidFill>
                  <a:srgbClr val="005426"/>
                </a:solidFill>
                <a:latin typeface="Times New Roman" pitchFamily="18" charset="0"/>
                <a:cs typeface="Times New Roman" pitchFamily="18" charset="0"/>
              </a:rPr>
              <a:t>sẽ</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chạy</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về</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phía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chủ</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nhân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của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số</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điện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thoại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con </a:t>
            </a:r>
            <a:r>
              <a:rPr lang="en-US" sz="3399" dirty="0" err="1">
                <a:solidFill>
                  <a:srgbClr val="005426"/>
                </a:solidFill>
                <a:latin typeface="Times New Roman" pitchFamily="18" charset="0"/>
                <a:cs typeface="Times New Roman" pitchFamily="18" charset="0"/>
              </a:rPr>
              <a:t>cầm</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trên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tay</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Bạn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nào</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về</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nhầm</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chỗ</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phải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làm</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theo</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yêu</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cầu</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của</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các</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bạn</a:t>
            </a:r>
            <a:r>
              <a:rPr lang="en-US" sz="3399" dirty="0">
                <a:solidFill>
                  <a:srgbClr val="005426"/>
                </a:solidFill>
                <a:latin typeface="Times New Roman" pitchFamily="18" charset="0"/>
                <a:cs typeface="Times New Roman" pitchFamily="18" charset="0"/>
              </a:rPr>
              <a:t>.</a:t>
            </a:r>
          </a:p>
          <a:p>
            <a:pPr algn="just">
              <a:lnSpc>
                <a:spcPts val="4759"/>
              </a:lnSpc>
            </a:pPr>
            <a:r>
              <a:rPr lang="en-US" sz="3399" dirty="0">
                <a:solidFill>
                  <a:srgbClr val="005426"/>
                </a:solidFill>
                <a:latin typeface="Times New Roman" pitchFamily="18" charset="0"/>
                <a:cs typeface="Times New Roman" pitchFamily="18" charset="0"/>
              </a:rPr>
              <a:t>- Cho </a:t>
            </a:r>
            <a:r>
              <a:rPr lang="en-US" sz="3399" dirty="0" err="1">
                <a:solidFill>
                  <a:srgbClr val="005426"/>
                </a:solidFill>
                <a:latin typeface="Times New Roman" pitchFamily="18" charset="0"/>
                <a:cs typeface="Times New Roman" pitchFamily="18" charset="0"/>
              </a:rPr>
              <a:t>trẻ</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chơi</a:t>
            </a:r>
            <a:r>
              <a:rPr lang="en-US" sz="3399" dirty="0">
                <a:solidFill>
                  <a:srgbClr val="005426"/>
                </a:solidFill>
                <a:latin typeface="Times New Roman" pitchFamily="18" charset="0"/>
                <a:cs typeface="Times New Roman" pitchFamily="18" charset="0"/>
              </a:rPr>
              <a:t> 2-3 </a:t>
            </a:r>
            <a:r>
              <a:rPr lang="en-US" sz="3399" dirty="0" err="1">
                <a:solidFill>
                  <a:srgbClr val="005426"/>
                </a:solidFill>
                <a:latin typeface="Times New Roman" pitchFamily="18" charset="0"/>
                <a:cs typeface="Times New Roman" pitchFamily="18" charset="0"/>
              </a:rPr>
              <a:t>lần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sau</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mỗi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lần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cô</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nhận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xét</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và</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cho</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trẻ</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đổi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số</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điện</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thoại</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cho</a:t>
            </a:r>
            <a:r>
              <a:rPr lang="en-US" sz="3399" dirty="0">
                <a:solidFill>
                  <a:srgbClr val="005426"/>
                </a:solidFill>
                <a:latin typeface="Times New Roman" pitchFamily="18" charset="0"/>
                <a:cs typeface="Times New Roman" pitchFamily="18" charset="0"/>
              </a:rPr>
              <a:t> </a:t>
            </a:r>
            <a:r>
              <a:rPr lang="en-US" sz="3399" dirty="0" err="1">
                <a:solidFill>
                  <a:srgbClr val="005426"/>
                </a:solidFill>
                <a:latin typeface="Times New Roman" pitchFamily="18" charset="0"/>
                <a:cs typeface="Times New Roman" pitchFamily="18" charset="0"/>
              </a:rPr>
              <a:t>nhau</a:t>
            </a:r>
            <a:r>
              <a:rPr lang="en-US" sz="3399" dirty="0">
                <a:solidFill>
                  <a:srgbClr val="005426"/>
                </a:solidFill>
                <a:latin typeface="Times New Roman" pitchFamily="18" charset="0"/>
                <a:cs typeface="Times New Roman" pitchFamily="18" charset="0"/>
              </a:rPr>
              <a:t>.</a:t>
            </a:r>
          </a:p>
          <a:p>
            <a:pPr algn="just">
              <a:lnSpc>
                <a:spcPts val="4759"/>
              </a:lnSpc>
            </a:pPr>
            <a:endParaRPr lang="en-US" sz="3399"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772394" y="4638040"/>
            <a:ext cx="14743212" cy="936154"/>
          </a:xfrm>
          <a:prstGeom prst="rect">
            <a:avLst/>
          </a:prstGeom>
        </p:spPr>
        <p:txBody>
          <a:bodyPr lIns="0" tIns="0" rIns="0" bIns="0" rtlCol="0" anchor="t">
            <a:spAutoFit/>
          </a:bodyPr>
          <a:lstStyle/>
          <a:p>
            <a:pPr algn="ctr">
              <a:lnSpc>
                <a:spcPts val="7279"/>
              </a:lnSpc>
            </a:pPr>
            <a:r>
              <a:rPr lang="en-US" sz="5199" dirty="0" err="1">
                <a:solidFill>
                  <a:srgbClr val="00B050"/>
                </a:solidFill>
                <a:latin typeface="DejaVu Serif Bold"/>
              </a:rPr>
              <a:t>Cô</a:t>
            </a:r>
            <a:r>
              <a:rPr lang="en-US" sz="5199" dirty="0">
                <a:solidFill>
                  <a:srgbClr val="00B050"/>
                </a:solidFill>
                <a:latin typeface="DejaVu Serif Bold"/>
              </a:rPr>
              <a:t> </a:t>
            </a:r>
            <a:r>
              <a:rPr lang="en-US" sz="5199" dirty="0" err="1">
                <a:solidFill>
                  <a:srgbClr val="00B050"/>
                </a:solidFill>
                <a:latin typeface="DejaVu Serif Bold"/>
              </a:rPr>
              <a:t>cho</a:t>
            </a:r>
            <a:r>
              <a:rPr lang="en-US" sz="5199" dirty="0">
                <a:solidFill>
                  <a:srgbClr val="00B050"/>
                </a:solidFill>
                <a:latin typeface="DejaVu Serif Bold"/>
              </a:rPr>
              <a:t> </a:t>
            </a:r>
            <a:r>
              <a:rPr lang="en-US" sz="5199" dirty="0" err="1">
                <a:solidFill>
                  <a:srgbClr val="00B050"/>
                </a:solidFill>
                <a:latin typeface="DejaVu Serif Bold"/>
              </a:rPr>
              <a:t>trẻ</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err="1">
                <a:solidFill>
                  <a:srgbClr val="00B050"/>
                </a:solidFill>
                <a:latin typeface="DejaVu Serif Bold"/>
              </a:rPr>
              <a:t>bài</a:t>
            </a:r>
            <a:r>
              <a:rPr lang="en-US" sz="5199">
                <a:solidFill>
                  <a:srgbClr val="00B050"/>
                </a:solidFill>
                <a:latin typeface="DejaVu Serif Bold"/>
              </a:rPr>
              <a:t> </a:t>
            </a:r>
            <a:r>
              <a:rPr lang="en-US" sz="5199" smtClean="0">
                <a:solidFill>
                  <a:srgbClr val="00B050"/>
                </a:solidFill>
                <a:latin typeface="DejaVu Serif Bold"/>
              </a:rPr>
              <a:t>hát </a:t>
            </a:r>
            <a:r>
              <a:rPr lang="en-US" sz="5199" dirty="0">
                <a:solidFill>
                  <a:srgbClr val="00B050"/>
                </a:solidFill>
                <a:latin typeface="DejaVu Serif Bold"/>
              </a:rPr>
              <a:t>“</a:t>
            </a:r>
            <a:r>
              <a:rPr lang="en-US" sz="5199" dirty="0" err="1">
                <a:solidFill>
                  <a:srgbClr val="00B050"/>
                </a:solidFill>
                <a:latin typeface="DejaVu Serif Bold"/>
              </a:rPr>
              <a:t>Em</a:t>
            </a:r>
            <a:r>
              <a:rPr lang="en-US" sz="5199" dirty="0">
                <a:solidFill>
                  <a:srgbClr val="00B050"/>
                </a:solidFill>
                <a:latin typeface="DejaVu Serif Bold"/>
              </a:rPr>
              <a:t> </a:t>
            </a:r>
            <a:r>
              <a:rPr lang="en-US" sz="5199" dirty="0" err="1">
                <a:solidFill>
                  <a:srgbClr val="00B050"/>
                </a:solidFill>
                <a:latin typeface="DejaVu Serif Bold"/>
              </a:rPr>
              <a:t>tập</a:t>
            </a:r>
            <a:r>
              <a:rPr lang="en-US" sz="5199" dirty="0">
                <a:solidFill>
                  <a:srgbClr val="00B050"/>
                </a:solidFill>
                <a:latin typeface="DejaVu Serif Bold"/>
              </a:rPr>
              <a:t> </a:t>
            </a:r>
            <a:r>
              <a:rPr lang="en-US" sz="5199" dirty="0" err="1">
                <a:solidFill>
                  <a:srgbClr val="00B050"/>
                </a:solidFill>
                <a:latin typeface="DejaVu Serif Bold"/>
              </a:rPr>
              <a:t>lái</a:t>
            </a:r>
            <a:r>
              <a:rPr lang="en-US" sz="5199" dirty="0">
                <a:solidFill>
                  <a:srgbClr val="00B050"/>
                </a:solidFill>
                <a:latin typeface="DejaVu Serif Bold"/>
              </a:rPr>
              <a:t> ô </a:t>
            </a:r>
            <a:r>
              <a:rPr lang="en-US" sz="5199" dirty="0" err="1">
                <a:solidFill>
                  <a:srgbClr val="00B050"/>
                </a:solidFill>
                <a:latin typeface="DejaVu Serif Bold"/>
              </a:rPr>
              <a:t>tô</a:t>
            </a:r>
            <a:r>
              <a:rPr lang="en-US" sz="5199" dirty="0">
                <a:solidFill>
                  <a:srgbClr val="00B050"/>
                </a:solidFill>
                <a:latin typeface="DejaVu Serif Bold"/>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0" y="2956144"/>
            <a:ext cx="18288000" cy="5539978"/>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2: </a:t>
            </a:r>
            <a:r>
              <a:rPr lang="en-US" sz="4800" b="1" dirty="0" err="1">
                <a:solidFill>
                  <a:srgbClr val="005426"/>
                </a:solidFill>
                <a:latin typeface="Times New Roman" pitchFamily="18" charset="0"/>
                <a:cs typeface="Times New Roman" pitchFamily="18" charset="0"/>
              </a:rPr>
              <a:t>Nối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tranh</a:t>
            </a:r>
            <a:r>
              <a:rPr lang="en-US" sz="4800" b="1" dirty="0">
                <a:solidFill>
                  <a:srgbClr val="005426"/>
                </a:solidFill>
                <a:latin typeface="Times New Roman" pitchFamily="18" charset="0"/>
                <a:cs typeface="Times New Roman" pitchFamily="18" charset="0"/>
              </a:rPr>
              <a:t> (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theo</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nhóm</a:t>
            </a:r>
            <a:r>
              <a:rPr lang="en-US" sz="4800" b="1"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just">
              <a:lnSpc>
                <a:spcPts val="4759"/>
              </a:lnSpc>
            </a:pPr>
            <a:r>
              <a:rPr lang="en-US" sz="3600" dirty="0" err="1">
                <a:solidFill>
                  <a:srgbClr val="005426"/>
                </a:solidFill>
                <a:latin typeface="Times New Roman" pitchFamily="18" charset="0"/>
                <a:cs typeface="Times New Roman" pitchFamily="18" charset="0"/>
              </a:rPr>
              <a:t>Chúng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mình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vừa</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chơi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tiếp</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sức</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rất</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giỏi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bây</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giờ</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cô</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sẽ</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thưởng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cho</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a:t>
            </a:r>
            <a:r>
              <a:rPr lang="en-US" sz="3600" dirty="0">
                <a:solidFill>
                  <a:srgbClr val="005426"/>
                </a:solidFill>
                <a:latin typeface="Times New Roman" pitchFamily="18" charset="0"/>
                <a:cs typeface="Times New Roman" pitchFamily="18" charset="0"/>
              </a:rPr>
              <a:t> con 1 </a:t>
            </a:r>
            <a:r>
              <a:rPr lang="en-US" sz="3600" dirty="0" err="1">
                <a:solidFill>
                  <a:srgbClr val="005426"/>
                </a:solidFill>
                <a:latin typeface="Times New Roman" pitchFamily="18" charset="0"/>
                <a:cs typeface="Times New Roman" pitchFamily="18" charset="0"/>
              </a:rPr>
              <a:t>trò</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chơi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nữa</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đấy</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Đó</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là</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trò</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chơi</a:t>
            </a:r>
            <a:r>
              <a:rPr lang="en-US" sz="3600" dirty="0">
                <a:solidFill>
                  <a:srgbClr val="005426"/>
                </a:solidFill>
                <a:latin typeface="Times New Roman" pitchFamily="18" charset="0"/>
                <a:cs typeface="Times New Roman" pitchFamily="18" charset="0"/>
              </a:rPr>
              <a:t> “ </a:t>
            </a:r>
            <a:r>
              <a:rPr lang="en-US" sz="3600" dirty="0" err="1">
                <a:solidFill>
                  <a:srgbClr val="005426"/>
                </a:solidFill>
                <a:latin typeface="Times New Roman" pitchFamily="18" charset="0"/>
                <a:cs typeface="Times New Roman" pitchFamily="18" charset="0"/>
              </a:rPr>
              <a:t>Nối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tranh</a:t>
            </a:r>
            <a:r>
              <a:rPr lang="en-US" sz="3600" dirty="0">
                <a:solidFill>
                  <a:srgbClr val="005426"/>
                </a:solidFill>
                <a:latin typeface="Times New Roman" pitchFamily="18" charset="0"/>
                <a:cs typeface="Times New Roman" pitchFamily="18" charset="0"/>
              </a:rPr>
              <a:t>”</a:t>
            </a:r>
          </a:p>
          <a:p>
            <a:pPr algn="just">
              <a:lnSpc>
                <a:spcPts val="4759"/>
              </a:lnSpc>
            </a:pP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chơi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Cô</a:t>
            </a:r>
            <a:r>
              <a:rPr lang="en-US" sz="3600" dirty="0">
                <a:solidFill>
                  <a:srgbClr val="005426"/>
                </a:solidFill>
                <a:latin typeface="Times New Roman" pitchFamily="18" charset="0"/>
                <a:cs typeface="Times New Roman" pitchFamily="18" charset="0"/>
              </a:rPr>
              <a:t> chia </a:t>
            </a:r>
            <a:r>
              <a:rPr lang="en-US" sz="3600" dirty="0" err="1">
                <a:solidFill>
                  <a:srgbClr val="005426"/>
                </a:solidFill>
                <a:latin typeface="Times New Roman" pitchFamily="18" charset="0"/>
                <a:cs typeface="Times New Roman" pitchFamily="18" charset="0"/>
              </a:rPr>
              <a:t>lớp</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thành</a:t>
            </a:r>
            <a:r>
              <a:rPr lang="en-US" sz="3600" dirty="0">
                <a:solidFill>
                  <a:srgbClr val="005426"/>
                </a:solidFill>
                <a:latin typeface="Times New Roman" pitchFamily="18" charset="0"/>
                <a:cs typeface="Times New Roman" pitchFamily="18" charset="0"/>
              </a:rPr>
              <a:t> 4 </a:t>
            </a:r>
            <a:r>
              <a:rPr lang="en-US" sz="3600" dirty="0" err="1">
                <a:solidFill>
                  <a:srgbClr val="005426"/>
                </a:solidFill>
                <a:latin typeface="Times New Roman" pitchFamily="18" charset="0"/>
                <a:cs typeface="Times New Roman" pitchFamily="18" charset="0"/>
              </a:rPr>
              <a:t>nhóm</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Cô</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tặng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mỗi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nhóm</a:t>
            </a:r>
            <a:r>
              <a:rPr lang="en-US" sz="3600" dirty="0">
                <a:solidFill>
                  <a:srgbClr val="005426"/>
                </a:solidFill>
                <a:latin typeface="Times New Roman" pitchFamily="18" charset="0"/>
                <a:cs typeface="Times New Roman" pitchFamily="18" charset="0"/>
              </a:rPr>
              <a:t> 1 </a:t>
            </a:r>
            <a:r>
              <a:rPr lang="en-US" sz="3600" dirty="0" err="1">
                <a:solidFill>
                  <a:srgbClr val="005426"/>
                </a:solidFill>
                <a:latin typeface="Times New Roman" pitchFamily="18" charset="0"/>
                <a:cs typeface="Times New Roman" pitchFamily="18" charset="0"/>
              </a:rPr>
              <a:t>bức</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tranh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trong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bức</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tranh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có</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hình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ảnh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cùng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a:t>
            </a:r>
            <a:r>
              <a:rPr lang="en-US" sz="3600" dirty="0">
                <a:solidFill>
                  <a:srgbClr val="005426"/>
                </a:solidFill>
                <a:latin typeface="Times New Roman" pitchFamily="18" charset="0"/>
                <a:cs typeface="Times New Roman" pitchFamily="18" charset="0"/>
              </a:rPr>
              <a:t> con </a:t>
            </a:r>
            <a:r>
              <a:rPr lang="en-US" sz="3600" dirty="0" err="1">
                <a:solidFill>
                  <a:srgbClr val="005426"/>
                </a:solidFill>
                <a:latin typeface="Times New Roman" pitchFamily="18" charset="0"/>
                <a:cs typeface="Times New Roman" pitchFamily="18" charset="0"/>
              </a:rPr>
              <a:t>số</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tự</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nhiên</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nhiệm</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vụ</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của</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a:t>
            </a:r>
            <a:r>
              <a:rPr lang="en-US" sz="3600" dirty="0">
                <a:solidFill>
                  <a:srgbClr val="005426"/>
                </a:solidFill>
                <a:latin typeface="Times New Roman" pitchFamily="18" charset="0"/>
                <a:cs typeface="Times New Roman" pitchFamily="18" charset="0"/>
              </a:rPr>
              <a:t> con </a:t>
            </a:r>
            <a:r>
              <a:rPr lang="en-US" sz="3600" dirty="0" err="1">
                <a:solidFill>
                  <a:srgbClr val="005426"/>
                </a:solidFill>
                <a:latin typeface="Times New Roman" pitchFamily="18" charset="0"/>
                <a:cs typeface="Times New Roman" pitchFamily="18" charset="0"/>
              </a:rPr>
              <a:t>dùng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bút</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để</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nối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số</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điện</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thoại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đó</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với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hình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ảnh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tương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ứng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Cô</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vừa</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nói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cách</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chơi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vừa</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hướng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dẫn</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trẻ</a:t>
            </a:r>
            <a:r>
              <a:rPr lang="en-US" sz="3600" dirty="0">
                <a:solidFill>
                  <a:srgbClr val="005426"/>
                </a:solidFill>
                <a:latin typeface="Times New Roman" pitchFamily="18" charset="0"/>
                <a:cs typeface="Times New Roman" pitchFamily="18" charset="0"/>
              </a:rPr>
              <a:t>).</a:t>
            </a:r>
          </a:p>
          <a:p>
            <a:pPr algn="just">
              <a:lnSpc>
                <a:spcPts val="4759"/>
              </a:lnSpc>
            </a:pP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Trẻ</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nối</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xong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cô</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đến</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từng</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nhóm</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kiểm</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tra</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nhận</a:t>
            </a:r>
            <a:r>
              <a:rPr lang="en-US" sz="3600" dirty="0">
                <a:solidFill>
                  <a:srgbClr val="005426"/>
                </a:solidFill>
                <a:latin typeface="Times New Roman" pitchFamily="18" charset="0"/>
                <a:cs typeface="Times New Roman" pitchFamily="18" charset="0"/>
              </a:rPr>
              <a:t> </a:t>
            </a:r>
            <a:r>
              <a:rPr lang="en-US" sz="3600" dirty="0" err="1">
                <a:solidFill>
                  <a:srgbClr val="005426"/>
                </a:solidFill>
                <a:latin typeface="Times New Roman" pitchFamily="18" charset="0"/>
                <a:cs typeface="Times New Roman" pitchFamily="18" charset="0"/>
              </a:rPr>
              <a:t>xét</a:t>
            </a:r>
            <a:r>
              <a:rPr lang="en-US" sz="3600" dirty="0">
                <a:solidFill>
                  <a:srgbClr val="005426"/>
                </a:solidFill>
                <a:latin typeface="Times New Roman" pitchFamily="18" charset="0"/>
                <a:cs typeface="Times New Roman" pitchFamily="18" charset="0"/>
              </a:rPr>
              <a:t>.</a:t>
            </a:r>
          </a:p>
          <a:p>
            <a:pPr algn="just">
              <a:lnSpc>
                <a:spcPts val="4759"/>
              </a:lnSpc>
            </a:pPr>
            <a:endParaRPr lang="en-US" sz="3600"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334385"/>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317703"/>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440647"/>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633052"/>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Ôn số từ 1 - 5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6" name="Table 15"/>
          <p:cNvGraphicFramePr>
            <a:graphicFrameLocks noGrp="1"/>
          </p:cNvGraphicFramePr>
          <p:nvPr>
            <p:extLst>
              <p:ext uri="{D42A27DB-BD31-4B8C-83A1-F6EECF244321}">
                <p14:modId xmlns:p14="http://schemas.microsoft.com/office/powerpoint/2010/main" val="1462924340"/>
              </p:ext>
            </p:extLst>
          </p:nvPr>
        </p:nvGraphicFramePr>
        <p:xfrm>
          <a:off x="1219200" y="1638300"/>
          <a:ext cx="12115800" cy="7696200"/>
        </p:xfrm>
        <a:graphic>
          <a:graphicData uri="http://schemas.openxmlformats.org/drawingml/2006/table">
            <a:tbl>
              <a:tblPr firstRow="1" bandRow="1">
                <a:tableStyleId>{5C22544A-7EE6-4342-B048-85BDC9FD1C3A}</a:tableStyleId>
              </a:tblPr>
              <a:tblGrid>
                <a:gridCol w="2423160">
                  <a:extLst>
                    <a:ext uri="{9D8B030D-6E8A-4147-A177-3AD203B41FA5}">
                      <a16:colId xmlns:a16="http://schemas.microsoft.com/office/drawing/2014/main" val="20000"/>
                    </a:ext>
                  </a:extLst>
                </a:gridCol>
                <a:gridCol w="2423160">
                  <a:extLst>
                    <a:ext uri="{9D8B030D-6E8A-4147-A177-3AD203B41FA5}">
                      <a16:colId xmlns:a16="http://schemas.microsoft.com/office/drawing/2014/main" val="20001"/>
                    </a:ext>
                  </a:extLst>
                </a:gridCol>
                <a:gridCol w="2423160">
                  <a:extLst>
                    <a:ext uri="{9D8B030D-6E8A-4147-A177-3AD203B41FA5}">
                      <a16:colId xmlns:a16="http://schemas.microsoft.com/office/drawing/2014/main" val="20002"/>
                    </a:ext>
                  </a:extLst>
                </a:gridCol>
                <a:gridCol w="2423160">
                  <a:extLst>
                    <a:ext uri="{9D8B030D-6E8A-4147-A177-3AD203B41FA5}">
                      <a16:colId xmlns:a16="http://schemas.microsoft.com/office/drawing/2014/main" val="20003"/>
                    </a:ext>
                  </a:extLst>
                </a:gridCol>
                <a:gridCol w="2423160">
                  <a:extLst>
                    <a:ext uri="{9D8B030D-6E8A-4147-A177-3AD203B41FA5}">
                      <a16:colId xmlns:a16="http://schemas.microsoft.com/office/drawing/2014/main" val="20004"/>
                    </a:ext>
                  </a:extLst>
                </a:gridCol>
              </a:tblGrid>
              <a:tr h="2485100">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0"/>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extLst>
                  <a:ext uri="{0D108BD9-81ED-4DB2-BD59-A6C34878D82A}">
                    <a16:rowId xmlns:a16="http://schemas.microsoft.com/office/drawing/2014/main" val="10001"/>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15" name="Freeform 9"/>
          <p:cNvSpPr/>
          <p:nvPr/>
        </p:nvSpPr>
        <p:spPr>
          <a:xfrm>
            <a:off x="1219200" y="2536224"/>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17" name="Freeform 9"/>
          <p:cNvSpPr/>
          <p:nvPr/>
        </p:nvSpPr>
        <p:spPr>
          <a:xfrm>
            <a:off x="3657600" y="2603361"/>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21" name="Right Arrow 20"/>
          <p:cNvSpPr/>
          <p:nvPr/>
        </p:nvSpPr>
        <p:spPr>
          <a:xfrm>
            <a:off x="13868400" y="3055450"/>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3905723" y="5108412"/>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3905723" y="7737059"/>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p:cNvSpPr/>
          <p:nvPr/>
        </p:nvSpPr>
        <p:spPr>
          <a:xfrm>
            <a:off x="1425962" y="4461858"/>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24" name="Freeform 12"/>
          <p:cNvSpPr/>
          <p:nvPr/>
        </p:nvSpPr>
        <p:spPr>
          <a:xfrm>
            <a:off x="3766258" y="4527017"/>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25" name="Freeform 12"/>
          <p:cNvSpPr/>
          <p:nvPr/>
        </p:nvSpPr>
        <p:spPr>
          <a:xfrm>
            <a:off x="6367877" y="4519749"/>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21"/>
                </a:ext>
              </a:extLst>
            </a:blip>
            <a:stretch>
              <a:fillRect/>
            </a:stretch>
          </a:blipFill>
        </p:spPr>
      </p:sp>
      <p:sp>
        <p:nvSpPr>
          <p:cNvPr id="11" name="Freeform 11"/>
          <p:cNvSpPr/>
          <p:nvPr/>
        </p:nvSpPr>
        <p:spPr>
          <a:xfrm>
            <a:off x="1066800" y="7288420"/>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6" name="Freeform 11"/>
          <p:cNvSpPr/>
          <p:nvPr/>
        </p:nvSpPr>
        <p:spPr>
          <a:xfrm>
            <a:off x="8464421" y="7328685"/>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7" name="Freeform 11"/>
          <p:cNvSpPr/>
          <p:nvPr/>
        </p:nvSpPr>
        <p:spPr>
          <a:xfrm>
            <a:off x="5825611" y="7288419"/>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8" name="Freeform 11"/>
          <p:cNvSpPr/>
          <p:nvPr/>
        </p:nvSpPr>
        <p:spPr>
          <a:xfrm>
            <a:off x="3517641" y="7288418"/>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asvg="http://schemas.microsoft.com/office/drawing/2016/SVG/main" xmlns="" r:embed="rId19"/>
                </a:ext>
              </a:extLst>
            </a:blip>
            <a:stretch>
              <a:fillRect/>
            </a:stretch>
          </a:blipFill>
        </p:spPr>
      </p:sp>
      <p:sp>
        <p:nvSpPr>
          <p:cNvPr id="29" name="TextBox 28"/>
          <p:cNvSpPr txBox="1"/>
          <p:nvPr/>
        </p:nvSpPr>
        <p:spPr>
          <a:xfrm>
            <a:off x="16306800" y="1947454"/>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2</a:t>
            </a:r>
          </a:p>
        </p:txBody>
      </p:sp>
      <p:sp>
        <p:nvSpPr>
          <p:cNvPr id="30" name="TextBox 29"/>
          <p:cNvSpPr txBox="1"/>
          <p:nvPr/>
        </p:nvSpPr>
        <p:spPr>
          <a:xfrm>
            <a:off x="16306800" y="4527017"/>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3</a:t>
            </a:r>
          </a:p>
        </p:txBody>
      </p:sp>
      <p:sp>
        <p:nvSpPr>
          <p:cNvPr id="31" name="TextBox 30"/>
          <p:cNvSpPr txBox="1"/>
          <p:nvPr/>
        </p:nvSpPr>
        <p:spPr>
          <a:xfrm>
            <a:off x="16292852" y="7051473"/>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4577452" y="1333500"/>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10"/>
            <a:stretch>
              <a:fillRect/>
            </a:stretch>
          </a:blipFill>
        </p:spPr>
      </p:sp>
      <p:sp>
        <p:nvSpPr>
          <p:cNvPr id="9" name="TextBox 8"/>
          <p:cNvSpPr txBox="1"/>
          <p:nvPr/>
        </p:nvSpPr>
        <p:spPr>
          <a:xfrm>
            <a:off x="4038600" y="279112"/>
            <a:ext cx="9601200" cy="584775"/>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Bé</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hãy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đếm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chiếc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bánh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nhật</a:t>
            </a: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12725400" y="2247900"/>
            <a:ext cx="1524000" cy="2215991"/>
          </a:xfrm>
          <a:prstGeom prst="rect">
            <a:avLst/>
          </a:prstGeom>
          <a:solidFill>
            <a:schemeClr val="bg1"/>
          </a:solidFill>
        </p:spPr>
        <p:txBody>
          <a:bodyPr wrap="square" rtlCol="0">
            <a:spAutoFit/>
          </a:bodyPr>
          <a:lstStyle/>
          <a:p>
            <a:pPr algn="ctr"/>
            <a:r>
              <a:rPr lang="en-US" sz="13800" b="1" dirty="0" smtClean="0">
                <a:solidFill>
                  <a:srgbClr val="002060"/>
                </a:solidFill>
                <a:latin typeface="Times New Roman" pitchFamily="18" charset="0"/>
                <a:cs typeface="Times New Roman" pitchFamily="18" charset="0"/>
              </a:rPr>
              <a:t>5</a:t>
            </a:r>
            <a:endParaRPr lang="en-US" sz="13800" b="1" dirty="0">
              <a:solidFill>
                <a:srgbClr val="002060"/>
              </a:solidFill>
              <a:latin typeface="Times New Roman" pitchFamily="18" charset="0"/>
              <a:cs typeface="Times New Roman" pitchFamily="18" charset="0"/>
            </a:endParaRPr>
          </a:p>
        </p:txBody>
      </p:sp>
      <p:sp>
        <p:nvSpPr>
          <p:cNvPr id="6" name="TextBox 5"/>
          <p:cNvSpPr txBox="1"/>
          <p:nvPr/>
        </p:nvSpPr>
        <p:spPr>
          <a:xfrm>
            <a:off x="7391400" y="966560"/>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sp>
        <p:nvSpPr>
          <p:cNvPr id="12" name="TextBox 11"/>
          <p:cNvSpPr txBox="1"/>
          <p:nvPr/>
        </p:nvSpPr>
        <p:spPr>
          <a:xfrm>
            <a:off x="7924800"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
        <p:nvSpPr>
          <p:cNvPr id="13" name="TextBox 12"/>
          <p:cNvSpPr txBox="1"/>
          <p:nvPr/>
        </p:nvSpPr>
        <p:spPr>
          <a:xfrm>
            <a:off x="8571158"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
        <p:nvSpPr>
          <p:cNvPr id="14" name="TextBox 13"/>
          <p:cNvSpPr txBox="1"/>
          <p:nvPr/>
        </p:nvSpPr>
        <p:spPr>
          <a:xfrm>
            <a:off x="9144000" y="929829"/>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15" name="TextBox 14"/>
          <p:cNvSpPr txBox="1"/>
          <p:nvPr/>
        </p:nvSpPr>
        <p:spPr>
          <a:xfrm>
            <a:off x="9753600" y="863887"/>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5</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661201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733801" y="3510108"/>
            <a:ext cx="572455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2678323" y="3722349"/>
            <a:ext cx="13560063" cy="1231106"/>
          </a:xfrm>
          <a:prstGeom prst="rect">
            <a:avLst/>
          </a:prstGeom>
        </p:spPr>
        <p:txBody>
          <a:bodyPr wrap="square" lIns="0" tIns="0" rIns="0" bIns="0" rtlCol="0" anchor="t">
            <a:spAutoFit/>
          </a:bodyPr>
          <a:lstStyle/>
          <a:p>
            <a:pPr algn="ctr">
              <a:lnSpc>
                <a:spcPts val="9600"/>
              </a:lnSpc>
            </a:pPr>
            <a:r>
              <a:rPr lang="en-US" sz="8000" dirty="0">
                <a:solidFill>
                  <a:srgbClr val="FFFFFF"/>
                </a:solidFill>
                <a:latin typeface="Jingleberry"/>
              </a:rPr>
              <a:t>* Ý </a:t>
            </a:r>
            <a:r>
              <a:rPr lang="en-US" sz="8000" dirty="0" err="1">
                <a:solidFill>
                  <a:srgbClr val="FFFFFF"/>
                </a:solidFill>
                <a:latin typeface="Jingleberry"/>
              </a:rPr>
              <a:t>nghĩa</a:t>
            </a:r>
            <a:r>
              <a:rPr lang="en-US" sz="8000" dirty="0">
                <a:solidFill>
                  <a:srgbClr val="FFFFFF"/>
                </a:solidFill>
                <a:latin typeface="Jingleberry"/>
              </a:rPr>
              <a:t> </a:t>
            </a:r>
            <a:r>
              <a:rPr lang="en-US" sz="8000" dirty="0" err="1">
                <a:solidFill>
                  <a:srgbClr val="FFFFFF"/>
                </a:solidFill>
                <a:latin typeface="Jingleberry"/>
              </a:rPr>
              <a:t>của</a:t>
            </a:r>
            <a:r>
              <a:rPr lang="en-US" sz="8000" dirty="0">
                <a:solidFill>
                  <a:srgbClr val="FFFFFF"/>
                </a:solidFill>
                <a:latin typeface="Jingleberry"/>
              </a:rPr>
              <a:t> </a:t>
            </a:r>
            <a:r>
              <a:rPr lang="en-US" sz="8000" dirty="0" err="1">
                <a:solidFill>
                  <a:srgbClr val="FFFFFF"/>
                </a:solidFill>
                <a:latin typeface="Jingleberry"/>
              </a:rPr>
              <a:t>các</a:t>
            </a:r>
            <a:r>
              <a:rPr lang="en-US" sz="8000" dirty="0">
                <a:solidFill>
                  <a:srgbClr val="FFFFFF"/>
                </a:solidFill>
                <a:latin typeface="Jingleberry"/>
              </a:rPr>
              <a:t> con </a:t>
            </a:r>
            <a:r>
              <a:rPr lang="en-US" sz="8000" dirty="0" err="1">
                <a:solidFill>
                  <a:srgbClr val="FFFFFF"/>
                </a:solidFill>
                <a:latin typeface="Jingleberry"/>
              </a:rPr>
              <a:t>số</a:t>
            </a:r>
            <a:endParaRPr lang="en-US" sz="8000" dirty="0">
              <a:solidFill>
                <a:srgbClr val="FFFFFF"/>
              </a:solidFill>
              <a:latin typeface="Jingleberr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380043" y="3810906"/>
            <a:ext cx="17374557" cy="3077766"/>
          </a:xfrm>
          <a:prstGeom prst="rect">
            <a:avLst/>
          </a:prstGeom>
        </p:spPr>
        <p:txBody>
          <a:bodyPr wrap="square" lIns="0" tIns="0" rIns="0" bIns="0" rtlCol="0" anchor="t">
            <a:spAutoFit/>
          </a:bodyPr>
          <a:lstStyle/>
          <a:p>
            <a:pPr algn="just">
              <a:lnSpc>
                <a:spcPts val="4759"/>
              </a:lnSpc>
            </a:pPr>
            <a:r>
              <a:rPr lang="en-US" sz="4800" dirty="0" err="1">
                <a:solidFill>
                  <a:srgbClr val="002060"/>
                </a:solidFill>
                <a:latin typeface="Times New Roman" pitchFamily="18" charset="0"/>
                <a:cs typeface="Times New Roman" pitchFamily="18" charset="0"/>
              </a:rPr>
              <a:t>Các</a:t>
            </a:r>
            <a:r>
              <a:rPr lang="en-US" sz="4800" dirty="0">
                <a:solidFill>
                  <a:srgbClr val="002060"/>
                </a:solidFill>
                <a:latin typeface="Times New Roman" pitchFamily="18" charset="0"/>
                <a:cs typeface="Times New Roman" pitchFamily="18" charset="0"/>
              </a:rPr>
              <a:t> con ạ! </a:t>
            </a:r>
            <a:r>
              <a:rPr lang="en-US" sz="4800" dirty="0" err="1">
                <a:solidFill>
                  <a:srgbClr val="002060"/>
                </a:solidFill>
                <a:latin typeface="Times New Roman" pitchFamily="18" charset="0"/>
                <a:cs typeface="Times New Roman" pitchFamily="18" charset="0"/>
              </a:rPr>
              <a:t>Khi</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các</a:t>
            </a:r>
            <a:r>
              <a:rPr lang="en-US" sz="4800" dirty="0">
                <a:solidFill>
                  <a:srgbClr val="002060"/>
                </a:solidFill>
                <a:latin typeface="Times New Roman" pitchFamily="18" charset="0"/>
                <a:cs typeface="Times New Roman" pitchFamily="18" charset="0"/>
              </a:rPr>
              <a:t> con </a:t>
            </a:r>
            <a:r>
              <a:rPr lang="en-US" sz="4800" dirty="0" err="1">
                <a:solidFill>
                  <a:srgbClr val="002060"/>
                </a:solidFill>
                <a:latin typeface="Times New Roman" pitchFamily="18" charset="0"/>
                <a:cs typeface="Times New Roman" pitchFamily="18" charset="0"/>
              </a:rPr>
              <a:t>số</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đứng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riêng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lẻ</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thì</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thể</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hiện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số</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lượng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tương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ứng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nhưng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khi</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chúng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ghép</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lại</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với</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nhau</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thì</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có</a:t>
            </a:r>
            <a:r>
              <a:rPr lang="en-US" sz="4800" dirty="0">
                <a:solidFill>
                  <a:srgbClr val="002060"/>
                </a:solidFill>
                <a:latin typeface="Times New Roman" pitchFamily="18" charset="0"/>
                <a:cs typeface="Times New Roman" pitchFamily="18" charset="0"/>
              </a:rPr>
              <a:t> ý </a:t>
            </a:r>
            <a:r>
              <a:rPr lang="en-US" sz="4800" dirty="0" err="1">
                <a:solidFill>
                  <a:srgbClr val="002060"/>
                </a:solidFill>
                <a:latin typeface="Times New Roman" pitchFamily="18" charset="0"/>
                <a:cs typeface="Times New Roman" pitchFamily="18" charset="0"/>
              </a:rPr>
              <a:t>nghĩa</a:t>
            </a:r>
            <a:r>
              <a:rPr lang="en-US" sz="4800" dirty="0">
                <a:solidFill>
                  <a:srgbClr val="002060"/>
                </a:solidFill>
                <a:latin typeface="Times New Roman" pitchFamily="18" charset="0"/>
                <a:cs typeface="Times New Roman" pitchFamily="18" charset="0"/>
              </a:rPr>
              <a:t> to </a:t>
            </a:r>
            <a:r>
              <a:rPr lang="en-US" sz="4800" dirty="0" err="1">
                <a:solidFill>
                  <a:srgbClr val="002060"/>
                </a:solidFill>
                <a:latin typeface="Times New Roman" pitchFamily="18" charset="0"/>
                <a:cs typeface="Times New Roman" pitchFamily="18" charset="0"/>
              </a:rPr>
              <a:t>lớn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Và</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để</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biết</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các</a:t>
            </a:r>
            <a:r>
              <a:rPr lang="en-US" sz="4800" dirty="0">
                <a:solidFill>
                  <a:srgbClr val="002060"/>
                </a:solidFill>
                <a:latin typeface="Times New Roman" pitchFamily="18" charset="0"/>
                <a:cs typeface="Times New Roman" pitchFamily="18" charset="0"/>
              </a:rPr>
              <a:t> con </a:t>
            </a:r>
            <a:r>
              <a:rPr lang="en-US" sz="4800" dirty="0" err="1">
                <a:solidFill>
                  <a:srgbClr val="002060"/>
                </a:solidFill>
                <a:latin typeface="Times New Roman" pitchFamily="18" charset="0"/>
                <a:cs typeface="Times New Roman" pitchFamily="18" charset="0"/>
              </a:rPr>
              <a:t>số</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có</a:t>
            </a:r>
            <a:r>
              <a:rPr lang="en-US" sz="4800" dirty="0">
                <a:solidFill>
                  <a:srgbClr val="002060"/>
                </a:solidFill>
                <a:latin typeface="Times New Roman" pitchFamily="18" charset="0"/>
                <a:cs typeface="Times New Roman" pitchFamily="18" charset="0"/>
              </a:rPr>
              <a:t> ý </a:t>
            </a:r>
            <a:r>
              <a:rPr lang="en-US" sz="4800" dirty="0" err="1">
                <a:solidFill>
                  <a:srgbClr val="002060"/>
                </a:solidFill>
                <a:latin typeface="Times New Roman" pitchFamily="18" charset="0"/>
                <a:cs typeface="Times New Roman" pitchFamily="18" charset="0"/>
              </a:rPr>
              <a:t>nghĩa</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như</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thế</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nào</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trong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cuộc</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sống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thì</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hôm</a:t>
            </a:r>
            <a:r>
              <a:rPr lang="en-US" sz="4800" dirty="0">
                <a:solidFill>
                  <a:srgbClr val="002060"/>
                </a:solidFill>
                <a:latin typeface="Times New Roman" pitchFamily="18" charset="0"/>
                <a:cs typeface="Times New Roman" pitchFamily="18" charset="0"/>
              </a:rPr>
              <a:t> nay </a:t>
            </a:r>
            <a:r>
              <a:rPr lang="en-US" sz="4800" dirty="0" err="1">
                <a:solidFill>
                  <a:srgbClr val="002060"/>
                </a:solidFill>
                <a:latin typeface="Times New Roman" pitchFamily="18" charset="0"/>
                <a:cs typeface="Times New Roman" pitchFamily="18" charset="0"/>
              </a:rPr>
              <a:t>cô</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và</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các</a:t>
            </a:r>
            <a:r>
              <a:rPr lang="en-US" sz="4800" dirty="0">
                <a:solidFill>
                  <a:srgbClr val="002060"/>
                </a:solidFill>
                <a:latin typeface="Times New Roman" pitchFamily="18" charset="0"/>
                <a:cs typeface="Times New Roman" pitchFamily="18" charset="0"/>
              </a:rPr>
              <a:t> con </a:t>
            </a:r>
            <a:r>
              <a:rPr lang="en-US" sz="4800" dirty="0" err="1">
                <a:solidFill>
                  <a:srgbClr val="002060"/>
                </a:solidFill>
                <a:latin typeface="Times New Roman" pitchFamily="18" charset="0"/>
                <a:cs typeface="Times New Roman" pitchFamily="18" charset="0"/>
              </a:rPr>
              <a:t>cùng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nhau</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tìm</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hiểu</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nhé</a:t>
            </a:r>
            <a:r>
              <a:rPr lang="en-US" sz="4800" dirty="0">
                <a:solidFill>
                  <a:srgbClr val="002060"/>
                </a:solidFill>
                <a:latin typeface="Times New Roman" pitchFamily="18" charset="0"/>
                <a:cs typeface="Times New Roman" pitchFamily="18" charset="0"/>
              </a:rPr>
              <a:t>!</a:t>
            </a:r>
          </a:p>
          <a:p>
            <a:pPr algn="just">
              <a:lnSpc>
                <a:spcPts val="4759"/>
              </a:lnSpc>
            </a:pPr>
            <a:endParaRPr lang="en-US" sz="4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253">
              <a:srgbClr val="BBD09C"/>
            </a:gs>
            <a:gs pos="32899">
              <a:srgbClr val="B3C98F"/>
            </a:gs>
            <a:gs pos="38750">
              <a:srgbClr val="ABC384"/>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Freeform 7"/>
          <p:cNvSpPr/>
          <p:nvPr/>
        </p:nvSpPr>
        <p:spPr>
          <a:xfrm>
            <a:off x="1143000" y="1317171"/>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2"/>
            <a:stretch>
              <a:fillRect/>
            </a:stretch>
          </a:blipFill>
        </p:spPr>
      </p:sp>
      <p:sp>
        <p:nvSpPr>
          <p:cNvPr id="3" name="TextBox 2"/>
          <p:cNvSpPr txBox="1"/>
          <p:nvPr/>
        </p:nvSpPr>
        <p:spPr>
          <a:xfrm>
            <a:off x="8610600" y="3009900"/>
            <a:ext cx="9525000" cy="1754326"/>
          </a:xfrm>
          <a:prstGeom prst="rect">
            <a:avLst/>
          </a:prstGeom>
          <a:noFill/>
        </p:spPr>
        <p:txBody>
          <a:bodyPr wrap="square" rtlCol="0">
            <a:spAutoFit/>
          </a:bodyPr>
          <a:lstStyle/>
          <a:p>
            <a:r>
              <a:rPr lang="en-US" sz="3600" b="1" smtClean="0">
                <a:solidFill>
                  <a:srgbClr val="005426"/>
                </a:solidFill>
                <a:latin typeface="Times New Roman" pitchFamily="18" charset="0"/>
                <a:cs typeface="Times New Roman" pitchFamily="18" charset="0"/>
              </a:rPr>
              <a:t>- Khi </a:t>
            </a:r>
            <a:r>
              <a:rPr lang="en-US" sz="3600" b="1" dirty="0" err="1" smtClean="0">
                <a:solidFill>
                  <a:srgbClr val="005426"/>
                </a:solidFill>
                <a:latin typeface="Times New Roman" pitchFamily="18" charset="0"/>
                <a:cs typeface="Times New Roman" pitchFamily="18" charset="0"/>
              </a:rPr>
              <a:t>nào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chúng</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mình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được</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ăn</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bánh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a:t>
            </a:r>
          </a:p>
          <a:p>
            <a:r>
              <a:rPr lang="en-US" sz="3600" b="1" smtClean="0">
                <a:solidFill>
                  <a:srgbClr val="005426"/>
                </a:solidFill>
                <a:latin typeface="Times New Roman" pitchFamily="18" charset="0"/>
                <a:cs typeface="Times New Roman" pitchFamily="18" charset="0"/>
              </a:rPr>
              <a:t>- Sinh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của</a:t>
            </a:r>
            <a:r>
              <a:rPr lang="en-US" sz="3600" b="1" dirty="0" smtClean="0">
                <a:solidFill>
                  <a:srgbClr val="005426"/>
                </a:solidFill>
                <a:latin typeface="Times New Roman" pitchFamily="18" charset="0"/>
                <a:cs typeface="Times New Roman" pitchFamily="18" charset="0"/>
              </a:rPr>
              <a:t> con </a:t>
            </a:r>
            <a:r>
              <a:rPr lang="en-US" sz="3600" b="1" dirty="0" err="1" smtClean="0">
                <a:solidFill>
                  <a:srgbClr val="005426"/>
                </a:solidFill>
                <a:latin typeface="Times New Roman" pitchFamily="18" charset="0"/>
                <a:cs typeface="Times New Roman" pitchFamily="18" charset="0"/>
              </a:rPr>
              <a:t>ngày</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mấy</a:t>
            </a:r>
            <a:r>
              <a:rPr lang="en-US" sz="3600" b="1" dirty="0" smtClean="0">
                <a:solidFill>
                  <a:srgbClr val="005426"/>
                </a:solidFill>
                <a:latin typeface="Times New Roman" pitchFamily="18" charset="0"/>
                <a:cs typeface="Times New Roman" pitchFamily="18" charset="0"/>
              </a:rPr>
              <a:t>?</a:t>
            </a:r>
          </a:p>
          <a:p>
            <a:r>
              <a:rPr lang="en-US" sz="3600" b="1" smtClean="0">
                <a:solidFill>
                  <a:srgbClr val="005426"/>
                </a:solidFill>
                <a:latin typeface="Times New Roman" pitchFamily="18" charset="0"/>
                <a:cs typeface="Times New Roman" pitchFamily="18" charset="0"/>
              </a:rPr>
              <a:t>- Năm </a:t>
            </a:r>
            <a:r>
              <a:rPr lang="en-US" sz="3600" b="1" dirty="0" smtClean="0">
                <a:solidFill>
                  <a:srgbClr val="005426"/>
                </a:solidFill>
                <a:latin typeface="Times New Roman" pitchFamily="18" charset="0"/>
                <a:cs typeface="Times New Roman" pitchFamily="18" charset="0"/>
              </a:rPr>
              <a:t>nay con </a:t>
            </a:r>
            <a:r>
              <a:rPr lang="en-US" sz="3600" b="1" dirty="0" err="1" smtClean="0">
                <a:solidFill>
                  <a:srgbClr val="005426"/>
                </a:solidFill>
                <a:latin typeface="Times New Roman" pitchFamily="18" charset="0"/>
                <a:cs typeface="Times New Roman" pitchFamily="18" charset="0"/>
              </a:rPr>
              <a:t>bao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nhiêu</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tuổi</a:t>
            </a:r>
            <a:r>
              <a:rPr lang="en-US" sz="3600" b="1" dirty="0" smtClean="0">
                <a:solidFill>
                  <a:srgbClr val="005426"/>
                </a:solidFill>
                <a:latin typeface="Times New Roman" pitchFamily="18" charset="0"/>
                <a:cs typeface="Times New Roman" pitchFamily="18" charset="0"/>
              </a:rPr>
              <a:t>?</a:t>
            </a:r>
            <a:endParaRPr lang="en-US" sz="3600" b="1" dirty="0">
              <a:solidFill>
                <a:srgbClr val="005426"/>
              </a:solidFill>
              <a:latin typeface="Times New Roman" pitchFamily="18" charset="0"/>
              <a:cs typeface="Times New Roman" pitchFamily="18" charset="0"/>
            </a:endParaRPr>
          </a:p>
        </p:txBody>
      </p:sp>
    </p:spTree>
    <p:extLst>
      <p:ext uri="{BB962C8B-B14F-4D97-AF65-F5344CB8AC3E}">
        <p14:creationId xmlns:p14="http://schemas.microsoft.com/office/powerpoint/2010/main" val="4460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35" b="7735"/>
          <a:stretch/>
        </p:blipFill>
        <p:spPr>
          <a:xfrm>
            <a:off x="0" y="0"/>
            <a:ext cx="18351571" cy="10287000"/>
          </a:xfrm>
          <a:prstGeom prst="rect">
            <a:avLst/>
          </a:prstGeom>
        </p:spPr>
      </p:pic>
    </p:spTree>
    <p:extLst>
      <p:ext uri="{BB962C8B-B14F-4D97-AF65-F5344CB8AC3E}">
        <p14:creationId xmlns:p14="http://schemas.microsoft.com/office/powerpoint/2010/main" val="1152174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615</Words>
  <Application>Microsoft Office PowerPoint</Application>
  <PresentationFormat>Custom</PresentationFormat>
  <Paragraphs>36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Arial</vt:lpstr>
      <vt:lpstr>DejaVu Serif Bold</vt:lpstr>
      <vt:lpstr>Calibri</vt:lpstr>
      <vt:lpstr>Jingleberry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LQVT</dc:title>
  <cp:lastModifiedBy>Admin</cp:lastModifiedBy>
  <cp:revision>14</cp:revision>
  <dcterms:created xsi:type="dcterms:W3CDTF">2006-08-16T00:00:00Z</dcterms:created>
  <dcterms:modified xsi:type="dcterms:W3CDTF">2025-04-08T08:17:15Z</dcterms:modified>
  <dc:identifier>DAF21UMFfcE</dc:identifier>
</cp:coreProperties>
</file>