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76" r:id="rId9"/>
    <p:sldId id="274" r:id="rId10"/>
    <p:sldId id="275" r:id="rId11"/>
    <p:sldId id="268" r:id="rId12"/>
    <p:sldId id="267" r:id="rId13"/>
    <p:sldId id="269" r:id="rId14"/>
    <p:sldId id="270" r:id="rId15"/>
    <p:sldId id="271" r:id="rId16"/>
    <p:sldId id="272" r:id="rId17"/>
    <p:sldId id="277" r:id="rId18"/>
    <p:sldId id="263" r:id="rId19"/>
    <p:sldId id="264" r:id="rId20"/>
    <p:sldId id="265" r:id="rId21"/>
    <p:sldId id="266" r:id="rId22"/>
  </p:sldIdLst>
  <p:sldSz cx="18288000" cy="10287000"/>
  <p:notesSz cx="6858000" cy="9144000"/>
  <p:embeddedFontLst>
    <p:embeddedFont>
      <p:font typeface="DejaVu Serif Bold" panose="020B0604020202020204" charset="0"/>
      <p:regular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594" autoAdjust="0"/>
  </p:normalViewPr>
  <p:slideViewPr>
    <p:cSldViewPr>
      <p:cViewPr varScale="1">
        <p:scale>
          <a:sx n="57" d="100"/>
          <a:sy n="57" d="100"/>
        </p:scale>
        <p:origin x="7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2.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2.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6.sv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4.svg"/><Relationship Id="rId4" Type="http://schemas.openxmlformats.org/officeDocument/2006/relationships/image" Target="../media/image6.png"/><Relationship Id="rId9" Type="http://schemas.openxmlformats.org/officeDocument/2006/relationships/image" Target="../media/image20.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4.svg"/><Relationship Id="rId4" Type="http://schemas.openxmlformats.org/officeDocument/2006/relationships/image" Target="../media/image6.png"/><Relationship Id="rId9" Type="http://schemas.openxmlformats.org/officeDocument/2006/relationships/image" Target="../media/image20.sv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4.svg"/><Relationship Id="rId4" Type="http://schemas.openxmlformats.org/officeDocument/2006/relationships/image" Target="../media/image6.png"/><Relationship Id="rId9" Type="http://schemas.openxmlformats.org/officeDocument/2006/relationships/image" Target="../media/image20.sv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2.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2.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18.svg"/><Relationship Id="rId7" Type="http://schemas.openxmlformats.org/officeDocument/2006/relationships/image" Target="../media/image16.svg"/><Relationship Id="rId12" Type="http://schemas.openxmlformats.org/officeDocument/2006/relationships/image" Target="../media/image25.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3.png"/><Relationship Id="rId5" Type="http://schemas.openxmlformats.org/officeDocument/2006/relationships/image" Target="../media/image14.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20.svg"/><Relationship Id="rId14" Type="http://schemas.openxmlformats.org/officeDocument/2006/relationships/image" Target="../media/image27.sv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4.sv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20.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2.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6.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2.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6.sv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14941589" y="-794848"/>
            <a:ext cx="3693316" cy="3360918"/>
          </a:xfrm>
          <a:custGeom>
            <a:avLst/>
            <a:gdLst/>
            <a:ahLst/>
            <a:cxnLst/>
            <a:rect l="l" t="t" r="r" b="b"/>
            <a:pathLst>
              <a:path w="3693316" h="3360918">
                <a:moveTo>
                  <a:pt x="0" y="0"/>
                </a:moveTo>
                <a:lnTo>
                  <a:pt x="3693316" y="0"/>
                </a:lnTo>
                <a:lnTo>
                  <a:pt x="3693316" y="3360917"/>
                </a:lnTo>
                <a:lnTo>
                  <a:pt x="0" y="33609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2996166" y="734586"/>
            <a:ext cx="3213485" cy="2096799"/>
          </a:xfrm>
          <a:custGeom>
            <a:avLst/>
            <a:gdLst/>
            <a:ahLst/>
            <a:cxnLst/>
            <a:rect l="l" t="t" r="r" b="b"/>
            <a:pathLst>
              <a:path w="3213485" h="2096799">
                <a:moveTo>
                  <a:pt x="0" y="0"/>
                </a:moveTo>
                <a:lnTo>
                  <a:pt x="3213485" y="0"/>
                </a:lnTo>
                <a:lnTo>
                  <a:pt x="3213485" y="2096799"/>
                </a:lnTo>
                <a:lnTo>
                  <a:pt x="0" y="209679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34444" y="239217"/>
            <a:ext cx="4552632" cy="2417034"/>
          </a:xfrm>
          <a:custGeom>
            <a:avLst/>
            <a:gdLst/>
            <a:ahLst/>
            <a:cxnLst/>
            <a:rect l="l" t="t" r="r" b="b"/>
            <a:pathLst>
              <a:path w="4552632" h="2417034">
                <a:moveTo>
                  <a:pt x="0" y="0"/>
                </a:moveTo>
                <a:lnTo>
                  <a:pt x="4552632" y="0"/>
                </a:lnTo>
                <a:lnTo>
                  <a:pt x="4552632" y="2417034"/>
                </a:lnTo>
                <a:lnTo>
                  <a:pt x="0" y="241703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494334" y="4393138"/>
            <a:ext cx="7299333" cy="8213033"/>
          </a:xfrm>
          <a:custGeom>
            <a:avLst/>
            <a:gdLst/>
            <a:ahLst/>
            <a:cxnLst/>
            <a:rect l="l" t="t" r="r" b="b"/>
            <a:pathLst>
              <a:path w="7299333" h="8213033">
                <a:moveTo>
                  <a:pt x="0" y="0"/>
                </a:moveTo>
                <a:lnTo>
                  <a:pt x="7299332" y="0"/>
                </a:lnTo>
                <a:lnTo>
                  <a:pt x="7299332" y="8213033"/>
                </a:lnTo>
                <a:lnTo>
                  <a:pt x="0" y="821303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5837879" y="5114038"/>
            <a:ext cx="6794590" cy="5486631"/>
          </a:xfrm>
          <a:custGeom>
            <a:avLst/>
            <a:gdLst/>
            <a:ahLst/>
            <a:cxnLst/>
            <a:rect l="l" t="t" r="r" b="b"/>
            <a:pathLst>
              <a:path w="6794590" h="5486631">
                <a:moveTo>
                  <a:pt x="0" y="0"/>
                </a:moveTo>
                <a:lnTo>
                  <a:pt x="6794590" y="0"/>
                </a:lnTo>
                <a:lnTo>
                  <a:pt x="6794590" y="5486631"/>
                </a:lnTo>
                <a:lnTo>
                  <a:pt x="0" y="548663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727008" y="2055401"/>
            <a:ext cx="3404114" cy="2221185"/>
          </a:xfrm>
          <a:custGeom>
            <a:avLst/>
            <a:gdLst/>
            <a:ahLst/>
            <a:cxnLst/>
            <a:rect l="l" t="t" r="r" b="b"/>
            <a:pathLst>
              <a:path w="3404114" h="2221185">
                <a:moveTo>
                  <a:pt x="0" y="0"/>
                </a:moveTo>
                <a:lnTo>
                  <a:pt x="3404114" y="0"/>
                </a:lnTo>
                <a:lnTo>
                  <a:pt x="3404114" y="2221185"/>
                </a:lnTo>
                <a:lnTo>
                  <a:pt x="0" y="222118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6209651" y="3912008"/>
            <a:ext cx="2310145" cy="1507370"/>
          </a:xfrm>
          <a:custGeom>
            <a:avLst/>
            <a:gdLst/>
            <a:ahLst/>
            <a:cxnLst/>
            <a:rect l="l" t="t" r="r" b="b"/>
            <a:pathLst>
              <a:path w="2310145" h="1507370">
                <a:moveTo>
                  <a:pt x="0" y="0"/>
                </a:moveTo>
                <a:lnTo>
                  <a:pt x="2310145" y="0"/>
                </a:lnTo>
                <a:lnTo>
                  <a:pt x="2310145" y="1507370"/>
                </a:lnTo>
                <a:lnTo>
                  <a:pt x="0" y="150737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3" name="Freeform 13"/>
          <p:cNvSpPr/>
          <p:nvPr/>
        </p:nvSpPr>
        <p:spPr>
          <a:xfrm>
            <a:off x="14281932" y="7743928"/>
            <a:ext cx="4352974" cy="2311033"/>
          </a:xfrm>
          <a:custGeom>
            <a:avLst/>
            <a:gdLst/>
            <a:ahLst/>
            <a:cxnLst/>
            <a:rect l="l" t="t" r="r" b="b"/>
            <a:pathLst>
              <a:path w="4352974" h="2311033">
                <a:moveTo>
                  <a:pt x="0" y="0"/>
                </a:moveTo>
                <a:lnTo>
                  <a:pt x="4352973" y="0"/>
                </a:lnTo>
                <a:lnTo>
                  <a:pt x="4352973" y="2311033"/>
                </a:lnTo>
                <a:lnTo>
                  <a:pt x="0" y="231103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4" name="Freeform 14"/>
          <p:cNvSpPr/>
          <p:nvPr/>
        </p:nvSpPr>
        <p:spPr>
          <a:xfrm>
            <a:off x="15614530" y="5682916"/>
            <a:ext cx="2673470" cy="4917753"/>
          </a:xfrm>
          <a:custGeom>
            <a:avLst/>
            <a:gdLst/>
            <a:ahLst/>
            <a:cxnLst/>
            <a:rect l="l" t="t" r="r" b="b"/>
            <a:pathLst>
              <a:path w="2673470" h="4917753">
                <a:moveTo>
                  <a:pt x="0" y="0"/>
                </a:moveTo>
                <a:lnTo>
                  <a:pt x="2673470" y="0"/>
                </a:lnTo>
                <a:lnTo>
                  <a:pt x="2673470" y="4917753"/>
                </a:lnTo>
                <a:lnTo>
                  <a:pt x="0" y="4917753"/>
                </a:lnTo>
                <a:lnTo>
                  <a:pt x="0" y="0"/>
                </a:lnTo>
                <a:close/>
              </a:path>
            </a:pathLst>
          </a:custGeom>
          <a:blipFill>
            <a:blip r:embed="rId12">
              <a:extLst>
                <a:ext uri="{96DAC541-7B7A-43D3-8B79-37D633B846F1}">
                  <asvg:svgBlip xmlns:asvg="http://schemas.microsoft.com/office/drawing/2016/SVG/main" xmlns="" r:embed="rId15"/>
                </a:ext>
              </a:extLst>
            </a:blip>
            <a:stretch>
              <a:fillRect/>
            </a:stretch>
          </a:blipFill>
        </p:spPr>
      </p:sp>
      <p:sp>
        <p:nvSpPr>
          <p:cNvPr id="15" name="Freeform 15"/>
          <p:cNvSpPr/>
          <p:nvPr/>
        </p:nvSpPr>
        <p:spPr>
          <a:xfrm>
            <a:off x="-334530" y="6279379"/>
            <a:ext cx="5190688" cy="4114800"/>
          </a:xfrm>
          <a:custGeom>
            <a:avLst/>
            <a:gdLst/>
            <a:ahLst/>
            <a:cxnLst/>
            <a:rect l="l" t="t" r="r" b="b"/>
            <a:pathLst>
              <a:path w="5190688" h="4114800">
                <a:moveTo>
                  <a:pt x="0" y="0"/>
                </a:moveTo>
                <a:lnTo>
                  <a:pt x="5190689" y="0"/>
                </a:lnTo>
                <a:lnTo>
                  <a:pt x="5190689" y="4114800"/>
                </a:lnTo>
                <a:lnTo>
                  <a:pt x="0" y="411480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6" name="TextBox 16"/>
          <p:cNvSpPr txBox="1"/>
          <p:nvPr/>
        </p:nvSpPr>
        <p:spPr>
          <a:xfrm>
            <a:off x="2262370" y="2855214"/>
            <a:ext cx="13053830" cy="1095236"/>
          </a:xfrm>
          <a:prstGeom prst="rect">
            <a:avLst/>
          </a:prstGeom>
        </p:spPr>
        <p:txBody>
          <a:bodyPr wrap="square" lIns="0" tIns="0" rIns="0" bIns="0" rtlCol="0" anchor="t">
            <a:spAutoFit/>
          </a:bodyPr>
          <a:lstStyle/>
          <a:p>
            <a:pPr algn="ctr">
              <a:lnSpc>
                <a:spcPts val="9749"/>
              </a:lnSpc>
            </a:pPr>
            <a:r>
              <a:rPr lang="en-US" sz="5400" b="1" smtClean="0">
                <a:solidFill>
                  <a:srgbClr val="FF0000"/>
                </a:solidFill>
                <a:latin typeface="Times New Roman" panose="02020603050405020304" pitchFamily="18" charset="0"/>
                <a:cs typeface="Times New Roman" panose="02020603050405020304" pitchFamily="18" charset="0"/>
              </a:rPr>
              <a:t>LÀM QUEN VỚI TOÁN</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7" name="TextBox 17"/>
          <p:cNvSpPr txBox="1"/>
          <p:nvPr/>
        </p:nvSpPr>
        <p:spPr>
          <a:xfrm>
            <a:off x="1750389" y="4232243"/>
            <a:ext cx="14787222" cy="2511457"/>
          </a:xfrm>
          <a:prstGeom prst="rect">
            <a:avLst/>
          </a:prstGeom>
        </p:spPr>
        <p:txBody>
          <a:bodyPr wrap="square" lIns="0" tIns="0" rIns="0" bIns="0" rtlCol="0" anchor="t">
            <a:spAutoFit/>
          </a:bodyPr>
          <a:lstStyle/>
          <a:p>
            <a:pPr algn="ctr">
              <a:lnSpc>
                <a:spcPct val="120000"/>
              </a:lnSpc>
            </a:pPr>
            <a:r>
              <a:rPr lang="en-US" sz="4800" b="1" dirty="0" err="1">
                <a:solidFill>
                  <a:srgbClr val="002060"/>
                </a:solidFill>
                <a:latin typeface="Times New Roman" panose="02020603050405020304" pitchFamily="18" charset="0"/>
                <a:cs typeface="Times New Roman" panose="02020603050405020304" pitchFamily="18" charset="0"/>
              </a:rPr>
              <a:t>Nhận</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biết</a:t>
            </a:r>
            <a:r>
              <a:rPr lang="en-US" sz="4800" b="1" dirty="0">
                <a:solidFill>
                  <a:srgbClr val="002060"/>
                </a:solidFill>
                <a:latin typeface="Times New Roman" panose="02020603050405020304" pitchFamily="18" charset="0"/>
                <a:cs typeface="Times New Roman" panose="02020603050405020304" pitchFamily="18" charset="0"/>
              </a:rPr>
              <a:t> ý </a:t>
            </a:r>
            <a:r>
              <a:rPr lang="en-US" sz="4800" b="1" dirty="0" err="1">
                <a:solidFill>
                  <a:srgbClr val="002060"/>
                </a:solidFill>
                <a:latin typeface="Times New Roman" panose="02020603050405020304" pitchFamily="18" charset="0"/>
                <a:cs typeface="Times New Roman" panose="02020603050405020304" pitchFamily="18" charset="0"/>
              </a:rPr>
              <a:t>nghĩa</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của</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các</a:t>
            </a:r>
            <a:r>
              <a:rPr lang="en-US" sz="4800" b="1" dirty="0">
                <a:solidFill>
                  <a:srgbClr val="002060"/>
                </a:solidFill>
                <a:latin typeface="Times New Roman" panose="02020603050405020304" pitchFamily="18" charset="0"/>
                <a:cs typeface="Times New Roman" panose="02020603050405020304" pitchFamily="18" charset="0"/>
              </a:rPr>
              <a:t> con </a:t>
            </a:r>
            <a:r>
              <a:rPr lang="en-US" sz="4400" b="1" dirty="0" err="1">
                <a:solidFill>
                  <a:srgbClr val="002060"/>
                </a:solidFill>
                <a:latin typeface="Times New Roman" panose="02020603050405020304" pitchFamily="18" charset="0"/>
                <a:cs typeface="Times New Roman" panose="02020603050405020304" pitchFamily="18" charset="0"/>
              </a:rPr>
              <a:t>số</a:t>
            </a:r>
            <a:endParaRPr lang="vi-VN" sz="4400" b="1" dirty="0">
              <a:solidFill>
                <a:srgbClr val="002060"/>
              </a:solidFill>
              <a:latin typeface="Times New Roman" panose="02020603050405020304" pitchFamily="18" charset="0"/>
              <a:cs typeface="Times New Roman" panose="02020603050405020304" pitchFamily="18" charset="0"/>
            </a:endParaRPr>
          </a:p>
          <a:p>
            <a:pPr algn="ctr">
              <a:lnSpc>
                <a:spcPct val="120000"/>
              </a:lnSpc>
            </a:pPr>
            <a:r>
              <a:rPr lang="vi-VN" sz="4400">
                <a:solidFill>
                  <a:srgbClr val="002060"/>
                </a:solidFill>
                <a:latin typeface="Times New Roman" panose="02020603050405020304" pitchFamily="18" charset="0"/>
                <a:cs typeface="Times New Roman" panose="02020603050405020304" pitchFamily="18" charset="0"/>
              </a:rPr>
              <a:t>Lứa </a:t>
            </a:r>
            <a:r>
              <a:rPr lang="vi-VN" sz="4400" smtClean="0">
                <a:solidFill>
                  <a:srgbClr val="002060"/>
                </a:solidFill>
                <a:latin typeface="Times New Roman" panose="02020603050405020304" pitchFamily="18" charset="0"/>
                <a:cs typeface="Times New Roman" panose="02020603050405020304" pitchFamily="18" charset="0"/>
              </a:rPr>
              <a:t>tuổi</a:t>
            </a:r>
            <a:r>
              <a:rPr lang="en-US" sz="4400" smtClean="0">
                <a:solidFill>
                  <a:srgbClr val="002060"/>
                </a:solidFill>
                <a:latin typeface="Times New Roman" panose="02020603050405020304" pitchFamily="18" charset="0"/>
                <a:cs typeface="Times New Roman" panose="02020603050405020304" pitchFamily="18" charset="0"/>
              </a:rPr>
              <a:t>:</a:t>
            </a:r>
            <a:r>
              <a:rPr lang="vi-VN" sz="4400" smtClean="0">
                <a:solidFill>
                  <a:srgbClr val="002060"/>
                </a:solidFill>
                <a:latin typeface="Times New Roman" panose="02020603050405020304" pitchFamily="18" charset="0"/>
                <a:cs typeface="Times New Roman" panose="02020603050405020304" pitchFamily="18" charset="0"/>
              </a:rPr>
              <a:t> MG</a:t>
            </a:r>
            <a:r>
              <a:rPr lang="en-US" sz="4400" smtClean="0">
                <a:solidFill>
                  <a:srgbClr val="002060"/>
                </a:solidFill>
                <a:latin typeface="Times New Roman" panose="02020603050405020304" pitchFamily="18" charset="0"/>
                <a:cs typeface="Times New Roman" panose="02020603050405020304" pitchFamily="18" charset="0"/>
              </a:rPr>
              <a:t>N</a:t>
            </a:r>
            <a:r>
              <a:rPr lang="vi-VN" sz="4400" smtClean="0">
                <a:solidFill>
                  <a:srgbClr val="002060"/>
                </a:solidFill>
                <a:latin typeface="Times New Roman" panose="02020603050405020304" pitchFamily="18" charset="0"/>
                <a:cs typeface="Times New Roman" panose="02020603050405020304" pitchFamily="18" charset="0"/>
              </a:rPr>
              <a:t> </a:t>
            </a:r>
            <a:r>
              <a:rPr lang="en-US" sz="4400" smtClean="0">
                <a:solidFill>
                  <a:srgbClr val="002060"/>
                </a:solidFill>
                <a:latin typeface="Times New Roman" panose="02020603050405020304" pitchFamily="18" charset="0"/>
                <a:cs typeface="Times New Roman" panose="02020603050405020304" pitchFamily="18" charset="0"/>
              </a:rPr>
              <a:t>(</a:t>
            </a:r>
            <a:r>
              <a:rPr lang="vi-VN" sz="4400" smtClean="0">
                <a:solidFill>
                  <a:srgbClr val="002060"/>
                </a:solidFill>
                <a:latin typeface="Times New Roman" panose="02020603050405020304" pitchFamily="18" charset="0"/>
                <a:cs typeface="Times New Roman" panose="02020603050405020304" pitchFamily="18" charset="0"/>
              </a:rPr>
              <a:t>4- </a:t>
            </a:r>
            <a:r>
              <a:rPr lang="vi-VN" sz="4400">
                <a:solidFill>
                  <a:srgbClr val="002060"/>
                </a:solidFill>
                <a:latin typeface="Times New Roman" panose="02020603050405020304" pitchFamily="18" charset="0"/>
                <a:cs typeface="Times New Roman" panose="02020603050405020304" pitchFamily="18" charset="0"/>
              </a:rPr>
              <a:t>5 </a:t>
            </a:r>
            <a:r>
              <a:rPr lang="vi-VN" sz="4400" smtClean="0">
                <a:solidFill>
                  <a:srgbClr val="002060"/>
                </a:solidFill>
                <a:latin typeface="Times New Roman" panose="02020603050405020304" pitchFamily="18" charset="0"/>
                <a:cs typeface="Times New Roman" panose="02020603050405020304" pitchFamily="18" charset="0"/>
              </a:rPr>
              <a:t>tuổi</a:t>
            </a:r>
            <a:r>
              <a:rPr lang="en-US" sz="4400" smtClean="0">
                <a:solidFill>
                  <a:srgbClr val="002060"/>
                </a:solidFill>
                <a:latin typeface="Times New Roman" panose="02020603050405020304" pitchFamily="18" charset="0"/>
                <a:cs typeface="Times New Roman" panose="02020603050405020304" pitchFamily="18" charset="0"/>
              </a:rPr>
              <a:t>)</a:t>
            </a:r>
          </a:p>
          <a:p>
            <a:pPr algn="ctr">
              <a:lnSpc>
                <a:spcPct val="120000"/>
              </a:lnSpc>
            </a:pPr>
            <a:r>
              <a:rPr lang="en-US" sz="4400" smtClean="0">
                <a:solidFill>
                  <a:srgbClr val="002060"/>
                </a:solidFill>
                <a:latin typeface="Times New Roman" panose="02020603050405020304" pitchFamily="18" charset="0"/>
                <a:cs typeface="Times New Roman" panose="02020603050405020304" pitchFamily="18" charset="0"/>
              </a:rPr>
              <a:t>Giáo viên: Đinh Thị Nguyệt Minh</a:t>
            </a:r>
            <a:endParaRPr lang="en-US" sz="4800" dirty="0">
              <a:solidFill>
                <a:srgbClr val="00206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4572000" y="411420"/>
            <a:ext cx="9144000" cy="954107"/>
          </a:xfrm>
          <a:prstGeom prst="rect">
            <a:avLst/>
          </a:prstGeom>
        </p:spPr>
        <p:txBody>
          <a:bodyPr>
            <a:spAutoFit/>
          </a:bodyPr>
          <a:lstStyle/>
          <a:p>
            <a:pPr algn="ctr">
              <a:spcBef>
                <a:spcPct val="0"/>
              </a:spcBef>
            </a:pPr>
            <a:r>
              <a:rPr lang="en-US" altLang="vi-VN" sz="2800">
                <a:solidFill>
                  <a:srgbClr val="002060"/>
                </a:solidFill>
                <a:latin typeface="Times New Roman" panose="02020603050405020304" pitchFamily="18" charset="0"/>
                <a:cs typeface="Times New Roman" panose="02020603050405020304" pitchFamily="18" charset="0"/>
              </a:rPr>
              <a:t>UBND QUẬN LONG BIÊN</a:t>
            </a:r>
          </a:p>
          <a:p>
            <a:pPr algn="ctr">
              <a:spcBef>
                <a:spcPct val="0"/>
              </a:spcBef>
            </a:pPr>
            <a:r>
              <a:rPr lang="en-US" altLang="vi-VN" sz="2800" b="1">
                <a:solidFill>
                  <a:srgbClr val="002060"/>
                </a:solidFill>
                <a:latin typeface="Times New Roman" panose="02020603050405020304" pitchFamily="18" charset="0"/>
                <a:cs typeface="Times New Roman" panose="02020603050405020304" pitchFamily="18" charset="0"/>
              </a:rPr>
              <a:t>TRƯỜNG MẦM NON HỒNG TIẾN</a:t>
            </a:r>
            <a:endParaRPr lang="en-US" altLang="vi-VN" sz="2800" b="1" dirty="0">
              <a:solidFill>
                <a:srgbClr val="002060"/>
              </a:solidFill>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523133" y="1625358"/>
            <a:ext cx="1241735" cy="12417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6982" r="206" b="8525"/>
          <a:stretch/>
        </p:blipFill>
        <p:spPr>
          <a:xfrm>
            <a:off x="0" y="0"/>
            <a:ext cx="18288000" cy="10286999"/>
          </a:xfrm>
          <a:prstGeom prst="rect">
            <a:avLst/>
          </a:prstGeom>
        </p:spPr>
      </p:pic>
    </p:spTree>
    <p:extLst>
      <p:ext uri="{BB962C8B-B14F-4D97-AF65-F5344CB8AC3E}">
        <p14:creationId xmlns:p14="http://schemas.microsoft.com/office/powerpoint/2010/main" val="1401273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986" b="7483"/>
          <a:stretch/>
        </p:blipFill>
        <p:spPr>
          <a:xfrm>
            <a:off x="0" y="0"/>
            <a:ext cx="18288000" cy="10287000"/>
          </a:xfrm>
          <a:prstGeom prst="rect">
            <a:avLst/>
          </a:prstGeom>
        </p:spPr>
      </p:pic>
    </p:spTree>
    <p:extLst>
      <p:ext uri="{BB962C8B-B14F-4D97-AF65-F5344CB8AC3E}">
        <p14:creationId xmlns:p14="http://schemas.microsoft.com/office/powerpoint/2010/main" val="4147684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283731"/>
            <a:ext cx="18288000" cy="6035040"/>
          </a:xfrm>
          <a:custGeom>
            <a:avLst/>
            <a:gdLst/>
            <a:ahLst/>
            <a:cxnLst/>
            <a:rect l="l" t="t" r="r" b="b"/>
            <a:pathLst>
              <a:path w="18288000" h="6035040">
                <a:moveTo>
                  <a:pt x="0" y="0"/>
                </a:moveTo>
                <a:lnTo>
                  <a:pt x="18288000" y="0"/>
                </a:lnTo>
                <a:lnTo>
                  <a:pt x="18288000" y="6035040"/>
                </a:lnTo>
                <a:lnTo>
                  <a:pt x="0" y="60350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723691" y="-2836531"/>
            <a:ext cx="6448091" cy="6151231"/>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pic>
        <p:nvPicPr>
          <p:cNvPr id="8" name="Picture 7"/>
          <p:cNvPicPr>
            <a:picLocks noChangeAspect="1"/>
          </p:cNvPicPr>
          <p:nvPr/>
        </p:nvPicPr>
        <p:blipFill rotWithShape="1">
          <a:blip r:embed="rId12">
            <a:extLst>
              <a:ext uri="{28A0092B-C50C-407E-A947-70E740481C1C}">
                <a14:useLocalDpi xmlns:a14="http://schemas.microsoft.com/office/drawing/2010/main" val="0"/>
              </a:ext>
            </a:extLst>
          </a:blip>
          <a:srcRect t="6171" b="7962"/>
          <a:stretch/>
        </p:blipFill>
        <p:spPr>
          <a:xfrm>
            <a:off x="0" y="0"/>
            <a:ext cx="18288000" cy="9791700"/>
          </a:xfrm>
          <a:prstGeom prst="rect">
            <a:avLst/>
          </a:prstGeom>
        </p:spPr>
      </p:pic>
    </p:spTree>
    <p:extLst>
      <p:ext uri="{BB962C8B-B14F-4D97-AF65-F5344CB8AC3E}">
        <p14:creationId xmlns:p14="http://schemas.microsoft.com/office/powerpoint/2010/main" val="1996646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6351" r="1229" b="7675"/>
          <a:stretch/>
        </p:blipFill>
        <p:spPr>
          <a:xfrm>
            <a:off x="-43262" y="0"/>
            <a:ext cx="18331262" cy="10287000"/>
          </a:xfrm>
          <a:prstGeom prst="rect">
            <a:avLst/>
          </a:prstGeom>
        </p:spPr>
      </p:pic>
    </p:spTree>
    <p:extLst>
      <p:ext uri="{BB962C8B-B14F-4D97-AF65-F5344CB8AC3E}">
        <p14:creationId xmlns:p14="http://schemas.microsoft.com/office/powerpoint/2010/main" val="2710080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 t="5902" r="-302" b="7753"/>
          <a:stretch/>
        </p:blipFill>
        <p:spPr>
          <a:xfrm>
            <a:off x="37474" y="0"/>
            <a:ext cx="18250526" cy="10287000"/>
          </a:xfrm>
          <a:prstGeom prst="rect">
            <a:avLst/>
          </a:prstGeom>
        </p:spPr>
      </p:pic>
    </p:spTree>
    <p:extLst>
      <p:ext uri="{BB962C8B-B14F-4D97-AF65-F5344CB8AC3E}">
        <p14:creationId xmlns:p14="http://schemas.microsoft.com/office/powerpoint/2010/main" val="1984444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6351" r="14" b="8717"/>
          <a:stretch/>
        </p:blipFill>
        <p:spPr>
          <a:xfrm>
            <a:off x="0" y="0"/>
            <a:ext cx="18288000" cy="10287000"/>
          </a:xfrm>
          <a:prstGeom prst="rect">
            <a:avLst/>
          </a:prstGeom>
        </p:spPr>
      </p:pic>
    </p:spTree>
    <p:extLst>
      <p:ext uri="{BB962C8B-B14F-4D97-AF65-F5344CB8AC3E}">
        <p14:creationId xmlns:p14="http://schemas.microsoft.com/office/powerpoint/2010/main" val="3311675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6155" r="-142" b="7485"/>
          <a:stretch/>
        </p:blipFill>
        <p:spPr>
          <a:xfrm>
            <a:off x="0" y="0"/>
            <a:ext cx="18279047" cy="10287000"/>
          </a:xfrm>
          <a:prstGeom prst="rect">
            <a:avLst/>
          </a:prstGeom>
        </p:spPr>
      </p:pic>
    </p:spTree>
    <p:extLst>
      <p:ext uri="{BB962C8B-B14F-4D97-AF65-F5344CB8AC3E}">
        <p14:creationId xmlns:p14="http://schemas.microsoft.com/office/powerpoint/2010/main" val="324157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32900">
              <a:srgbClr val="B2C98F"/>
            </a:gs>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3" name="Cloud 2"/>
          <p:cNvSpPr/>
          <p:nvPr/>
        </p:nvSpPr>
        <p:spPr>
          <a:xfrm>
            <a:off x="0" y="0"/>
            <a:ext cx="17983200" cy="9182100"/>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879600" y="1714500"/>
            <a:ext cx="14427200" cy="4959050"/>
          </a:xfrm>
          <a:prstGeom prst="rect">
            <a:avLst/>
          </a:prstGeom>
          <a:noFill/>
        </p:spPr>
        <p:txBody>
          <a:bodyPr wrap="square" rtlCol="0">
            <a:spAutoFit/>
          </a:bodyPr>
          <a:lstStyle/>
          <a:p>
            <a:pPr algn="just">
              <a:lnSpc>
                <a:spcPts val="4759"/>
              </a:lnSpc>
            </a:pPr>
            <a:r>
              <a:rPr lang="vi-VN" sz="3200" dirty="0">
                <a:solidFill>
                  <a:srgbClr val="002060"/>
                </a:solidFill>
                <a:latin typeface="Times New Roman" pitchFamily="18" charset="0"/>
                <a:cs typeface="Times New Roman" pitchFamily="18" charset="0"/>
              </a:rPr>
              <a:t>Cô khái quát: Con số có ý nghĩa rất quan trọng trong cuộc sống hàng ngày đấy các bạn ạ, khi các con số đứng riêng lẻ thì nó biểu thị số lượng tương ứng nhưng khi chúng ghép lại với nhau thì có ý nghĩa rất to lớn đó là tạo thành những số điện thoại khẩn cấp khi gặp sự cố trong cuộc sống như </a:t>
            </a:r>
            <a:r>
              <a:rPr lang="en-US" sz="3200" dirty="0">
                <a:solidFill>
                  <a:srgbClr val="002060"/>
                </a:solidFill>
                <a:latin typeface="Times New Roman" pitchFamily="18" charset="0"/>
                <a:cs typeface="Times New Roman" pitchFamily="18" charset="0"/>
              </a:rPr>
              <a:t>111, </a:t>
            </a:r>
            <a:r>
              <a:rPr lang="vi-VN" sz="3200" dirty="0">
                <a:solidFill>
                  <a:srgbClr val="002060"/>
                </a:solidFill>
                <a:latin typeface="Times New Roman" pitchFamily="18" charset="0"/>
                <a:cs typeface="Times New Roman" pitchFamily="18" charset="0"/>
              </a:rPr>
              <a:t>113, 114, 115... Ngoài ra, nó còn có ý nghĩa tạo thành số nhà, số điện thoại gia đình, biển số xe, giá trị của tờ tiền, ngày tháng trên đốc lịch, số trang sách, vở không những vậy mà nó còn lưu giữ kỹ niệm ngày sinh, tạo nên giờ trên đồng hồ…..Còn rất nhiều ý nghĩa khác nữa, giờ học sau cô và các bạn lại tiếp tục tìm hiểu nhé.</a:t>
            </a:r>
            <a:endParaRPr 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143597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8829647" y="3526790"/>
            <a:ext cx="4915831"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542523" y="3510108"/>
            <a:ext cx="4915831"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TextBox 8"/>
          <p:cNvSpPr txBox="1"/>
          <p:nvPr/>
        </p:nvSpPr>
        <p:spPr>
          <a:xfrm>
            <a:off x="4119680" y="3616370"/>
            <a:ext cx="10048639" cy="1314450"/>
          </a:xfrm>
          <a:prstGeom prst="rect">
            <a:avLst/>
          </a:prstGeom>
        </p:spPr>
        <p:txBody>
          <a:bodyPr lIns="0" tIns="0" rIns="0" bIns="0" rtlCol="0" anchor="t">
            <a:spAutoFit/>
          </a:bodyPr>
          <a:lstStyle/>
          <a:p>
            <a:pPr algn="ctr">
              <a:lnSpc>
                <a:spcPts val="9600"/>
              </a:lnSpc>
            </a:pPr>
            <a:r>
              <a:rPr lang="en-US" sz="8000">
                <a:solidFill>
                  <a:srgbClr val="FFFFFF"/>
                </a:solidFill>
                <a:latin typeface="Jingleberry"/>
              </a:rPr>
              <a:t>* Luyện tập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7776" y="1790700"/>
            <a:ext cx="18288000" cy="6155531"/>
          </a:xfrm>
          <a:prstGeom prst="rect">
            <a:avLst/>
          </a:prstGeom>
        </p:spPr>
        <p:txBody>
          <a:bodyPr lIns="0" tIns="0" rIns="0" bIns="0" rtlCol="0" anchor="t">
            <a:spAutoFit/>
          </a:bodyPr>
          <a:lstStyle/>
          <a:p>
            <a:pPr marL="685800" indent="-685800" algn="just">
              <a:lnSpc>
                <a:spcPts val="4759"/>
              </a:lnSpc>
              <a:buFont typeface="Arial" charset="0"/>
              <a:buChar char="•"/>
            </a:pPr>
            <a:r>
              <a:rPr lang="en-US" sz="4800" dirty="0" err="1">
                <a:solidFill>
                  <a:srgbClr val="002060"/>
                </a:solidFill>
                <a:latin typeface="Times New Roman" pitchFamily="18" charset="0"/>
                <a:cs typeface="Times New Roman" pitchFamily="18" charset="0"/>
              </a:rPr>
              <a:t>Trò</a:t>
            </a:r>
            <a:r>
              <a:rPr lang="en-US" sz="4800" dirty="0">
                <a:solidFill>
                  <a:srgbClr val="002060"/>
                </a:solidFill>
                <a:latin typeface="Times New Roman" pitchFamily="18" charset="0"/>
                <a:cs typeface="Times New Roman" pitchFamily="18" charset="0"/>
              </a:rPr>
              <a:t> </a:t>
            </a:r>
            <a:r>
              <a:rPr lang="en-US" sz="4800" err="1">
                <a:solidFill>
                  <a:srgbClr val="002060"/>
                </a:solidFill>
                <a:latin typeface="Times New Roman" pitchFamily="18" charset="0"/>
                <a:cs typeface="Times New Roman" pitchFamily="18" charset="0"/>
              </a:rPr>
              <a:t>chơi</a:t>
            </a:r>
            <a:r>
              <a:rPr lang="en-US" sz="4800">
                <a:solidFill>
                  <a:srgbClr val="002060"/>
                </a:solidFill>
                <a:latin typeface="Times New Roman" pitchFamily="18" charset="0"/>
                <a:cs typeface="Times New Roman" pitchFamily="18" charset="0"/>
              </a:rPr>
              <a:t> </a:t>
            </a:r>
            <a:r>
              <a:rPr lang="en-US" sz="4800" smtClean="0">
                <a:solidFill>
                  <a:srgbClr val="002060"/>
                </a:solidFill>
                <a:latin typeface="Times New Roman" pitchFamily="18" charset="0"/>
                <a:cs typeface="Times New Roman" pitchFamily="18" charset="0"/>
              </a:rPr>
              <a:t>1 </a:t>
            </a:r>
            <a:r>
              <a:rPr lang="en-US" sz="4800" dirty="0">
                <a:solidFill>
                  <a:srgbClr val="002060"/>
                </a:solidFill>
                <a:latin typeface="Times New Roman" pitchFamily="18" charset="0"/>
                <a:cs typeface="Times New Roman" pitchFamily="18" charset="0"/>
              </a:rPr>
              <a:t>“</a:t>
            </a:r>
            <a:r>
              <a:rPr lang="en-US" sz="4800" dirty="0" err="1">
                <a:solidFill>
                  <a:srgbClr val="002060"/>
                </a:solidFill>
                <a:latin typeface="Times New Roman" pitchFamily="18" charset="0"/>
                <a:cs typeface="Times New Roman" pitchFamily="18" charset="0"/>
              </a:rPr>
              <a:t>Tìm</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chủ</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nhân</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của</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số</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điện</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thoại</a:t>
            </a:r>
            <a:r>
              <a:rPr lang="en-US" sz="4800" dirty="0">
                <a:solidFill>
                  <a:srgbClr val="002060"/>
                </a:solidFill>
                <a:latin typeface="Times New Roman" pitchFamily="18" charset="0"/>
                <a:cs typeface="Times New Roman" pitchFamily="18" charset="0"/>
              </a:rPr>
              <a:t>”.</a:t>
            </a:r>
          </a:p>
          <a:p>
            <a:pPr marL="685800" indent="-685800" algn="just">
              <a:lnSpc>
                <a:spcPts val="4759"/>
              </a:lnSpc>
              <a:buFont typeface="Arial" charset="0"/>
              <a:buChar char="•"/>
            </a:pPr>
            <a:endParaRPr lang="en-US" sz="4800" dirty="0">
              <a:solidFill>
                <a:srgbClr val="002060"/>
              </a:solidFill>
              <a:latin typeface="Times New Roman" pitchFamily="18" charset="0"/>
              <a:cs typeface="Times New Roman" pitchFamily="18" charset="0"/>
            </a:endParaRPr>
          </a:p>
          <a:p>
            <a:pPr algn="just">
              <a:lnSpc>
                <a:spcPts val="4759"/>
              </a:lnSpc>
            </a:pPr>
            <a:r>
              <a:rPr lang="en-US" sz="3399" dirty="0" err="1">
                <a:solidFill>
                  <a:srgbClr val="002060"/>
                </a:solidFill>
                <a:latin typeface="Times New Roman" pitchFamily="18" charset="0"/>
                <a:cs typeface="Times New Roman" pitchFamily="18" charset="0"/>
              </a:rPr>
              <a:t>Hôm</a:t>
            </a:r>
            <a:r>
              <a:rPr lang="en-US" sz="3399" dirty="0">
                <a:solidFill>
                  <a:srgbClr val="002060"/>
                </a:solidFill>
                <a:latin typeface="Times New Roman" pitchFamily="18" charset="0"/>
                <a:cs typeface="Times New Roman" pitchFamily="18" charset="0"/>
              </a:rPr>
              <a:t> nay </a:t>
            </a:r>
            <a:r>
              <a:rPr lang="en-US" sz="3399" dirty="0" err="1">
                <a:solidFill>
                  <a:srgbClr val="002060"/>
                </a:solidFill>
                <a:latin typeface="Times New Roman" pitchFamily="18" charset="0"/>
                <a:cs typeface="Times New Roman" pitchFamily="18" charset="0"/>
              </a:rPr>
              <a:t>cô</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sẽ</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thưởng</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cho</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các</a:t>
            </a:r>
            <a:r>
              <a:rPr lang="en-US" sz="3399" dirty="0">
                <a:solidFill>
                  <a:srgbClr val="002060"/>
                </a:solidFill>
                <a:latin typeface="Times New Roman" pitchFamily="18" charset="0"/>
                <a:cs typeface="Times New Roman" pitchFamily="18" charset="0"/>
              </a:rPr>
              <a:t> con </a:t>
            </a:r>
            <a:r>
              <a:rPr lang="en-US" sz="3399" dirty="0" err="1">
                <a:solidFill>
                  <a:srgbClr val="002060"/>
                </a:solidFill>
                <a:latin typeface="Times New Roman" pitchFamily="18" charset="0"/>
                <a:cs typeface="Times New Roman" pitchFamily="18" charset="0"/>
              </a:rPr>
              <a:t>một</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trò</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chơi</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Trò</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chơi</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có</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tên</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Tìm</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chủ</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nhân</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của</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số</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điện</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thoại</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Các</a:t>
            </a:r>
            <a:r>
              <a:rPr lang="en-US" sz="3399" dirty="0">
                <a:solidFill>
                  <a:srgbClr val="002060"/>
                </a:solidFill>
                <a:latin typeface="Times New Roman" pitchFamily="18" charset="0"/>
                <a:cs typeface="Times New Roman" pitchFamily="18" charset="0"/>
              </a:rPr>
              <a:t> con </a:t>
            </a:r>
            <a:r>
              <a:rPr lang="en-US" sz="3399" dirty="0" err="1">
                <a:solidFill>
                  <a:srgbClr val="002060"/>
                </a:solidFill>
                <a:latin typeface="Times New Roman" pitchFamily="18" charset="0"/>
                <a:cs typeface="Times New Roman" pitchFamily="18" charset="0"/>
              </a:rPr>
              <a:t>chú</a:t>
            </a:r>
            <a:r>
              <a:rPr lang="en-US" sz="3399" dirty="0">
                <a:solidFill>
                  <a:srgbClr val="002060"/>
                </a:solidFill>
                <a:latin typeface="Times New Roman" pitchFamily="18" charset="0"/>
                <a:cs typeface="Times New Roman" pitchFamily="18" charset="0"/>
              </a:rPr>
              <a:t> ý </a:t>
            </a:r>
            <a:r>
              <a:rPr lang="en-US" sz="3399" dirty="0" err="1">
                <a:solidFill>
                  <a:srgbClr val="002060"/>
                </a:solidFill>
                <a:latin typeface="Times New Roman" pitchFamily="18" charset="0"/>
                <a:cs typeface="Times New Roman" pitchFamily="18" charset="0"/>
              </a:rPr>
              <a:t>lắng</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nghe</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cô</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hướng</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dẫn</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cách</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chơi</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nhé</a:t>
            </a:r>
            <a:r>
              <a:rPr lang="en-US" sz="3399" dirty="0">
                <a:solidFill>
                  <a:srgbClr val="002060"/>
                </a:solidFill>
                <a:latin typeface="Times New Roman" pitchFamily="18" charset="0"/>
                <a:cs typeface="Times New Roman" pitchFamily="18" charset="0"/>
              </a:rPr>
              <a:t>!</a:t>
            </a:r>
          </a:p>
          <a:p>
            <a:pPr algn="just">
              <a:lnSpc>
                <a:spcPts val="4759"/>
              </a:lnSpc>
            </a:pP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Cách</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chơi</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Cô</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phát</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cho</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mỗi</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trẻ</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một</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số</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điện</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thoại</a:t>
            </a:r>
            <a:r>
              <a:rPr lang="en-US" sz="3399" dirty="0">
                <a:solidFill>
                  <a:srgbClr val="002060"/>
                </a:solidFill>
                <a:latin typeface="Times New Roman" pitchFamily="18" charset="0"/>
                <a:cs typeface="Times New Roman" pitchFamily="18" charset="0"/>
              </a:rPr>
              <a:t> (111, 113, 114, 115) ở </a:t>
            </a:r>
            <a:r>
              <a:rPr lang="en-US" sz="3399" dirty="0" err="1">
                <a:solidFill>
                  <a:srgbClr val="002060"/>
                </a:solidFill>
                <a:latin typeface="Times New Roman" pitchFamily="18" charset="0"/>
                <a:cs typeface="Times New Roman" pitchFamily="18" charset="0"/>
              </a:rPr>
              <a:t>các</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góc</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lớp</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có</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những</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hình</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ảnh</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tương</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ứng</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với</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số</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điện</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thoại</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trên</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Các</a:t>
            </a:r>
            <a:r>
              <a:rPr lang="en-US" sz="3399" dirty="0">
                <a:solidFill>
                  <a:srgbClr val="002060"/>
                </a:solidFill>
                <a:latin typeface="Times New Roman" pitchFamily="18" charset="0"/>
                <a:cs typeface="Times New Roman" pitchFamily="18" charset="0"/>
              </a:rPr>
              <a:t> con </a:t>
            </a:r>
            <a:r>
              <a:rPr lang="en-US" sz="3399" dirty="0" err="1">
                <a:solidFill>
                  <a:srgbClr val="002060"/>
                </a:solidFill>
                <a:latin typeface="Times New Roman" pitchFamily="18" charset="0"/>
                <a:cs typeface="Times New Roman" pitchFamily="18" charset="0"/>
              </a:rPr>
              <a:t>sẽ</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vừa</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đi</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vừa</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hát</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bài</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trời</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nắng</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trời</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mưa</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khi</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nhạc</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tắt</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các</a:t>
            </a:r>
            <a:r>
              <a:rPr lang="en-US" sz="3399" dirty="0">
                <a:solidFill>
                  <a:srgbClr val="002060"/>
                </a:solidFill>
                <a:latin typeface="Times New Roman" pitchFamily="18" charset="0"/>
                <a:cs typeface="Times New Roman" pitchFamily="18" charset="0"/>
              </a:rPr>
              <a:t> con </a:t>
            </a:r>
            <a:r>
              <a:rPr lang="en-US" sz="3399" dirty="0" err="1">
                <a:solidFill>
                  <a:srgbClr val="002060"/>
                </a:solidFill>
                <a:latin typeface="Times New Roman" pitchFamily="18" charset="0"/>
                <a:cs typeface="Times New Roman" pitchFamily="18" charset="0"/>
              </a:rPr>
              <a:t>sẽ</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chạy</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về</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phía</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chủ</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nhân</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của</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số</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điện</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thoại</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các</a:t>
            </a:r>
            <a:r>
              <a:rPr lang="en-US" sz="3399" dirty="0">
                <a:solidFill>
                  <a:srgbClr val="002060"/>
                </a:solidFill>
                <a:latin typeface="Times New Roman" pitchFamily="18" charset="0"/>
                <a:cs typeface="Times New Roman" pitchFamily="18" charset="0"/>
              </a:rPr>
              <a:t> con </a:t>
            </a:r>
            <a:r>
              <a:rPr lang="en-US" sz="3399" dirty="0" err="1">
                <a:solidFill>
                  <a:srgbClr val="002060"/>
                </a:solidFill>
                <a:latin typeface="Times New Roman" pitchFamily="18" charset="0"/>
                <a:cs typeface="Times New Roman" pitchFamily="18" charset="0"/>
              </a:rPr>
              <a:t>cầm</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trên</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tay</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Bạn</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nào</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về</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nhầm</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chỗ</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phải</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làm</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theo</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yêu</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cầu</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của</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các</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bạn</a:t>
            </a:r>
            <a:r>
              <a:rPr lang="en-US" sz="3399" dirty="0">
                <a:solidFill>
                  <a:srgbClr val="002060"/>
                </a:solidFill>
                <a:latin typeface="Times New Roman" pitchFamily="18" charset="0"/>
                <a:cs typeface="Times New Roman" pitchFamily="18" charset="0"/>
              </a:rPr>
              <a:t>.</a:t>
            </a:r>
          </a:p>
          <a:p>
            <a:pPr algn="just">
              <a:lnSpc>
                <a:spcPts val="4759"/>
              </a:lnSpc>
            </a:pPr>
            <a:r>
              <a:rPr lang="en-US" sz="3399" dirty="0">
                <a:solidFill>
                  <a:srgbClr val="002060"/>
                </a:solidFill>
                <a:latin typeface="Times New Roman" pitchFamily="18" charset="0"/>
                <a:cs typeface="Times New Roman" pitchFamily="18" charset="0"/>
              </a:rPr>
              <a:t>- Cho </a:t>
            </a:r>
            <a:r>
              <a:rPr lang="en-US" sz="3399" dirty="0" err="1">
                <a:solidFill>
                  <a:srgbClr val="002060"/>
                </a:solidFill>
                <a:latin typeface="Times New Roman" pitchFamily="18" charset="0"/>
                <a:cs typeface="Times New Roman" pitchFamily="18" charset="0"/>
              </a:rPr>
              <a:t>trẻ</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chơi</a:t>
            </a:r>
            <a:r>
              <a:rPr lang="en-US" sz="3399" dirty="0">
                <a:solidFill>
                  <a:srgbClr val="002060"/>
                </a:solidFill>
                <a:latin typeface="Times New Roman" pitchFamily="18" charset="0"/>
                <a:cs typeface="Times New Roman" pitchFamily="18" charset="0"/>
              </a:rPr>
              <a:t> 2-3 </a:t>
            </a:r>
            <a:r>
              <a:rPr lang="en-US" sz="3399" dirty="0" err="1">
                <a:solidFill>
                  <a:srgbClr val="002060"/>
                </a:solidFill>
                <a:latin typeface="Times New Roman" pitchFamily="18" charset="0"/>
                <a:cs typeface="Times New Roman" pitchFamily="18" charset="0"/>
              </a:rPr>
              <a:t>lần</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sau</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mỗi</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lần</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chơi</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cô</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nhận</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xét</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và</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cho</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trẻ</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đổi</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số</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điện</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thoại</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cho</a:t>
            </a:r>
            <a:r>
              <a:rPr lang="en-US" sz="3399" dirty="0">
                <a:solidFill>
                  <a:srgbClr val="002060"/>
                </a:solidFill>
                <a:latin typeface="Times New Roman" pitchFamily="18" charset="0"/>
                <a:cs typeface="Times New Roman" pitchFamily="18" charset="0"/>
              </a:rPr>
              <a:t> </a:t>
            </a:r>
            <a:r>
              <a:rPr lang="en-US" sz="3399" dirty="0" err="1">
                <a:solidFill>
                  <a:srgbClr val="002060"/>
                </a:solidFill>
                <a:latin typeface="Times New Roman" pitchFamily="18" charset="0"/>
                <a:cs typeface="Times New Roman" pitchFamily="18" charset="0"/>
              </a:rPr>
              <a:t>nhau</a:t>
            </a:r>
            <a:r>
              <a:rPr lang="en-US" sz="3399" dirty="0">
                <a:solidFill>
                  <a:srgbClr val="002060"/>
                </a:solidFill>
                <a:latin typeface="Times New Roman" pitchFamily="18" charset="0"/>
                <a:cs typeface="Times New Roman" pitchFamily="18" charset="0"/>
              </a:rPr>
              <a:t>.</a:t>
            </a:r>
          </a:p>
          <a:p>
            <a:pPr algn="just">
              <a:lnSpc>
                <a:spcPts val="4759"/>
              </a:lnSpc>
            </a:pPr>
            <a:endParaRPr lang="en-US" sz="3399" dirty="0">
              <a:solidFill>
                <a:srgbClr val="00206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1772394" y="4638040"/>
            <a:ext cx="14743212" cy="862737"/>
          </a:xfrm>
          <a:prstGeom prst="rect">
            <a:avLst/>
          </a:prstGeom>
        </p:spPr>
        <p:txBody>
          <a:bodyPr lIns="0" tIns="0" rIns="0" bIns="0" rtlCol="0" anchor="t">
            <a:spAutoFit/>
          </a:bodyPr>
          <a:lstStyle/>
          <a:p>
            <a:pPr algn="ctr">
              <a:lnSpc>
                <a:spcPts val="7279"/>
              </a:lnSpc>
            </a:pPr>
            <a:r>
              <a:rPr lang="en-US" sz="5199" dirty="0" err="1">
                <a:solidFill>
                  <a:srgbClr val="00B050"/>
                </a:solidFill>
                <a:latin typeface="DejaVu Serif Bold"/>
              </a:rPr>
              <a:t>Cô</a:t>
            </a:r>
            <a:r>
              <a:rPr lang="en-US" sz="5199" dirty="0">
                <a:solidFill>
                  <a:srgbClr val="00B050"/>
                </a:solidFill>
                <a:latin typeface="DejaVu Serif Bold"/>
              </a:rPr>
              <a:t> </a:t>
            </a:r>
            <a:r>
              <a:rPr lang="en-US" sz="5199" dirty="0" err="1">
                <a:solidFill>
                  <a:srgbClr val="00B050"/>
                </a:solidFill>
                <a:latin typeface="DejaVu Serif Bold"/>
              </a:rPr>
              <a:t>cho</a:t>
            </a:r>
            <a:r>
              <a:rPr lang="en-US" sz="5199" dirty="0">
                <a:solidFill>
                  <a:srgbClr val="00B050"/>
                </a:solidFill>
                <a:latin typeface="DejaVu Serif Bold"/>
              </a:rPr>
              <a:t> </a:t>
            </a:r>
            <a:r>
              <a:rPr lang="en-US" sz="5199" dirty="0" err="1">
                <a:solidFill>
                  <a:srgbClr val="00B050"/>
                </a:solidFill>
                <a:latin typeface="DejaVu Serif Bold"/>
              </a:rPr>
              <a:t>trẻ</a:t>
            </a:r>
            <a:r>
              <a:rPr lang="en-US" sz="5199" dirty="0">
                <a:solidFill>
                  <a:srgbClr val="00B050"/>
                </a:solidFill>
                <a:latin typeface="DejaVu Serif Bold"/>
              </a:rPr>
              <a:t> </a:t>
            </a:r>
            <a:r>
              <a:rPr lang="en-US" sz="5199" dirty="0" err="1">
                <a:solidFill>
                  <a:srgbClr val="00B050"/>
                </a:solidFill>
                <a:latin typeface="DejaVu Serif Bold"/>
              </a:rPr>
              <a:t>hát</a:t>
            </a:r>
            <a:r>
              <a:rPr lang="en-US" sz="5199" dirty="0">
                <a:solidFill>
                  <a:srgbClr val="00B050"/>
                </a:solidFill>
                <a:latin typeface="DejaVu Serif Bold"/>
              </a:rPr>
              <a:t> </a:t>
            </a:r>
            <a:r>
              <a:rPr lang="en-US" sz="5199" dirty="0" err="1">
                <a:solidFill>
                  <a:srgbClr val="00B050"/>
                </a:solidFill>
                <a:latin typeface="DejaVu Serif Bold"/>
              </a:rPr>
              <a:t>bài</a:t>
            </a:r>
            <a:r>
              <a:rPr lang="en-US" sz="5199" dirty="0">
                <a:solidFill>
                  <a:srgbClr val="00B050"/>
                </a:solidFill>
                <a:latin typeface="DejaVu Serif Bold"/>
              </a:rPr>
              <a:t> </a:t>
            </a:r>
            <a:r>
              <a:rPr lang="en-US" sz="5199" dirty="0" err="1">
                <a:solidFill>
                  <a:srgbClr val="00B050"/>
                </a:solidFill>
                <a:latin typeface="DejaVu Serif Bold"/>
              </a:rPr>
              <a:t>hát</a:t>
            </a:r>
            <a:r>
              <a:rPr lang="en-US" sz="5199" dirty="0">
                <a:solidFill>
                  <a:srgbClr val="00B050"/>
                </a:solidFill>
                <a:latin typeface="DejaVu Serif Bold"/>
              </a:rPr>
              <a:t>: “</a:t>
            </a:r>
            <a:r>
              <a:rPr lang="en-US" sz="5199" dirty="0" err="1">
                <a:solidFill>
                  <a:srgbClr val="00B050"/>
                </a:solidFill>
                <a:latin typeface="DejaVu Serif Bold"/>
              </a:rPr>
              <a:t>Em</a:t>
            </a:r>
            <a:r>
              <a:rPr lang="en-US" sz="5199" dirty="0">
                <a:solidFill>
                  <a:srgbClr val="00B050"/>
                </a:solidFill>
                <a:latin typeface="DejaVu Serif Bold"/>
              </a:rPr>
              <a:t> </a:t>
            </a:r>
            <a:r>
              <a:rPr lang="en-US" sz="5199" dirty="0" err="1">
                <a:solidFill>
                  <a:srgbClr val="00B050"/>
                </a:solidFill>
                <a:latin typeface="DejaVu Serif Bold"/>
              </a:rPr>
              <a:t>tập</a:t>
            </a:r>
            <a:r>
              <a:rPr lang="en-US" sz="5199" dirty="0">
                <a:solidFill>
                  <a:srgbClr val="00B050"/>
                </a:solidFill>
                <a:latin typeface="DejaVu Serif Bold"/>
              </a:rPr>
              <a:t> </a:t>
            </a:r>
            <a:r>
              <a:rPr lang="en-US" sz="5199" dirty="0" err="1">
                <a:solidFill>
                  <a:srgbClr val="00B050"/>
                </a:solidFill>
                <a:latin typeface="DejaVu Serif Bold"/>
              </a:rPr>
              <a:t>lái</a:t>
            </a:r>
            <a:r>
              <a:rPr lang="en-US" sz="5199" dirty="0">
                <a:solidFill>
                  <a:srgbClr val="00B050"/>
                </a:solidFill>
                <a:latin typeface="DejaVu Serif Bold"/>
              </a:rPr>
              <a:t> ô </a:t>
            </a:r>
            <a:r>
              <a:rPr lang="en-US" sz="5199" dirty="0" err="1">
                <a:solidFill>
                  <a:srgbClr val="00B050"/>
                </a:solidFill>
                <a:latin typeface="DejaVu Serif Bold"/>
              </a:rPr>
              <a:t>tô</a:t>
            </a:r>
            <a:r>
              <a:rPr lang="en-US" sz="5199" dirty="0">
                <a:solidFill>
                  <a:srgbClr val="00B050"/>
                </a:solidFill>
                <a:latin typeface="DejaVu Serif Bold"/>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564396" y="1504012"/>
            <a:ext cx="16764000" cy="5539978"/>
          </a:xfrm>
          <a:prstGeom prst="rect">
            <a:avLst/>
          </a:prstGeom>
        </p:spPr>
        <p:txBody>
          <a:bodyPr wrap="square" lIns="0" tIns="0" rIns="0" bIns="0" rtlCol="0" anchor="t">
            <a:spAutoFit/>
          </a:bodyPr>
          <a:lstStyle/>
          <a:p>
            <a:pPr marL="685800" indent="-685800" algn="just">
              <a:lnSpc>
                <a:spcPts val="4759"/>
              </a:lnSpc>
              <a:buFont typeface="Arial" charset="0"/>
              <a:buChar char="•"/>
            </a:pPr>
            <a:r>
              <a:rPr lang="en-US" sz="4800" dirty="0" err="1">
                <a:solidFill>
                  <a:srgbClr val="002060"/>
                </a:solidFill>
                <a:latin typeface="Times New Roman" pitchFamily="18" charset="0"/>
                <a:cs typeface="Times New Roman" pitchFamily="18" charset="0"/>
              </a:rPr>
              <a:t>Trò</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chơi</a:t>
            </a:r>
            <a:r>
              <a:rPr lang="en-US" sz="4800" dirty="0">
                <a:solidFill>
                  <a:srgbClr val="002060"/>
                </a:solidFill>
                <a:latin typeface="Times New Roman" pitchFamily="18" charset="0"/>
                <a:cs typeface="Times New Roman" pitchFamily="18" charset="0"/>
              </a:rPr>
              <a:t> 2: </a:t>
            </a:r>
            <a:r>
              <a:rPr lang="en-US" sz="4800" dirty="0" err="1">
                <a:solidFill>
                  <a:srgbClr val="002060"/>
                </a:solidFill>
                <a:latin typeface="Times New Roman" pitchFamily="18" charset="0"/>
                <a:cs typeface="Times New Roman" pitchFamily="18" charset="0"/>
              </a:rPr>
              <a:t>Nối</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tranh</a:t>
            </a:r>
            <a:r>
              <a:rPr lang="en-US" sz="4800" dirty="0">
                <a:solidFill>
                  <a:srgbClr val="002060"/>
                </a:solidFill>
                <a:latin typeface="Times New Roman" pitchFamily="18" charset="0"/>
                <a:cs typeface="Times New Roman" pitchFamily="18" charset="0"/>
              </a:rPr>
              <a:t> ( </a:t>
            </a:r>
            <a:r>
              <a:rPr lang="en-US" sz="4800" dirty="0" err="1">
                <a:solidFill>
                  <a:srgbClr val="002060"/>
                </a:solidFill>
                <a:latin typeface="Times New Roman" pitchFamily="18" charset="0"/>
                <a:cs typeface="Times New Roman" pitchFamily="18" charset="0"/>
              </a:rPr>
              <a:t>chơi</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theo</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nhóm</a:t>
            </a:r>
            <a:r>
              <a:rPr lang="en-US" sz="4800">
                <a:solidFill>
                  <a:srgbClr val="002060"/>
                </a:solidFill>
                <a:latin typeface="Times New Roman" pitchFamily="18" charset="0"/>
                <a:cs typeface="Times New Roman" pitchFamily="18" charset="0"/>
              </a:rPr>
              <a:t>)</a:t>
            </a:r>
          </a:p>
          <a:p>
            <a:pPr marL="685800" indent="-685800" algn="just">
              <a:lnSpc>
                <a:spcPts val="4759"/>
              </a:lnSpc>
              <a:buFont typeface="Arial" charset="0"/>
              <a:buChar char="•"/>
            </a:pPr>
            <a:endParaRPr lang="en-US" sz="4800" dirty="0">
              <a:solidFill>
                <a:srgbClr val="002060"/>
              </a:solidFill>
              <a:latin typeface="Times New Roman" pitchFamily="18" charset="0"/>
              <a:cs typeface="Times New Roman" pitchFamily="18" charset="0"/>
            </a:endParaRPr>
          </a:p>
          <a:p>
            <a:pPr algn="just">
              <a:lnSpc>
                <a:spcPts val="4759"/>
              </a:lnSpc>
            </a:pPr>
            <a:r>
              <a:rPr lang="en-US" sz="3600" smtClean="0">
                <a:solidFill>
                  <a:srgbClr val="002060"/>
                </a:solidFill>
                <a:latin typeface="Times New Roman" pitchFamily="18" charset="0"/>
                <a:cs typeface="Times New Roman" pitchFamily="18" charset="0"/>
              </a:rPr>
              <a:t>  Chúng </a:t>
            </a:r>
            <a:r>
              <a:rPr lang="en-US" sz="3600" dirty="0" err="1">
                <a:solidFill>
                  <a:srgbClr val="002060"/>
                </a:solidFill>
                <a:latin typeface="Times New Roman" pitchFamily="18" charset="0"/>
                <a:cs typeface="Times New Roman" pitchFamily="18" charset="0"/>
              </a:rPr>
              <a:t>mình</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vừa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chơi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tiếp</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sức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rất</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giỏi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bây</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giờ</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cô</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sẽ</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thưởng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cho</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các</a:t>
            </a:r>
            <a:r>
              <a:rPr lang="en-US" sz="3600" dirty="0">
                <a:solidFill>
                  <a:srgbClr val="002060"/>
                </a:solidFill>
                <a:latin typeface="Times New Roman" pitchFamily="18" charset="0"/>
                <a:cs typeface="Times New Roman" pitchFamily="18" charset="0"/>
              </a:rPr>
              <a:t> con 1 </a:t>
            </a:r>
            <a:r>
              <a:rPr lang="en-US" sz="3600" dirty="0" err="1">
                <a:solidFill>
                  <a:srgbClr val="002060"/>
                </a:solidFill>
                <a:latin typeface="Times New Roman" pitchFamily="18" charset="0"/>
                <a:cs typeface="Times New Roman" pitchFamily="18" charset="0"/>
              </a:rPr>
              <a:t>trò</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chơi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nữa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đấy</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Đó</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là</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trò</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chơi</a:t>
            </a:r>
            <a:r>
              <a:rPr lang="en-US" sz="3600" dirty="0">
                <a:solidFill>
                  <a:srgbClr val="002060"/>
                </a:solidFill>
                <a:latin typeface="Times New Roman" pitchFamily="18" charset="0"/>
                <a:cs typeface="Times New Roman" pitchFamily="18" charset="0"/>
              </a:rPr>
              <a:t> “ </a:t>
            </a:r>
            <a:r>
              <a:rPr lang="en-US" sz="3600" dirty="0" err="1">
                <a:solidFill>
                  <a:srgbClr val="002060"/>
                </a:solidFill>
                <a:latin typeface="Times New Roman" pitchFamily="18" charset="0"/>
                <a:cs typeface="Times New Roman" pitchFamily="18" charset="0"/>
              </a:rPr>
              <a:t>Nối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tranh</a:t>
            </a:r>
            <a:r>
              <a:rPr lang="en-US" sz="3600" dirty="0">
                <a:solidFill>
                  <a:srgbClr val="002060"/>
                </a:solidFill>
                <a:latin typeface="Times New Roman" pitchFamily="18" charset="0"/>
                <a:cs typeface="Times New Roman" pitchFamily="18" charset="0"/>
              </a:rPr>
              <a:t>”</a:t>
            </a:r>
          </a:p>
          <a:p>
            <a:pPr algn="just">
              <a:lnSpc>
                <a:spcPts val="4759"/>
              </a:lnSpc>
            </a:pP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Cách</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chơi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Cô</a:t>
            </a:r>
            <a:r>
              <a:rPr lang="en-US" sz="3600" dirty="0">
                <a:solidFill>
                  <a:srgbClr val="002060"/>
                </a:solidFill>
                <a:latin typeface="Times New Roman" pitchFamily="18" charset="0"/>
                <a:cs typeface="Times New Roman" pitchFamily="18" charset="0"/>
              </a:rPr>
              <a:t> chia </a:t>
            </a:r>
            <a:r>
              <a:rPr lang="en-US" sz="3600" dirty="0" err="1">
                <a:solidFill>
                  <a:srgbClr val="002060"/>
                </a:solidFill>
                <a:latin typeface="Times New Roman" pitchFamily="18" charset="0"/>
                <a:cs typeface="Times New Roman" pitchFamily="18" charset="0"/>
              </a:rPr>
              <a:t>lớp</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thành</a:t>
            </a:r>
            <a:r>
              <a:rPr lang="en-US" sz="3600" dirty="0">
                <a:solidFill>
                  <a:srgbClr val="002060"/>
                </a:solidFill>
                <a:latin typeface="Times New Roman" pitchFamily="18" charset="0"/>
                <a:cs typeface="Times New Roman" pitchFamily="18" charset="0"/>
              </a:rPr>
              <a:t> 4 </a:t>
            </a:r>
            <a:r>
              <a:rPr lang="en-US" sz="3600" dirty="0" err="1">
                <a:solidFill>
                  <a:srgbClr val="002060"/>
                </a:solidFill>
                <a:latin typeface="Times New Roman" pitchFamily="18" charset="0"/>
                <a:cs typeface="Times New Roman" pitchFamily="18" charset="0"/>
              </a:rPr>
              <a:t>nhóm</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Cô</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tặng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mỗi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nhóm</a:t>
            </a:r>
            <a:r>
              <a:rPr lang="en-US" sz="3600" dirty="0">
                <a:solidFill>
                  <a:srgbClr val="002060"/>
                </a:solidFill>
                <a:latin typeface="Times New Roman" pitchFamily="18" charset="0"/>
                <a:cs typeface="Times New Roman" pitchFamily="18" charset="0"/>
              </a:rPr>
              <a:t> 1 </a:t>
            </a:r>
            <a:r>
              <a:rPr lang="en-US" sz="3600" dirty="0" err="1">
                <a:solidFill>
                  <a:srgbClr val="002060"/>
                </a:solidFill>
                <a:latin typeface="Times New Roman" pitchFamily="18" charset="0"/>
                <a:cs typeface="Times New Roman" pitchFamily="18" charset="0"/>
              </a:rPr>
              <a:t>bức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tranh</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trong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bức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tranh</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có</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các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hình</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ảnh</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cùng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các</a:t>
            </a:r>
            <a:r>
              <a:rPr lang="en-US" sz="3600" dirty="0">
                <a:solidFill>
                  <a:srgbClr val="002060"/>
                </a:solidFill>
                <a:latin typeface="Times New Roman" pitchFamily="18" charset="0"/>
                <a:cs typeface="Times New Roman" pitchFamily="18" charset="0"/>
              </a:rPr>
              <a:t> con </a:t>
            </a:r>
            <a:r>
              <a:rPr lang="en-US" sz="3600" dirty="0" err="1">
                <a:solidFill>
                  <a:srgbClr val="002060"/>
                </a:solidFill>
                <a:latin typeface="Times New Roman" pitchFamily="18" charset="0"/>
                <a:cs typeface="Times New Roman" pitchFamily="18" charset="0"/>
              </a:rPr>
              <a:t>số</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tự</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nhiên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nhiệm</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vụ</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của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các</a:t>
            </a:r>
            <a:r>
              <a:rPr lang="en-US" sz="3600" dirty="0">
                <a:solidFill>
                  <a:srgbClr val="002060"/>
                </a:solidFill>
                <a:latin typeface="Times New Roman" pitchFamily="18" charset="0"/>
                <a:cs typeface="Times New Roman" pitchFamily="18" charset="0"/>
              </a:rPr>
              <a:t> con </a:t>
            </a:r>
            <a:r>
              <a:rPr lang="en-US" sz="3600" dirty="0" err="1">
                <a:solidFill>
                  <a:srgbClr val="002060"/>
                </a:solidFill>
                <a:latin typeface="Times New Roman" pitchFamily="18" charset="0"/>
                <a:cs typeface="Times New Roman" pitchFamily="18" charset="0"/>
              </a:rPr>
              <a:t>dùng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bút</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để</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nối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các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số</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điện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thoại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đó</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với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hình</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ảnh</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tương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ứng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Cô</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vừa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nói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cách</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chơi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vừa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hướng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dẫn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trẻ</a:t>
            </a:r>
            <a:r>
              <a:rPr lang="en-US" sz="3600" dirty="0">
                <a:solidFill>
                  <a:srgbClr val="002060"/>
                </a:solidFill>
                <a:latin typeface="Times New Roman" pitchFamily="18" charset="0"/>
                <a:cs typeface="Times New Roman" pitchFamily="18" charset="0"/>
              </a:rPr>
              <a:t>).</a:t>
            </a:r>
          </a:p>
          <a:p>
            <a:pPr algn="just">
              <a:lnSpc>
                <a:spcPts val="4759"/>
              </a:lnSpc>
            </a:pP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Trẻ</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nối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xong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cô</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đến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từng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nhóm</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kiểm</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tra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nhận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xét</a:t>
            </a:r>
            <a:r>
              <a:rPr lang="en-US" sz="3600" dirty="0">
                <a:solidFill>
                  <a:srgbClr val="002060"/>
                </a:solidFill>
                <a:latin typeface="Times New Roman" pitchFamily="18" charset="0"/>
                <a:cs typeface="Times New Roman" pitchFamily="18" charset="0"/>
              </a:rPr>
              <a:t>.</a:t>
            </a:r>
          </a:p>
          <a:p>
            <a:pPr algn="just">
              <a:lnSpc>
                <a:spcPts val="4759"/>
              </a:lnSpc>
            </a:pPr>
            <a:endParaRPr lang="en-US" sz="3600" dirty="0">
              <a:solidFill>
                <a:srgbClr val="002060"/>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8829647" y="3334385"/>
            <a:ext cx="4915831"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542523" y="3317703"/>
            <a:ext cx="4915831"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TextBox 8"/>
          <p:cNvSpPr txBox="1"/>
          <p:nvPr/>
        </p:nvSpPr>
        <p:spPr>
          <a:xfrm>
            <a:off x="4856876" y="3440647"/>
            <a:ext cx="8574248" cy="1314450"/>
          </a:xfrm>
          <a:prstGeom prst="rect">
            <a:avLst/>
          </a:prstGeom>
        </p:spPr>
        <p:txBody>
          <a:bodyPr lIns="0" tIns="0" rIns="0" bIns="0" rtlCol="0" anchor="t">
            <a:spAutoFit/>
          </a:bodyPr>
          <a:lstStyle/>
          <a:p>
            <a:pPr algn="ctr">
              <a:lnSpc>
                <a:spcPts val="9600"/>
              </a:lnSpc>
            </a:pPr>
            <a:r>
              <a:rPr lang="en-US" sz="8000">
                <a:solidFill>
                  <a:srgbClr val="FFFFFF"/>
                </a:solidFill>
                <a:latin typeface="Jingleberry"/>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8829647" y="3526790"/>
            <a:ext cx="4915831"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542523" y="3510108"/>
            <a:ext cx="4915831"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TextBox 8"/>
          <p:cNvSpPr txBox="1"/>
          <p:nvPr/>
        </p:nvSpPr>
        <p:spPr>
          <a:xfrm>
            <a:off x="4856876" y="3633052"/>
            <a:ext cx="8574248" cy="1314450"/>
          </a:xfrm>
          <a:prstGeom prst="rect">
            <a:avLst/>
          </a:prstGeom>
        </p:spPr>
        <p:txBody>
          <a:bodyPr lIns="0" tIns="0" rIns="0" bIns="0" rtlCol="0" anchor="t">
            <a:spAutoFit/>
          </a:bodyPr>
          <a:lstStyle/>
          <a:p>
            <a:pPr algn="ctr">
              <a:lnSpc>
                <a:spcPts val="9600"/>
              </a:lnSpc>
            </a:pPr>
            <a:r>
              <a:rPr lang="en-US" sz="8000">
                <a:solidFill>
                  <a:srgbClr val="FFFFFF"/>
                </a:solidFill>
                <a:latin typeface="Jingleberry"/>
              </a:rPr>
              <a:t>* Ôn số từ 1 - 5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aphicFrame>
        <p:nvGraphicFramePr>
          <p:cNvPr id="16" name="Table 15"/>
          <p:cNvGraphicFramePr>
            <a:graphicFrameLocks noGrp="1"/>
          </p:cNvGraphicFramePr>
          <p:nvPr>
            <p:extLst>
              <p:ext uri="{D42A27DB-BD31-4B8C-83A1-F6EECF244321}">
                <p14:modId xmlns:p14="http://schemas.microsoft.com/office/powerpoint/2010/main" val="1462924340"/>
              </p:ext>
            </p:extLst>
          </p:nvPr>
        </p:nvGraphicFramePr>
        <p:xfrm>
          <a:off x="1219200" y="1638300"/>
          <a:ext cx="12115800" cy="7696200"/>
        </p:xfrm>
        <a:graphic>
          <a:graphicData uri="http://schemas.openxmlformats.org/drawingml/2006/table">
            <a:tbl>
              <a:tblPr firstRow="1" bandRow="1">
                <a:tableStyleId>{5C22544A-7EE6-4342-B048-85BDC9FD1C3A}</a:tableStyleId>
              </a:tblPr>
              <a:tblGrid>
                <a:gridCol w="2423160">
                  <a:extLst>
                    <a:ext uri="{9D8B030D-6E8A-4147-A177-3AD203B41FA5}">
                      <a16:colId xmlns:a16="http://schemas.microsoft.com/office/drawing/2014/main" val="20000"/>
                    </a:ext>
                  </a:extLst>
                </a:gridCol>
                <a:gridCol w="2423160">
                  <a:extLst>
                    <a:ext uri="{9D8B030D-6E8A-4147-A177-3AD203B41FA5}">
                      <a16:colId xmlns:a16="http://schemas.microsoft.com/office/drawing/2014/main" val="20001"/>
                    </a:ext>
                  </a:extLst>
                </a:gridCol>
                <a:gridCol w="2423160">
                  <a:extLst>
                    <a:ext uri="{9D8B030D-6E8A-4147-A177-3AD203B41FA5}">
                      <a16:colId xmlns:a16="http://schemas.microsoft.com/office/drawing/2014/main" val="20002"/>
                    </a:ext>
                  </a:extLst>
                </a:gridCol>
                <a:gridCol w="2423160">
                  <a:extLst>
                    <a:ext uri="{9D8B030D-6E8A-4147-A177-3AD203B41FA5}">
                      <a16:colId xmlns:a16="http://schemas.microsoft.com/office/drawing/2014/main" val="20003"/>
                    </a:ext>
                  </a:extLst>
                </a:gridCol>
                <a:gridCol w="2423160">
                  <a:extLst>
                    <a:ext uri="{9D8B030D-6E8A-4147-A177-3AD203B41FA5}">
                      <a16:colId xmlns:a16="http://schemas.microsoft.com/office/drawing/2014/main" val="20004"/>
                    </a:ext>
                  </a:extLst>
                </a:gridCol>
              </a:tblGrid>
              <a:tr h="2485100">
                <a:tc>
                  <a:txBody>
                    <a:bodyPr/>
                    <a:lstStyle/>
                    <a:p>
                      <a:endParaRPr lang="en-US" dirty="0"/>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extLst>
                  <a:ext uri="{0D108BD9-81ED-4DB2-BD59-A6C34878D82A}">
                    <a16:rowId xmlns:a16="http://schemas.microsoft.com/office/drawing/2014/main" val="10000"/>
                  </a:ext>
                </a:extLst>
              </a:tr>
              <a:tr h="2605550">
                <a:tc>
                  <a:txBody>
                    <a:bodyPr/>
                    <a:lstStyle/>
                    <a:p>
                      <a:endParaRPr lang="en-US"/>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extLst>
                  <a:ext uri="{0D108BD9-81ED-4DB2-BD59-A6C34878D82A}">
                    <a16:rowId xmlns:a16="http://schemas.microsoft.com/office/drawing/2014/main" val="10001"/>
                  </a:ext>
                </a:extLst>
              </a:tr>
              <a:tr h="2605550">
                <a:tc>
                  <a:txBody>
                    <a:bodyPr/>
                    <a:lstStyle/>
                    <a:p>
                      <a:endParaRPr lang="en-US"/>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extLst>
                  <a:ext uri="{0D108BD9-81ED-4DB2-BD59-A6C34878D82A}">
                    <a16:rowId xmlns:a16="http://schemas.microsoft.com/office/drawing/2014/main" val="10002"/>
                  </a:ext>
                </a:extLst>
              </a:tr>
            </a:tbl>
          </a:graphicData>
        </a:graphic>
      </p:graphicFrame>
      <p:sp>
        <p:nvSpPr>
          <p:cNvPr id="15" name="Freeform 9"/>
          <p:cNvSpPr/>
          <p:nvPr/>
        </p:nvSpPr>
        <p:spPr>
          <a:xfrm>
            <a:off x="1219200" y="2536224"/>
            <a:ext cx="2286000" cy="1283519"/>
          </a:xfrm>
          <a:custGeom>
            <a:avLst/>
            <a:gdLst/>
            <a:ahLst/>
            <a:cxnLst/>
            <a:rect l="l" t="t" r="r" b="b"/>
            <a:pathLst>
              <a:path w="4125563" h="1686324">
                <a:moveTo>
                  <a:pt x="0" y="0"/>
                </a:moveTo>
                <a:lnTo>
                  <a:pt x="4125563" y="0"/>
                </a:lnTo>
                <a:lnTo>
                  <a:pt x="4125563" y="1686324"/>
                </a:lnTo>
                <a:lnTo>
                  <a:pt x="0" y="1686324"/>
                </a:lnTo>
                <a:lnTo>
                  <a:pt x="0" y="0"/>
                </a:lnTo>
                <a:close/>
              </a:path>
            </a:pathLst>
          </a:custGeom>
          <a:blipFill>
            <a:blip r:embed="rId10"/>
            <a:stretch>
              <a:fillRect/>
            </a:stretch>
          </a:blipFill>
        </p:spPr>
      </p:sp>
      <p:sp>
        <p:nvSpPr>
          <p:cNvPr id="17" name="Freeform 9"/>
          <p:cNvSpPr/>
          <p:nvPr/>
        </p:nvSpPr>
        <p:spPr>
          <a:xfrm>
            <a:off x="3657600" y="2603361"/>
            <a:ext cx="2286000" cy="1283519"/>
          </a:xfrm>
          <a:custGeom>
            <a:avLst/>
            <a:gdLst/>
            <a:ahLst/>
            <a:cxnLst/>
            <a:rect l="l" t="t" r="r" b="b"/>
            <a:pathLst>
              <a:path w="4125563" h="1686324">
                <a:moveTo>
                  <a:pt x="0" y="0"/>
                </a:moveTo>
                <a:lnTo>
                  <a:pt x="4125563" y="0"/>
                </a:lnTo>
                <a:lnTo>
                  <a:pt x="4125563" y="1686324"/>
                </a:lnTo>
                <a:lnTo>
                  <a:pt x="0" y="1686324"/>
                </a:lnTo>
                <a:lnTo>
                  <a:pt x="0" y="0"/>
                </a:lnTo>
                <a:close/>
              </a:path>
            </a:pathLst>
          </a:custGeom>
          <a:blipFill>
            <a:blip r:embed="rId10"/>
            <a:stretch>
              <a:fillRect/>
            </a:stretch>
          </a:blipFill>
        </p:spPr>
      </p:sp>
      <p:sp>
        <p:nvSpPr>
          <p:cNvPr id="21" name="Right Arrow 20"/>
          <p:cNvSpPr/>
          <p:nvPr/>
        </p:nvSpPr>
        <p:spPr>
          <a:xfrm>
            <a:off x="13868400" y="3055450"/>
            <a:ext cx="1752600" cy="764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13905723" y="5108412"/>
            <a:ext cx="1752600" cy="764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13905723" y="7737059"/>
            <a:ext cx="1752600" cy="764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2"/>
          <p:cNvSpPr/>
          <p:nvPr/>
        </p:nvSpPr>
        <p:spPr>
          <a:xfrm>
            <a:off x="1425962" y="4461858"/>
            <a:ext cx="2068684" cy="2057400"/>
          </a:xfrm>
          <a:custGeom>
            <a:avLst/>
            <a:gdLst/>
            <a:ahLst/>
            <a:cxnLst/>
            <a:rect l="l" t="t" r="r" b="b"/>
            <a:pathLst>
              <a:path w="2068684" h="2057400">
                <a:moveTo>
                  <a:pt x="0" y="0"/>
                </a:moveTo>
                <a:lnTo>
                  <a:pt x="2068684" y="0"/>
                </a:lnTo>
                <a:lnTo>
                  <a:pt x="2068684" y="2057400"/>
                </a:lnTo>
                <a:lnTo>
                  <a:pt x="0" y="20574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24" name="Freeform 12"/>
          <p:cNvSpPr/>
          <p:nvPr/>
        </p:nvSpPr>
        <p:spPr>
          <a:xfrm>
            <a:off x="3766258" y="4527017"/>
            <a:ext cx="2068684" cy="2057400"/>
          </a:xfrm>
          <a:custGeom>
            <a:avLst/>
            <a:gdLst/>
            <a:ahLst/>
            <a:cxnLst/>
            <a:rect l="l" t="t" r="r" b="b"/>
            <a:pathLst>
              <a:path w="2068684" h="2057400">
                <a:moveTo>
                  <a:pt x="0" y="0"/>
                </a:moveTo>
                <a:lnTo>
                  <a:pt x="2068684" y="0"/>
                </a:lnTo>
                <a:lnTo>
                  <a:pt x="2068684" y="2057400"/>
                </a:lnTo>
                <a:lnTo>
                  <a:pt x="0" y="20574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25" name="Freeform 12"/>
          <p:cNvSpPr/>
          <p:nvPr/>
        </p:nvSpPr>
        <p:spPr>
          <a:xfrm>
            <a:off x="6367877" y="4519749"/>
            <a:ext cx="2068684" cy="2057400"/>
          </a:xfrm>
          <a:custGeom>
            <a:avLst/>
            <a:gdLst/>
            <a:ahLst/>
            <a:cxnLst/>
            <a:rect l="l" t="t" r="r" b="b"/>
            <a:pathLst>
              <a:path w="2068684" h="2057400">
                <a:moveTo>
                  <a:pt x="0" y="0"/>
                </a:moveTo>
                <a:lnTo>
                  <a:pt x="2068684" y="0"/>
                </a:lnTo>
                <a:lnTo>
                  <a:pt x="2068684" y="2057400"/>
                </a:lnTo>
                <a:lnTo>
                  <a:pt x="0" y="20574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1" name="Freeform 11"/>
          <p:cNvSpPr/>
          <p:nvPr/>
        </p:nvSpPr>
        <p:spPr>
          <a:xfrm>
            <a:off x="1066800" y="7288420"/>
            <a:ext cx="2590800" cy="1661569"/>
          </a:xfrm>
          <a:custGeom>
            <a:avLst/>
            <a:gdLst/>
            <a:ahLst/>
            <a:cxnLst/>
            <a:rect l="l" t="t" r="r" b="b"/>
            <a:pathLst>
              <a:path w="4414796" h="1661569">
                <a:moveTo>
                  <a:pt x="0" y="0"/>
                </a:moveTo>
                <a:lnTo>
                  <a:pt x="4414797" y="0"/>
                </a:lnTo>
                <a:lnTo>
                  <a:pt x="4414797" y="1661569"/>
                </a:lnTo>
                <a:lnTo>
                  <a:pt x="0" y="1661569"/>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26" name="Freeform 11"/>
          <p:cNvSpPr/>
          <p:nvPr/>
        </p:nvSpPr>
        <p:spPr>
          <a:xfrm>
            <a:off x="8464421" y="7328685"/>
            <a:ext cx="2590800" cy="1661569"/>
          </a:xfrm>
          <a:custGeom>
            <a:avLst/>
            <a:gdLst/>
            <a:ahLst/>
            <a:cxnLst/>
            <a:rect l="l" t="t" r="r" b="b"/>
            <a:pathLst>
              <a:path w="4414796" h="1661569">
                <a:moveTo>
                  <a:pt x="0" y="0"/>
                </a:moveTo>
                <a:lnTo>
                  <a:pt x="4414797" y="0"/>
                </a:lnTo>
                <a:lnTo>
                  <a:pt x="4414797" y="1661569"/>
                </a:lnTo>
                <a:lnTo>
                  <a:pt x="0" y="1661569"/>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27" name="Freeform 11"/>
          <p:cNvSpPr/>
          <p:nvPr/>
        </p:nvSpPr>
        <p:spPr>
          <a:xfrm>
            <a:off x="5825611" y="7288419"/>
            <a:ext cx="2590800" cy="1661569"/>
          </a:xfrm>
          <a:custGeom>
            <a:avLst/>
            <a:gdLst/>
            <a:ahLst/>
            <a:cxnLst/>
            <a:rect l="l" t="t" r="r" b="b"/>
            <a:pathLst>
              <a:path w="4414796" h="1661569">
                <a:moveTo>
                  <a:pt x="0" y="0"/>
                </a:moveTo>
                <a:lnTo>
                  <a:pt x="4414797" y="0"/>
                </a:lnTo>
                <a:lnTo>
                  <a:pt x="4414797" y="1661569"/>
                </a:lnTo>
                <a:lnTo>
                  <a:pt x="0" y="1661569"/>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28" name="Freeform 11"/>
          <p:cNvSpPr/>
          <p:nvPr/>
        </p:nvSpPr>
        <p:spPr>
          <a:xfrm>
            <a:off x="3517641" y="7288418"/>
            <a:ext cx="2590800" cy="1661569"/>
          </a:xfrm>
          <a:custGeom>
            <a:avLst/>
            <a:gdLst/>
            <a:ahLst/>
            <a:cxnLst/>
            <a:rect l="l" t="t" r="r" b="b"/>
            <a:pathLst>
              <a:path w="4414796" h="1661569">
                <a:moveTo>
                  <a:pt x="0" y="0"/>
                </a:moveTo>
                <a:lnTo>
                  <a:pt x="4414797" y="0"/>
                </a:lnTo>
                <a:lnTo>
                  <a:pt x="4414797" y="1661569"/>
                </a:lnTo>
                <a:lnTo>
                  <a:pt x="0" y="1661569"/>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29" name="TextBox 28"/>
          <p:cNvSpPr txBox="1"/>
          <p:nvPr/>
        </p:nvSpPr>
        <p:spPr>
          <a:xfrm>
            <a:off x="16306800" y="1947454"/>
            <a:ext cx="1524000" cy="2215991"/>
          </a:xfrm>
          <a:prstGeom prst="rect">
            <a:avLst/>
          </a:prstGeom>
          <a:solidFill>
            <a:schemeClr val="bg1"/>
          </a:solidFill>
        </p:spPr>
        <p:txBody>
          <a:bodyPr wrap="square" rtlCol="0">
            <a:spAutoFit/>
          </a:bodyPr>
          <a:lstStyle/>
          <a:p>
            <a:pPr algn="ctr"/>
            <a:r>
              <a:rPr lang="en-US" sz="13800" b="1" dirty="0">
                <a:solidFill>
                  <a:srgbClr val="002060"/>
                </a:solidFill>
                <a:latin typeface="Times New Roman" pitchFamily="18" charset="0"/>
                <a:cs typeface="Times New Roman" pitchFamily="18" charset="0"/>
              </a:rPr>
              <a:t>2</a:t>
            </a:r>
          </a:p>
        </p:txBody>
      </p:sp>
      <p:sp>
        <p:nvSpPr>
          <p:cNvPr id="30" name="TextBox 29"/>
          <p:cNvSpPr txBox="1"/>
          <p:nvPr/>
        </p:nvSpPr>
        <p:spPr>
          <a:xfrm>
            <a:off x="16306800" y="4527017"/>
            <a:ext cx="1524000" cy="2215991"/>
          </a:xfrm>
          <a:prstGeom prst="rect">
            <a:avLst/>
          </a:prstGeom>
          <a:solidFill>
            <a:schemeClr val="bg1"/>
          </a:solidFill>
        </p:spPr>
        <p:txBody>
          <a:bodyPr wrap="square" rtlCol="0">
            <a:spAutoFit/>
          </a:bodyPr>
          <a:lstStyle/>
          <a:p>
            <a:pPr algn="ctr"/>
            <a:r>
              <a:rPr lang="en-US" sz="13800" b="1" dirty="0">
                <a:solidFill>
                  <a:srgbClr val="002060"/>
                </a:solidFill>
                <a:latin typeface="Times New Roman" pitchFamily="18" charset="0"/>
                <a:cs typeface="Times New Roman" pitchFamily="18" charset="0"/>
              </a:rPr>
              <a:t>3</a:t>
            </a:r>
          </a:p>
        </p:txBody>
      </p:sp>
      <p:sp>
        <p:nvSpPr>
          <p:cNvPr id="31" name="TextBox 30"/>
          <p:cNvSpPr txBox="1"/>
          <p:nvPr/>
        </p:nvSpPr>
        <p:spPr>
          <a:xfrm>
            <a:off x="16292852" y="7051473"/>
            <a:ext cx="1524000" cy="2215991"/>
          </a:xfrm>
          <a:prstGeom prst="rect">
            <a:avLst/>
          </a:prstGeom>
          <a:solidFill>
            <a:schemeClr val="bg1"/>
          </a:solidFill>
        </p:spPr>
        <p:txBody>
          <a:bodyPr wrap="square" rtlCol="0">
            <a:spAutoFit/>
          </a:bodyPr>
          <a:lstStyle/>
          <a:p>
            <a:pPr algn="ctr"/>
            <a:r>
              <a:rPr lang="en-US" sz="13800" b="1" dirty="0">
                <a:solidFill>
                  <a:srgbClr val="002060"/>
                </a:solidFill>
                <a:latin typeface="Times New Roman" pitchFamily="18" charset="0"/>
                <a:cs typeface="Times New Roman" pitchFamily="18"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1000"/>
                                        <p:tgtEl>
                                          <p:spTgt spid="22"/>
                                        </p:tgtEl>
                                      </p:cBhvr>
                                    </p:animEffect>
                                    <p:anim calcmode="lin" valueType="num">
                                      <p:cBhvr>
                                        <p:cTn id="49" dur="1000" fill="hold"/>
                                        <p:tgtEl>
                                          <p:spTgt spid="22"/>
                                        </p:tgtEl>
                                        <p:attrNameLst>
                                          <p:attrName>ppt_x</p:attrName>
                                        </p:attrNameLst>
                                      </p:cBhvr>
                                      <p:tavLst>
                                        <p:tav tm="0">
                                          <p:val>
                                            <p:strVal val="#ppt_x"/>
                                          </p:val>
                                        </p:tav>
                                        <p:tav tm="100000">
                                          <p:val>
                                            <p:strVal val="#ppt_x"/>
                                          </p:val>
                                        </p:tav>
                                      </p:tavLst>
                                    </p:anim>
                                    <p:anim calcmode="lin" valueType="num">
                                      <p:cBhvr>
                                        <p:cTn id="50" dur="1000" fill="hold"/>
                                        <p:tgtEl>
                                          <p:spTgt spid="2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1000"/>
                                        <p:tgtEl>
                                          <p:spTgt spid="28"/>
                                        </p:tgtEl>
                                      </p:cBhvr>
                                    </p:animEffect>
                                    <p:anim calcmode="lin" valueType="num">
                                      <p:cBhvr>
                                        <p:cTn id="66" dur="1000" fill="hold"/>
                                        <p:tgtEl>
                                          <p:spTgt spid="28"/>
                                        </p:tgtEl>
                                        <p:attrNameLst>
                                          <p:attrName>ppt_x</p:attrName>
                                        </p:attrNameLst>
                                      </p:cBhvr>
                                      <p:tavLst>
                                        <p:tav tm="0">
                                          <p:val>
                                            <p:strVal val="#ppt_x"/>
                                          </p:val>
                                        </p:tav>
                                        <p:tav tm="100000">
                                          <p:val>
                                            <p:strVal val="#ppt_x"/>
                                          </p:val>
                                        </p:tav>
                                      </p:tavLst>
                                    </p:anim>
                                    <p:anim calcmode="lin" valueType="num">
                                      <p:cBhvr>
                                        <p:cTn id="67" dur="1000" fill="hold"/>
                                        <p:tgtEl>
                                          <p:spTgt spid="28"/>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000"/>
                                        <p:tgtEl>
                                          <p:spTgt spid="26"/>
                                        </p:tgtEl>
                                      </p:cBhvr>
                                    </p:animEffect>
                                    <p:anim calcmode="lin" valueType="num">
                                      <p:cBhvr>
                                        <p:cTn id="76" dur="1000" fill="hold"/>
                                        <p:tgtEl>
                                          <p:spTgt spid="26"/>
                                        </p:tgtEl>
                                        <p:attrNameLst>
                                          <p:attrName>ppt_x</p:attrName>
                                        </p:attrNameLst>
                                      </p:cBhvr>
                                      <p:tavLst>
                                        <p:tav tm="0">
                                          <p:val>
                                            <p:strVal val="#ppt_x"/>
                                          </p:val>
                                        </p:tav>
                                        <p:tav tm="100000">
                                          <p:val>
                                            <p:strVal val="#ppt_x"/>
                                          </p:val>
                                        </p:tav>
                                      </p:tavLst>
                                    </p:anim>
                                    <p:anim calcmode="lin" valueType="num">
                                      <p:cBhvr>
                                        <p:cTn id="7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00"/>
                                        <p:tgtEl>
                                          <p:spTgt spid="31"/>
                                        </p:tgtEl>
                                      </p:cBhvr>
                                    </p:animEffect>
                                    <p:anim calcmode="lin" valueType="num">
                                      <p:cBhvr>
                                        <p:cTn id="88" dur="1000" fill="hold"/>
                                        <p:tgtEl>
                                          <p:spTgt spid="31"/>
                                        </p:tgtEl>
                                        <p:attrNameLst>
                                          <p:attrName>ppt_x</p:attrName>
                                        </p:attrNameLst>
                                      </p:cBhvr>
                                      <p:tavLst>
                                        <p:tav tm="0">
                                          <p:val>
                                            <p:strVal val="#ppt_x"/>
                                          </p:val>
                                        </p:tav>
                                        <p:tav tm="100000">
                                          <p:val>
                                            <p:strVal val="#ppt_x"/>
                                          </p:val>
                                        </p:tav>
                                      </p:tavLst>
                                    </p:anim>
                                    <p:anim calcmode="lin" valueType="num">
                                      <p:cBhvr>
                                        <p:cTn id="8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4577452" y="1333500"/>
            <a:ext cx="8368413" cy="8229600"/>
          </a:xfrm>
          <a:custGeom>
            <a:avLst/>
            <a:gdLst/>
            <a:ahLst/>
            <a:cxnLst/>
            <a:rect l="l" t="t" r="r" b="b"/>
            <a:pathLst>
              <a:path w="8368413" h="8229600">
                <a:moveTo>
                  <a:pt x="0" y="0"/>
                </a:moveTo>
                <a:lnTo>
                  <a:pt x="8368412" y="0"/>
                </a:lnTo>
                <a:lnTo>
                  <a:pt x="8368412" y="8229600"/>
                </a:lnTo>
                <a:lnTo>
                  <a:pt x="0" y="8229600"/>
                </a:lnTo>
                <a:lnTo>
                  <a:pt x="0" y="0"/>
                </a:lnTo>
                <a:close/>
              </a:path>
            </a:pathLst>
          </a:custGeom>
          <a:blipFill>
            <a:blip r:embed="rId10"/>
            <a:stretch>
              <a:fillRect/>
            </a:stretch>
          </a:blipFill>
        </p:spPr>
      </p:sp>
      <p:sp>
        <p:nvSpPr>
          <p:cNvPr id="9" name="TextBox 8"/>
          <p:cNvSpPr txBox="1"/>
          <p:nvPr/>
        </p:nvSpPr>
        <p:spPr>
          <a:xfrm>
            <a:off x="4038600" y="279112"/>
            <a:ext cx="9601200" cy="584775"/>
          </a:xfrm>
          <a:prstGeom prst="rect">
            <a:avLst/>
          </a:prstGeom>
          <a:noFill/>
        </p:spPr>
        <p:txBody>
          <a:bodyPr wrap="square" rtlCol="0">
            <a:spAutoFit/>
          </a:bodyPr>
          <a:lstStyle/>
          <a:p>
            <a:pPr algn="ctr"/>
            <a:r>
              <a:rPr lang="en-US" sz="3200" b="1" dirty="0" err="1">
                <a:solidFill>
                  <a:srgbClr val="002060"/>
                </a:solidFill>
                <a:latin typeface="Times New Roman" pitchFamily="18" charset="0"/>
                <a:cs typeface="Times New Roman" pitchFamily="18" charset="0"/>
              </a:rPr>
              <a:t>Bé</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hãy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đếm</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số</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nến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trên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chiếc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bánh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sinh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nhật</a:t>
            </a:r>
            <a:endParaRPr lang="en-US" sz="3200" b="1" dirty="0">
              <a:solidFill>
                <a:srgbClr val="002060"/>
              </a:solidFill>
              <a:latin typeface="Times New Roman" pitchFamily="18" charset="0"/>
              <a:cs typeface="Times New Roman" pitchFamily="18" charset="0"/>
            </a:endParaRPr>
          </a:p>
        </p:txBody>
      </p:sp>
      <p:sp>
        <p:nvSpPr>
          <p:cNvPr id="10" name="TextBox 9"/>
          <p:cNvSpPr txBox="1"/>
          <p:nvPr/>
        </p:nvSpPr>
        <p:spPr>
          <a:xfrm>
            <a:off x="12725400" y="2247900"/>
            <a:ext cx="1524000" cy="2215991"/>
          </a:xfrm>
          <a:prstGeom prst="rect">
            <a:avLst/>
          </a:prstGeom>
          <a:solidFill>
            <a:schemeClr val="bg1"/>
          </a:solidFill>
        </p:spPr>
        <p:txBody>
          <a:bodyPr wrap="square" rtlCol="0">
            <a:spAutoFit/>
          </a:bodyPr>
          <a:lstStyle/>
          <a:p>
            <a:pPr algn="ctr"/>
            <a:r>
              <a:rPr lang="en-US" sz="13800" b="1" dirty="0">
                <a:solidFill>
                  <a:srgbClr val="002060"/>
                </a:solidFill>
                <a:latin typeface="Times New Roman" pitchFamily="18" charset="0"/>
                <a:cs typeface="Times New Roman" pitchFamily="18" charset="0"/>
              </a:rPr>
              <a:t>5</a:t>
            </a:r>
          </a:p>
        </p:txBody>
      </p:sp>
      <p:sp>
        <p:nvSpPr>
          <p:cNvPr id="6" name="TextBox 5"/>
          <p:cNvSpPr txBox="1"/>
          <p:nvPr/>
        </p:nvSpPr>
        <p:spPr>
          <a:xfrm>
            <a:off x="7391400" y="966560"/>
            <a:ext cx="381000" cy="646331"/>
          </a:xfrm>
          <a:prstGeom prst="rect">
            <a:avLst/>
          </a:prstGeom>
          <a:solidFill>
            <a:schemeClr val="bg1"/>
          </a:solidFill>
        </p:spPr>
        <p:txBody>
          <a:bodyPr wrap="square" rtlCol="0">
            <a:spAutoFit/>
          </a:bodyPr>
          <a:lstStyle/>
          <a:p>
            <a:r>
              <a:rPr lang="en-US" sz="3600" b="1" dirty="0">
                <a:latin typeface="Times New Roman" pitchFamily="18" charset="0"/>
                <a:cs typeface="Times New Roman" pitchFamily="18" charset="0"/>
              </a:rPr>
              <a:t>1</a:t>
            </a:r>
          </a:p>
        </p:txBody>
      </p:sp>
      <p:sp>
        <p:nvSpPr>
          <p:cNvPr id="12" name="TextBox 11"/>
          <p:cNvSpPr txBox="1"/>
          <p:nvPr/>
        </p:nvSpPr>
        <p:spPr>
          <a:xfrm>
            <a:off x="7924800" y="935336"/>
            <a:ext cx="381000" cy="646331"/>
          </a:xfrm>
          <a:prstGeom prst="rect">
            <a:avLst/>
          </a:prstGeom>
          <a:solidFill>
            <a:schemeClr val="bg1"/>
          </a:solidFill>
        </p:spPr>
        <p:txBody>
          <a:bodyPr wrap="square" rtlCol="0">
            <a:spAutoFit/>
          </a:bodyPr>
          <a:lstStyle/>
          <a:p>
            <a:r>
              <a:rPr lang="en-US" sz="3600" b="1" dirty="0">
                <a:latin typeface="Times New Roman" pitchFamily="18" charset="0"/>
                <a:cs typeface="Times New Roman" pitchFamily="18" charset="0"/>
              </a:rPr>
              <a:t>2</a:t>
            </a:r>
          </a:p>
        </p:txBody>
      </p:sp>
      <p:sp>
        <p:nvSpPr>
          <p:cNvPr id="13" name="TextBox 12"/>
          <p:cNvSpPr txBox="1"/>
          <p:nvPr/>
        </p:nvSpPr>
        <p:spPr>
          <a:xfrm>
            <a:off x="8571158" y="935336"/>
            <a:ext cx="381000" cy="646331"/>
          </a:xfrm>
          <a:prstGeom prst="rect">
            <a:avLst/>
          </a:prstGeom>
          <a:solidFill>
            <a:schemeClr val="bg1"/>
          </a:solidFill>
        </p:spPr>
        <p:txBody>
          <a:bodyPr wrap="square" rtlCol="0">
            <a:spAutoFit/>
          </a:bodyPr>
          <a:lstStyle/>
          <a:p>
            <a:r>
              <a:rPr lang="en-US" sz="3600" b="1" dirty="0">
                <a:latin typeface="Times New Roman" pitchFamily="18" charset="0"/>
                <a:cs typeface="Times New Roman" pitchFamily="18" charset="0"/>
              </a:rPr>
              <a:t>3</a:t>
            </a:r>
          </a:p>
        </p:txBody>
      </p:sp>
      <p:sp>
        <p:nvSpPr>
          <p:cNvPr id="14" name="TextBox 13"/>
          <p:cNvSpPr txBox="1"/>
          <p:nvPr/>
        </p:nvSpPr>
        <p:spPr>
          <a:xfrm>
            <a:off x="9144000" y="929829"/>
            <a:ext cx="381000" cy="646331"/>
          </a:xfrm>
          <a:prstGeom prst="rect">
            <a:avLst/>
          </a:prstGeom>
          <a:solidFill>
            <a:schemeClr val="bg1"/>
          </a:solidFill>
        </p:spPr>
        <p:txBody>
          <a:bodyPr wrap="square" rtlCol="0">
            <a:spAutoFit/>
          </a:bodyPr>
          <a:lstStyle/>
          <a:p>
            <a:r>
              <a:rPr lang="en-US" sz="3600" b="1" dirty="0">
                <a:latin typeface="Times New Roman" pitchFamily="18" charset="0"/>
                <a:cs typeface="Times New Roman" pitchFamily="18" charset="0"/>
              </a:rPr>
              <a:t>4</a:t>
            </a:r>
          </a:p>
        </p:txBody>
      </p:sp>
      <p:sp>
        <p:nvSpPr>
          <p:cNvPr id="15" name="TextBox 14"/>
          <p:cNvSpPr txBox="1"/>
          <p:nvPr/>
        </p:nvSpPr>
        <p:spPr>
          <a:xfrm>
            <a:off x="9753600" y="863887"/>
            <a:ext cx="381000" cy="646331"/>
          </a:xfrm>
          <a:prstGeom prst="rect">
            <a:avLst/>
          </a:prstGeom>
          <a:solidFill>
            <a:schemeClr val="bg1"/>
          </a:solidFill>
        </p:spPr>
        <p:txBody>
          <a:bodyPr wrap="square" rtlCol="0">
            <a:spAutoFit/>
          </a:bodyPr>
          <a:lstStyle/>
          <a:p>
            <a:r>
              <a:rPr lang="en-US" sz="3600" b="1" dirty="0">
                <a:latin typeface="Times New Roman" pitchFamily="18" charset="0"/>
                <a:cs typeface="Times New Roman" pitchFamily="18" charset="0"/>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8829647" y="3526790"/>
            <a:ext cx="6612014"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3733801" y="3510108"/>
            <a:ext cx="5724554"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TextBox 8"/>
          <p:cNvSpPr txBox="1"/>
          <p:nvPr/>
        </p:nvSpPr>
        <p:spPr>
          <a:xfrm>
            <a:off x="2678323" y="3722349"/>
            <a:ext cx="13560063" cy="1231106"/>
          </a:xfrm>
          <a:prstGeom prst="rect">
            <a:avLst/>
          </a:prstGeom>
        </p:spPr>
        <p:txBody>
          <a:bodyPr wrap="square" lIns="0" tIns="0" rIns="0" bIns="0" rtlCol="0" anchor="t">
            <a:spAutoFit/>
          </a:bodyPr>
          <a:lstStyle/>
          <a:p>
            <a:pPr algn="ctr">
              <a:lnSpc>
                <a:spcPts val="9600"/>
              </a:lnSpc>
            </a:pPr>
            <a:r>
              <a:rPr lang="en-US" sz="8000" dirty="0">
                <a:solidFill>
                  <a:srgbClr val="FFFFFF"/>
                </a:solidFill>
                <a:latin typeface="Jingleberry"/>
              </a:rPr>
              <a:t>* Ý </a:t>
            </a:r>
            <a:r>
              <a:rPr lang="en-US" sz="8000" dirty="0" err="1">
                <a:solidFill>
                  <a:srgbClr val="FFFFFF"/>
                </a:solidFill>
                <a:latin typeface="Jingleberry"/>
              </a:rPr>
              <a:t>nghĩa</a:t>
            </a:r>
            <a:r>
              <a:rPr lang="en-US" sz="8000" dirty="0">
                <a:solidFill>
                  <a:srgbClr val="FFFFFF"/>
                </a:solidFill>
                <a:latin typeface="Jingleberry"/>
              </a:rPr>
              <a:t> </a:t>
            </a:r>
            <a:r>
              <a:rPr lang="en-US" sz="8000" dirty="0" err="1">
                <a:solidFill>
                  <a:srgbClr val="FFFFFF"/>
                </a:solidFill>
                <a:latin typeface="Jingleberry"/>
              </a:rPr>
              <a:t>của</a:t>
            </a:r>
            <a:r>
              <a:rPr lang="en-US" sz="8000" dirty="0">
                <a:solidFill>
                  <a:srgbClr val="FFFFFF"/>
                </a:solidFill>
                <a:latin typeface="Jingleberry"/>
              </a:rPr>
              <a:t> </a:t>
            </a:r>
            <a:r>
              <a:rPr lang="en-US" sz="8000" dirty="0" err="1">
                <a:solidFill>
                  <a:srgbClr val="FFFFFF"/>
                </a:solidFill>
                <a:latin typeface="Jingleberry"/>
              </a:rPr>
              <a:t>các</a:t>
            </a:r>
            <a:r>
              <a:rPr lang="en-US" sz="8000" dirty="0">
                <a:solidFill>
                  <a:srgbClr val="FFFFFF"/>
                </a:solidFill>
                <a:latin typeface="Jingleberry"/>
              </a:rPr>
              <a:t> con </a:t>
            </a:r>
            <a:r>
              <a:rPr lang="en-US" sz="8000" dirty="0" err="1">
                <a:solidFill>
                  <a:srgbClr val="FFFFFF"/>
                </a:solidFill>
                <a:latin typeface="Jingleberry"/>
              </a:rPr>
              <a:t>số</a:t>
            </a:r>
            <a:endParaRPr lang="en-US" sz="8000" dirty="0">
              <a:solidFill>
                <a:srgbClr val="FFFFFF"/>
              </a:solidFill>
              <a:latin typeface="Jingleberr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0" y="2283731"/>
            <a:ext cx="18288000" cy="6035040"/>
          </a:xfrm>
          <a:custGeom>
            <a:avLst/>
            <a:gdLst/>
            <a:ahLst/>
            <a:cxnLst/>
            <a:rect l="l" t="t" r="r" b="b"/>
            <a:pathLst>
              <a:path w="18288000" h="6035040">
                <a:moveTo>
                  <a:pt x="0" y="0"/>
                </a:moveTo>
                <a:lnTo>
                  <a:pt x="18288000" y="0"/>
                </a:lnTo>
                <a:lnTo>
                  <a:pt x="18288000" y="6035040"/>
                </a:lnTo>
                <a:lnTo>
                  <a:pt x="0" y="60350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723691" y="-2836531"/>
            <a:ext cx="6448091" cy="6151231"/>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TextBox 7"/>
          <p:cNvSpPr txBox="1"/>
          <p:nvPr/>
        </p:nvSpPr>
        <p:spPr>
          <a:xfrm>
            <a:off x="380043" y="3810906"/>
            <a:ext cx="17374557" cy="3077766"/>
          </a:xfrm>
          <a:prstGeom prst="rect">
            <a:avLst/>
          </a:prstGeom>
        </p:spPr>
        <p:txBody>
          <a:bodyPr wrap="square" lIns="0" tIns="0" rIns="0" bIns="0" rtlCol="0" anchor="t">
            <a:spAutoFit/>
          </a:bodyPr>
          <a:lstStyle/>
          <a:p>
            <a:pPr algn="just">
              <a:lnSpc>
                <a:spcPts val="4759"/>
              </a:lnSpc>
            </a:pPr>
            <a:r>
              <a:rPr lang="en-US" sz="4400" dirty="0" err="1">
                <a:solidFill>
                  <a:srgbClr val="002060"/>
                </a:solidFill>
                <a:latin typeface="Times New Roman" pitchFamily="18" charset="0"/>
                <a:cs typeface="Times New Roman" pitchFamily="18" charset="0"/>
              </a:rPr>
              <a:t>Các</a:t>
            </a:r>
            <a:r>
              <a:rPr lang="en-US" sz="4400" dirty="0">
                <a:solidFill>
                  <a:srgbClr val="002060"/>
                </a:solidFill>
                <a:latin typeface="Times New Roman" pitchFamily="18" charset="0"/>
                <a:cs typeface="Times New Roman" pitchFamily="18" charset="0"/>
              </a:rPr>
              <a:t> con ạ! </a:t>
            </a:r>
            <a:r>
              <a:rPr lang="en-US" sz="4400" dirty="0" err="1">
                <a:solidFill>
                  <a:srgbClr val="002060"/>
                </a:solidFill>
                <a:latin typeface="Times New Roman" pitchFamily="18" charset="0"/>
                <a:cs typeface="Times New Roman" pitchFamily="18" charset="0"/>
              </a:rPr>
              <a:t>Khi</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các</a:t>
            </a:r>
            <a:r>
              <a:rPr lang="en-US" sz="4400" dirty="0">
                <a:solidFill>
                  <a:srgbClr val="002060"/>
                </a:solidFill>
                <a:latin typeface="Times New Roman" pitchFamily="18" charset="0"/>
                <a:cs typeface="Times New Roman" pitchFamily="18" charset="0"/>
              </a:rPr>
              <a:t> con </a:t>
            </a:r>
            <a:r>
              <a:rPr lang="en-US" sz="4400" dirty="0" err="1">
                <a:solidFill>
                  <a:srgbClr val="002060"/>
                </a:solidFill>
                <a:latin typeface="Times New Roman" pitchFamily="18" charset="0"/>
                <a:cs typeface="Times New Roman" pitchFamily="18" charset="0"/>
              </a:rPr>
              <a:t>số</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đứng</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riêng</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lẻ</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thì</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thể</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hiện</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số</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lượng</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tương</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ứng</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nhưng</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khi</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chúng</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ghép</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lại</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với</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nhau</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thì</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có</a:t>
            </a:r>
            <a:r>
              <a:rPr lang="en-US" sz="4400" dirty="0">
                <a:solidFill>
                  <a:srgbClr val="002060"/>
                </a:solidFill>
                <a:latin typeface="Times New Roman" pitchFamily="18" charset="0"/>
                <a:cs typeface="Times New Roman" pitchFamily="18" charset="0"/>
              </a:rPr>
              <a:t> ý </a:t>
            </a:r>
            <a:r>
              <a:rPr lang="en-US" sz="4400" dirty="0" err="1">
                <a:solidFill>
                  <a:srgbClr val="002060"/>
                </a:solidFill>
                <a:latin typeface="Times New Roman" pitchFamily="18" charset="0"/>
                <a:cs typeface="Times New Roman" pitchFamily="18" charset="0"/>
              </a:rPr>
              <a:t>nghĩa</a:t>
            </a:r>
            <a:r>
              <a:rPr lang="en-US" sz="4400" dirty="0">
                <a:solidFill>
                  <a:srgbClr val="002060"/>
                </a:solidFill>
                <a:latin typeface="Times New Roman" pitchFamily="18" charset="0"/>
                <a:cs typeface="Times New Roman" pitchFamily="18" charset="0"/>
              </a:rPr>
              <a:t> to </a:t>
            </a:r>
            <a:r>
              <a:rPr lang="en-US" sz="4400" dirty="0" err="1">
                <a:solidFill>
                  <a:srgbClr val="002060"/>
                </a:solidFill>
                <a:latin typeface="Times New Roman" pitchFamily="18" charset="0"/>
                <a:cs typeface="Times New Roman" pitchFamily="18" charset="0"/>
              </a:rPr>
              <a:t>lớn</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Và</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để</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biết</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các</a:t>
            </a:r>
            <a:r>
              <a:rPr lang="en-US" sz="4400" dirty="0">
                <a:solidFill>
                  <a:srgbClr val="002060"/>
                </a:solidFill>
                <a:latin typeface="Times New Roman" pitchFamily="18" charset="0"/>
                <a:cs typeface="Times New Roman" pitchFamily="18" charset="0"/>
              </a:rPr>
              <a:t> con </a:t>
            </a:r>
            <a:r>
              <a:rPr lang="en-US" sz="4400" dirty="0" err="1">
                <a:solidFill>
                  <a:srgbClr val="002060"/>
                </a:solidFill>
                <a:latin typeface="Times New Roman" pitchFamily="18" charset="0"/>
                <a:cs typeface="Times New Roman" pitchFamily="18" charset="0"/>
              </a:rPr>
              <a:t>số</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có</a:t>
            </a:r>
            <a:r>
              <a:rPr lang="en-US" sz="4400" dirty="0">
                <a:solidFill>
                  <a:srgbClr val="002060"/>
                </a:solidFill>
                <a:latin typeface="Times New Roman" pitchFamily="18" charset="0"/>
                <a:cs typeface="Times New Roman" pitchFamily="18" charset="0"/>
              </a:rPr>
              <a:t> ý </a:t>
            </a:r>
            <a:r>
              <a:rPr lang="en-US" sz="4400" dirty="0" err="1">
                <a:solidFill>
                  <a:srgbClr val="002060"/>
                </a:solidFill>
                <a:latin typeface="Times New Roman" pitchFamily="18" charset="0"/>
                <a:cs typeface="Times New Roman" pitchFamily="18" charset="0"/>
              </a:rPr>
              <a:t>nghĩa</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như</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thế</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nào</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trong</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cuộc</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sống</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thì</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hôm</a:t>
            </a:r>
            <a:r>
              <a:rPr lang="en-US" sz="4400" dirty="0">
                <a:solidFill>
                  <a:srgbClr val="002060"/>
                </a:solidFill>
                <a:latin typeface="Times New Roman" pitchFamily="18" charset="0"/>
                <a:cs typeface="Times New Roman" pitchFamily="18" charset="0"/>
              </a:rPr>
              <a:t> nay </a:t>
            </a:r>
            <a:r>
              <a:rPr lang="en-US" sz="4400" dirty="0" err="1">
                <a:solidFill>
                  <a:srgbClr val="002060"/>
                </a:solidFill>
                <a:latin typeface="Times New Roman" pitchFamily="18" charset="0"/>
                <a:cs typeface="Times New Roman" pitchFamily="18" charset="0"/>
              </a:rPr>
              <a:t>cô</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và</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các</a:t>
            </a:r>
            <a:r>
              <a:rPr lang="en-US" sz="4400" dirty="0">
                <a:solidFill>
                  <a:srgbClr val="002060"/>
                </a:solidFill>
                <a:latin typeface="Times New Roman" pitchFamily="18" charset="0"/>
                <a:cs typeface="Times New Roman" pitchFamily="18" charset="0"/>
              </a:rPr>
              <a:t> con </a:t>
            </a:r>
            <a:r>
              <a:rPr lang="en-US" sz="4400" dirty="0" err="1">
                <a:solidFill>
                  <a:srgbClr val="002060"/>
                </a:solidFill>
                <a:latin typeface="Times New Roman" pitchFamily="18" charset="0"/>
                <a:cs typeface="Times New Roman" pitchFamily="18" charset="0"/>
              </a:rPr>
              <a:t>cùng</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nhau</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tìm</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hiểu</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nhé</a:t>
            </a:r>
            <a:r>
              <a:rPr lang="en-US" sz="4400" dirty="0">
                <a:solidFill>
                  <a:srgbClr val="002060"/>
                </a:solidFill>
                <a:latin typeface="Times New Roman" pitchFamily="18" charset="0"/>
                <a:cs typeface="Times New Roman" pitchFamily="18" charset="0"/>
              </a:rPr>
              <a:t>!</a:t>
            </a:r>
          </a:p>
          <a:p>
            <a:pPr algn="just">
              <a:lnSpc>
                <a:spcPts val="4759"/>
              </a:lnSpc>
            </a:pPr>
            <a:endParaRPr lang="en-US" sz="4400" dirty="0">
              <a:solidFill>
                <a:srgbClr val="00206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26253">
              <a:srgbClr val="BBD09C"/>
            </a:gs>
            <a:gs pos="32899">
              <a:srgbClr val="B3C98F"/>
            </a:gs>
            <a:gs pos="38750">
              <a:srgbClr val="ABC384"/>
            </a:gs>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Freeform 7"/>
          <p:cNvSpPr/>
          <p:nvPr/>
        </p:nvSpPr>
        <p:spPr>
          <a:xfrm>
            <a:off x="1143000" y="1317171"/>
            <a:ext cx="8368413" cy="8229600"/>
          </a:xfrm>
          <a:custGeom>
            <a:avLst/>
            <a:gdLst/>
            <a:ahLst/>
            <a:cxnLst/>
            <a:rect l="l" t="t" r="r" b="b"/>
            <a:pathLst>
              <a:path w="8368413" h="8229600">
                <a:moveTo>
                  <a:pt x="0" y="0"/>
                </a:moveTo>
                <a:lnTo>
                  <a:pt x="8368412" y="0"/>
                </a:lnTo>
                <a:lnTo>
                  <a:pt x="8368412" y="8229600"/>
                </a:lnTo>
                <a:lnTo>
                  <a:pt x="0" y="8229600"/>
                </a:lnTo>
                <a:lnTo>
                  <a:pt x="0" y="0"/>
                </a:lnTo>
                <a:close/>
              </a:path>
            </a:pathLst>
          </a:custGeom>
          <a:blipFill>
            <a:blip r:embed="rId2"/>
            <a:stretch>
              <a:fillRect/>
            </a:stretch>
          </a:blipFill>
        </p:spPr>
      </p:sp>
      <p:sp>
        <p:nvSpPr>
          <p:cNvPr id="3" name="TextBox 2"/>
          <p:cNvSpPr txBox="1"/>
          <p:nvPr/>
        </p:nvSpPr>
        <p:spPr>
          <a:xfrm>
            <a:off x="7772400" y="3009900"/>
            <a:ext cx="10363200" cy="2554545"/>
          </a:xfrm>
          <a:prstGeom prst="rect">
            <a:avLst/>
          </a:prstGeom>
          <a:noFill/>
        </p:spPr>
        <p:txBody>
          <a:bodyPr wrap="square" rtlCol="0">
            <a:spAutoFit/>
          </a:bodyPr>
          <a:lstStyle/>
          <a:p>
            <a:pPr algn="just">
              <a:lnSpc>
                <a:spcPts val="4759"/>
              </a:lnSpc>
            </a:pPr>
            <a:r>
              <a:rPr lang="en-US" sz="4400" smtClean="0">
                <a:solidFill>
                  <a:srgbClr val="002060"/>
                </a:solidFill>
                <a:latin typeface="Times New Roman" pitchFamily="18" charset="0"/>
                <a:cs typeface="Times New Roman" pitchFamily="18" charset="0"/>
              </a:rPr>
              <a:t>- Khi </a:t>
            </a:r>
            <a:r>
              <a:rPr lang="en-US" sz="4400" dirty="0" err="1">
                <a:solidFill>
                  <a:srgbClr val="002060"/>
                </a:solidFill>
                <a:latin typeface="Times New Roman" pitchFamily="18" charset="0"/>
                <a:cs typeface="Times New Roman" pitchFamily="18" charset="0"/>
              </a:rPr>
              <a:t>nào</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chúng</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mình</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được</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ăn</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bánh</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sinh</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nhật</a:t>
            </a:r>
            <a:r>
              <a:rPr lang="en-US" sz="4400" dirty="0">
                <a:solidFill>
                  <a:srgbClr val="002060"/>
                </a:solidFill>
                <a:latin typeface="Times New Roman" pitchFamily="18" charset="0"/>
                <a:cs typeface="Times New Roman" pitchFamily="18" charset="0"/>
              </a:rPr>
              <a:t>?</a:t>
            </a:r>
          </a:p>
          <a:p>
            <a:pPr algn="just">
              <a:lnSpc>
                <a:spcPts val="4759"/>
              </a:lnSpc>
            </a:pPr>
            <a:r>
              <a:rPr lang="en-US" sz="4400" smtClean="0">
                <a:solidFill>
                  <a:srgbClr val="002060"/>
                </a:solidFill>
                <a:latin typeface="Times New Roman" pitchFamily="18" charset="0"/>
                <a:cs typeface="Times New Roman" pitchFamily="18" charset="0"/>
              </a:rPr>
              <a:t>- Sinh </a:t>
            </a:r>
            <a:r>
              <a:rPr lang="en-US" sz="4400" dirty="0" err="1">
                <a:solidFill>
                  <a:srgbClr val="002060"/>
                </a:solidFill>
                <a:latin typeface="Times New Roman" pitchFamily="18" charset="0"/>
                <a:cs typeface="Times New Roman" pitchFamily="18" charset="0"/>
              </a:rPr>
              <a:t>nhật</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của</a:t>
            </a:r>
            <a:r>
              <a:rPr lang="en-US" sz="4400" dirty="0">
                <a:solidFill>
                  <a:srgbClr val="002060"/>
                </a:solidFill>
                <a:latin typeface="Times New Roman" pitchFamily="18" charset="0"/>
                <a:cs typeface="Times New Roman" pitchFamily="18" charset="0"/>
              </a:rPr>
              <a:t> con </a:t>
            </a:r>
            <a:r>
              <a:rPr lang="en-US" sz="4400" dirty="0" err="1">
                <a:solidFill>
                  <a:srgbClr val="002060"/>
                </a:solidFill>
                <a:latin typeface="Times New Roman" pitchFamily="18" charset="0"/>
                <a:cs typeface="Times New Roman" pitchFamily="18" charset="0"/>
              </a:rPr>
              <a:t>ngày</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mấy</a:t>
            </a:r>
            <a:r>
              <a:rPr lang="en-US" sz="4400" dirty="0">
                <a:solidFill>
                  <a:srgbClr val="002060"/>
                </a:solidFill>
                <a:latin typeface="Times New Roman" pitchFamily="18" charset="0"/>
                <a:cs typeface="Times New Roman" pitchFamily="18" charset="0"/>
              </a:rPr>
              <a:t>?</a:t>
            </a:r>
          </a:p>
          <a:p>
            <a:pPr algn="just">
              <a:lnSpc>
                <a:spcPts val="4759"/>
              </a:lnSpc>
            </a:pPr>
            <a:r>
              <a:rPr lang="en-US" sz="4400" smtClean="0">
                <a:solidFill>
                  <a:srgbClr val="002060"/>
                </a:solidFill>
                <a:latin typeface="Times New Roman" pitchFamily="18" charset="0"/>
                <a:cs typeface="Times New Roman" pitchFamily="18" charset="0"/>
              </a:rPr>
              <a:t>- Năm </a:t>
            </a:r>
            <a:r>
              <a:rPr lang="en-US" sz="4400" dirty="0">
                <a:solidFill>
                  <a:srgbClr val="002060"/>
                </a:solidFill>
                <a:latin typeface="Times New Roman" pitchFamily="18" charset="0"/>
                <a:cs typeface="Times New Roman" pitchFamily="18" charset="0"/>
              </a:rPr>
              <a:t>nay con </a:t>
            </a:r>
            <a:r>
              <a:rPr lang="en-US" sz="4400" dirty="0" err="1">
                <a:solidFill>
                  <a:srgbClr val="002060"/>
                </a:solidFill>
                <a:latin typeface="Times New Roman" pitchFamily="18" charset="0"/>
                <a:cs typeface="Times New Roman" pitchFamily="18" charset="0"/>
              </a:rPr>
              <a:t>bao</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nhiêu</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tuổi</a:t>
            </a:r>
            <a:r>
              <a:rPr lang="en-US" sz="4400"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4460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7735" b="7735"/>
          <a:stretch/>
        </p:blipFill>
        <p:spPr>
          <a:xfrm>
            <a:off x="0" y="0"/>
            <a:ext cx="18351571" cy="10287000"/>
          </a:xfrm>
          <a:prstGeom prst="rect">
            <a:avLst/>
          </a:prstGeom>
        </p:spPr>
      </p:pic>
    </p:spTree>
    <p:extLst>
      <p:ext uri="{BB962C8B-B14F-4D97-AF65-F5344CB8AC3E}">
        <p14:creationId xmlns:p14="http://schemas.microsoft.com/office/powerpoint/2010/main" val="1152174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619</Words>
  <Application>Microsoft Office PowerPoint</Application>
  <PresentationFormat>Custom</PresentationFormat>
  <Paragraphs>36</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Jingleberry</vt:lpstr>
      <vt:lpstr>Times New Roman</vt:lpstr>
      <vt:lpstr>Arial</vt:lpstr>
      <vt:lpstr>DejaVu Serif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sao của LQVT</dc:title>
  <cp:lastModifiedBy>Admin</cp:lastModifiedBy>
  <cp:revision>11</cp:revision>
  <dcterms:created xsi:type="dcterms:W3CDTF">2006-08-16T00:00:00Z</dcterms:created>
  <dcterms:modified xsi:type="dcterms:W3CDTF">2025-01-03T04:33:15Z</dcterms:modified>
  <dc:identifier>DAF21UMFfcE</dc:identifier>
</cp:coreProperties>
</file>