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63" r:id="rId3"/>
    <p:sldId id="291" r:id="rId4"/>
    <p:sldId id="273" r:id="rId5"/>
    <p:sldId id="294" r:id="rId6"/>
    <p:sldId id="292" r:id="rId7"/>
    <p:sldId id="293" r:id="rId8"/>
    <p:sldId id="303" r:id="rId9"/>
    <p:sldId id="304" r:id="rId10"/>
    <p:sldId id="305" r:id="rId11"/>
    <p:sldId id="267" r:id="rId12"/>
    <p:sldId id="307" r:id="rId13"/>
    <p:sldId id="259" r:id="rId14"/>
    <p:sldId id="312" r:id="rId15"/>
    <p:sldId id="261" r:id="rId16"/>
    <p:sldId id="309" r:id="rId17"/>
    <p:sldId id="308" r:id="rId18"/>
    <p:sldId id="262" r:id="rId19"/>
    <p:sldId id="265" r:id="rId20"/>
    <p:sldId id="266" r:id="rId21"/>
    <p:sldId id="310" r:id="rId22"/>
    <p:sldId id="282" r:id="rId23"/>
    <p:sldId id="311" r:id="rId24"/>
    <p:sldId id="2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33FF"/>
    <a:srgbClr val="0000CC"/>
    <a:srgbClr val="71C2FF"/>
    <a:srgbClr val="1199FF"/>
    <a:srgbClr val="FFFF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0" d="100"/>
          <a:sy n="80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4573F-7718-4AFD-94DC-833312223283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91B27-615E-4F89-9C03-FA4A98A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6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842FD-913A-41C4-8DD2-1DFE318BD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2BF57-BD5E-4BE9-931E-289F0DEFA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D8C57-E3AE-4891-A298-BAF07F36A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3C68-67AC-402B-A21E-91DC3DD335A8}" type="datetime1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CD879-C958-4D70-B158-ABD77B3F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YouTube THƯ VIỆN MẦM NON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35B42-6C4F-4A48-B0AF-4B2C56E60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15A2-BEC4-418E-AF59-D7A72C7F5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8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97F7F-9C70-4FDC-96CA-C1E9AE5BF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FAB59-C043-440F-A842-F201D2634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22AB2-EBA5-41A3-8E3F-6B2A40E66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ECB8-067D-462A-96F0-F1BB684FF813}" type="datetime1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0ED61-7E75-47AB-A77D-8A616F621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YouTube THƯ VIỆN MẦM NON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F732-1B80-493F-A000-4ABE74C9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15A2-BEC4-418E-AF59-D7A72C7F5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7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6C4F32-48A0-4071-9E92-46719608C3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5785C2-1BF7-4CDC-961B-1402265AF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07991-D8B0-46DE-B69E-43BC1C833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D1FF-E05A-4F20-B5B2-D4AE71F4AE64}" type="datetime1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39C07-5D43-47AE-AD50-7EC90F4B2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YouTube THƯ VIỆN MẦM NON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39758-D23F-4AA5-B2B1-C13E54AA6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15A2-BEC4-418E-AF59-D7A72C7F5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4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ADE43-EAED-4D72-8F42-F4A5DA4A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CAFA0-B9A8-4EB3-8A7B-1EDD36DA9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656F1-D352-49AE-8C1F-CA6C33FCE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DEC6-E754-40E7-BE91-57CB9DB8DF3C}" type="datetime1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7F55E-B87B-4BB5-9874-FC9B7F8AD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YouTube THƯ VIỆN MẦM NON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130FD-9DE0-4B18-807E-DE09D7BB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15A2-BEC4-418E-AF59-D7A72C7F5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3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F3AC-D470-49F2-8268-E3C81B0B1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1AE18-2BAC-499F-90D2-D422ED784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99E5D-F586-4546-B375-0921E8B57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9CCA-59BB-48EB-B349-D5FBE4991BCC}" type="datetime1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EEF8E-61DF-4D6E-A50C-08C48747E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YouTube THƯ VIỆN MẦM NON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8986E-43AE-40D5-AE0A-CADC156A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15A2-BEC4-418E-AF59-D7A72C7F5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0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133F3-7E6E-46AA-BB69-2E78B03DA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7F59D-431B-469C-81C4-850D34A80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7EC745-C03F-4BD8-8092-32B568684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E324E-C492-44E8-8802-7A3CCEA0B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4568-714E-449B-9977-F594B870016C}" type="datetime1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114F7-12D6-4353-971B-4B3A61C1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YouTube THƯ VIỆN MẦM NON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E4971-CD8B-4B00-8549-9426CA52F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15A2-BEC4-418E-AF59-D7A72C7F5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1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15FEF-681B-469C-9DE5-42D324AA6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C1FC0-74E7-4CDB-88F3-3CC46DD58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87894-B68E-4F85-AC31-F00A981C6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409DC3-069C-4D02-A600-6A725DD905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091C0C-B1CE-48F8-B214-511615DFF7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A45DF1-85E4-43FD-9B72-D1279C46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8835-C42D-4B52-BA71-3670924F2A5D}" type="datetime1">
              <a:rPr lang="en-US" smtClean="0"/>
              <a:t>12/6/2025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FFC437-EEB2-43B3-9461-FBABB4CE6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YouTube THƯ VIỆN MẦM NON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AC00ED-88DF-4135-98E1-5AEDCAFFD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15A2-BEC4-418E-AF59-D7A72C7F5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5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E570-4723-435C-AA32-F8A830125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EA3D00-6BA7-49C4-8C8F-4CCC1B3FC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C2B-CCA0-43DB-A760-115E974BB27C}" type="datetime1">
              <a:rPr lang="en-US" smtClean="0"/>
              <a:t>12/6/2025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99DE0B-8739-4DB1-B85F-CC766037F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YouTube THƯ VIỆN MẦM NON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A2FAA-BC04-4258-BF2A-77E56AD0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15A2-BEC4-418E-AF59-D7A72C7F5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4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692D6-8496-4C92-A331-4DE6295F9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1342-8A75-4BCF-A83C-79659B964A5C}" type="datetime1">
              <a:rPr lang="en-US" smtClean="0"/>
              <a:t>12/6/2025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969DA6-E822-4261-95D8-DA02270F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YouTube THƯ VIỆN MẦM NON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F5141-4B6B-4A1E-90E8-972D4E8E1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15A2-BEC4-418E-AF59-D7A72C7F5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E7B8-8F50-4798-8DB8-5C8442F20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6F95B-484F-45F3-9D01-652408277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3CA8EB-B8EF-4F1A-8558-896021A1D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8CC11-B14A-4AB8-A3C4-AC1606437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2A03-0F24-468C-AE65-47A81DEC1F6F}" type="datetime1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BD45D-91A7-48C8-97FB-A1AAE83AD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YouTube THƯ VIỆN MẦM NON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9284A-F4A0-4176-A7B8-251976C8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15A2-BEC4-418E-AF59-D7A72C7F5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0A176-3AF9-486D-99B6-87FBC8BA7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F5459C-9383-4FBD-8D7F-BC4F9E7BD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D46A1C-BA86-4667-A5C5-5EFA27AEB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63E79-54D3-4510-A645-2765459A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255A-7558-4E69-995F-222B31EBD8AE}" type="datetime1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25C8A-EC83-4D81-B7E0-603B11B8F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YouTube THƯ VIỆN MẦM NON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96316C-012D-472B-AE7D-2F07F2F1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15A2-BEC4-418E-AF59-D7A72C7F5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2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4FCD32-4A94-4548-9A47-2F0019F90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99511-E4D0-44E3-8A92-D685EA3FF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16FE2-44C2-4DBB-B66D-7BDB4CAA5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AE122-44A7-46EA-B972-F2599C4BF7C7}" type="datetime1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44362-DFD4-453E-9257-D1C532AAD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YouTube THƯ VIỆN MẦM NON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E639-418C-4EE9-B5BC-D12A0CC5B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315A2-BEC4-418E-AF59-D7A72C7F5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2.png"/><Relationship Id="rId15" Type="http://schemas.microsoft.com/office/2007/relationships/hdphoto" Target="../media/hdphoto6.wdp"/><Relationship Id="rId10" Type="http://schemas.openxmlformats.org/officeDocument/2006/relationships/image" Target="../media/image15.png"/><Relationship Id="rId4" Type="http://schemas.openxmlformats.org/officeDocument/2006/relationships/image" Target="../media/image11.jpeg"/><Relationship Id="rId9" Type="http://schemas.openxmlformats.org/officeDocument/2006/relationships/image" Target="../media/image14.jpe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microsoft.com/office/2007/relationships/hdphoto" Target="../media/hdphoto7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2.png"/><Relationship Id="rId15" Type="http://schemas.microsoft.com/office/2007/relationships/hdphoto" Target="../media/hdphoto6.wdp"/><Relationship Id="rId10" Type="http://schemas.openxmlformats.org/officeDocument/2006/relationships/image" Target="../media/image15.png"/><Relationship Id="rId4" Type="http://schemas.openxmlformats.org/officeDocument/2006/relationships/image" Target="../media/image11.jpeg"/><Relationship Id="rId9" Type="http://schemas.openxmlformats.org/officeDocument/2006/relationships/image" Target="../media/image14.jpeg"/><Relationship Id="rId1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microsoft.com/office/2007/relationships/hdphoto" Target="../media/hdphoto8.wdp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8.wd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media3.m4a"/><Relationship Id="rId7" Type="http://schemas.openxmlformats.org/officeDocument/2006/relationships/image" Target="../media/image26.jpeg"/><Relationship Id="rId2" Type="http://schemas.microsoft.com/office/2007/relationships/media" Target="../media/media3.m4a"/><Relationship Id="rId1" Type="http://schemas.openxmlformats.org/officeDocument/2006/relationships/tags" Target="../tags/tag16.xml"/><Relationship Id="rId6" Type="http://schemas.openxmlformats.org/officeDocument/2006/relationships/image" Target="../media/image25.jpeg"/><Relationship Id="rId11" Type="http://schemas.openxmlformats.org/officeDocument/2006/relationships/image" Target="../media/image23.pn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media4.m4a"/><Relationship Id="rId7" Type="http://schemas.microsoft.com/office/2007/relationships/hdphoto" Target="../media/hdphoto7.wdp"/><Relationship Id="rId2" Type="http://schemas.microsoft.com/office/2007/relationships/media" Target="../media/media4.m4a"/><Relationship Id="rId1" Type="http://schemas.openxmlformats.org/officeDocument/2006/relationships/tags" Target="../tags/tag17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7.xml"/><Relationship Id="rId9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media5.m4a"/><Relationship Id="rId7" Type="http://schemas.microsoft.com/office/2007/relationships/hdphoto" Target="../media/hdphoto8.wdp"/><Relationship Id="rId2" Type="http://schemas.microsoft.com/office/2007/relationships/media" Target="../media/media5.m4a"/><Relationship Id="rId1" Type="http://schemas.openxmlformats.org/officeDocument/2006/relationships/tags" Target="../tags/tag18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7.xml"/><Relationship Id="rId9" Type="http://schemas.microsoft.com/office/2007/relationships/hdphoto" Target="../media/hdphoto9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19.xml"/><Relationship Id="rId6" Type="http://schemas.openxmlformats.org/officeDocument/2006/relationships/image" Target="../media/image23.png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1.WAV"/><Relationship Id="rId7" Type="http://schemas.openxmlformats.org/officeDocument/2006/relationships/image" Target="../media/image6.png"/><Relationship Id="rId2" Type="http://schemas.microsoft.com/office/2007/relationships/media" Target="../media/media1.WAV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1FBCC1-E535-40B6-8CA5-AE772F565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760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09A735-06E9-442A-9D60-73A59B5B6E8E}"/>
              </a:ext>
            </a:extLst>
          </p:cNvPr>
          <p:cNvSpPr/>
          <p:nvPr/>
        </p:nvSpPr>
        <p:spPr>
          <a:xfrm>
            <a:off x="2461592" y="3423804"/>
            <a:ext cx="7580243" cy="1431235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TM Caviar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Caviar" panose="02040603050506020204" pitchFamily="18" charset="0"/>
              </a:rPr>
              <a:t>Chữ</a:t>
            </a:r>
            <a:r>
              <a:rPr lang="en-US" sz="6000" b="1" dirty="0">
                <a:solidFill>
                  <a:srgbClr val="FF0000"/>
                </a:solidFill>
                <a:latin typeface="UTM Caviar" panose="02040603050506020204" pitchFamily="18" charset="0"/>
              </a:rPr>
              <a:t> u, </a:t>
            </a:r>
            <a:r>
              <a:rPr lang="vi-VN" sz="6000" b="1" dirty="0">
                <a:solidFill>
                  <a:srgbClr val="FF0000"/>
                </a:solidFill>
                <a:latin typeface="UTM Caviar" panose="02040603050506020204" pitchFamily="18" charset="0"/>
              </a:rPr>
              <a:t>ư</a:t>
            </a:r>
            <a:endParaRPr lang="en-US" sz="6000" b="1" dirty="0">
              <a:solidFill>
                <a:srgbClr val="FF0000"/>
              </a:solidFill>
              <a:latin typeface="UTM Caviar" panose="020406030505060202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0B9857-C89B-48D6-BF58-15E03C62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YouTube THƯ VIỆN MẦM NON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22B608-15E1-47F7-9AAE-FD07E5631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08" y="994963"/>
            <a:ext cx="1461796" cy="11039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8056B9-8834-41E7-AFC6-527B0F15CDC4}"/>
              </a:ext>
            </a:extLst>
          </p:cNvPr>
          <p:cNvSpPr txBox="1"/>
          <p:nvPr/>
        </p:nvSpPr>
        <p:spPr>
          <a:xfrm>
            <a:off x="2937235" y="163876"/>
            <a:ext cx="6179126" cy="75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720"/>
              </a:lnSpc>
              <a:spcBef>
                <a:spcPct val="0"/>
              </a:spcBef>
            </a:pPr>
            <a:r>
              <a:rPr lang="en-US" sz="1600" b="1" spc="-57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UỶ</a:t>
            </a:r>
            <a:r>
              <a:rPr lang="en-US" sz="1600" b="1" spc="-57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BAN </a:t>
            </a:r>
            <a:r>
              <a:rPr lang="en-US" sz="1600" b="1" spc="-57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NHÂN</a:t>
            </a:r>
            <a:r>
              <a:rPr lang="en-US" sz="1600" b="1" spc="-57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spc="-57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DÂN</a:t>
            </a:r>
            <a:r>
              <a:rPr lang="en-US" sz="1600" b="1" spc="-57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spc="-57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PHƯỜNG</a:t>
            </a:r>
            <a:r>
              <a:rPr lang="en-US" sz="1600" b="1" spc="-57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spc="-57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VIỆT</a:t>
            </a:r>
            <a:r>
              <a:rPr lang="en-US" sz="1600" b="1" spc="-57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spc="-57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HƯNG</a:t>
            </a:r>
            <a:endParaRPr lang="en-US" sz="1600" b="1" spc="-57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ts val="2720"/>
              </a:lnSpc>
              <a:spcBef>
                <a:spcPct val="0"/>
              </a:spcBef>
            </a:pPr>
            <a:r>
              <a:rPr lang="en-US" sz="1600" b="1" spc="-57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TRƯỜNG MẦM NON HOA SEN</a:t>
            </a:r>
          </a:p>
        </p:txBody>
      </p:sp>
    </p:spTree>
    <p:extLst>
      <p:ext uri="{BB962C8B-B14F-4D97-AF65-F5344CB8AC3E}">
        <p14:creationId xmlns:p14="http://schemas.microsoft.com/office/powerpoint/2010/main" val="59100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3"/>
    </mc:Choice>
    <mc:Fallback xmlns="">
      <p:transition spd="slow" advTm="887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uc 2">
            <a:extLst>
              <a:ext uri="{FF2B5EF4-FFF2-40B4-BE49-F238E27FC236}">
                <a16:creationId xmlns:a16="http://schemas.microsoft.com/office/drawing/2014/main" id="{8674C3B0-A402-4ED5-BCCC-35D19130A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 Box 4">
            <a:extLst>
              <a:ext uri="{FF2B5EF4-FFF2-40B4-BE49-F238E27FC236}">
                <a16:creationId xmlns:a16="http://schemas.microsoft.com/office/drawing/2014/main" id="{9907B1F2-40C7-432B-B036-2843134C4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-2057400"/>
            <a:ext cx="5562600" cy="1009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5600" b="1" dirty="0">
                <a:solidFill>
                  <a:srgbClr val="33CC33"/>
                </a:solidFill>
                <a:latin typeface=".VnAvant" pitchFamily="34" charset="0"/>
              </a:rPr>
              <a:t>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4E0923-8826-492A-B2EA-822CEFCCE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4" y="533400"/>
            <a:ext cx="5629275" cy="7543800"/>
          </a:xfrm>
          <a:custGeom>
            <a:avLst/>
            <a:gdLst>
              <a:gd name="connsiteX0" fmla="*/ 4267200 w 5629275"/>
              <a:gd name="connsiteY0" fmla="*/ 1960418 h 7543800"/>
              <a:gd name="connsiteX1" fmla="*/ 4267200 w 5629275"/>
              <a:gd name="connsiteY1" fmla="*/ 6629400 h 7543800"/>
              <a:gd name="connsiteX2" fmla="*/ 4682836 w 5629275"/>
              <a:gd name="connsiteY2" fmla="*/ 6629400 h 7543800"/>
              <a:gd name="connsiteX3" fmla="*/ 4682836 w 5629275"/>
              <a:gd name="connsiteY3" fmla="*/ 1960418 h 7543800"/>
              <a:gd name="connsiteX4" fmla="*/ 0 w 5629275"/>
              <a:gd name="connsiteY4" fmla="*/ 0 h 7543800"/>
              <a:gd name="connsiteX5" fmla="*/ 5629275 w 5629275"/>
              <a:gd name="connsiteY5" fmla="*/ 0 h 7543800"/>
              <a:gd name="connsiteX6" fmla="*/ 5629275 w 5629275"/>
              <a:gd name="connsiteY6" fmla="*/ 7543800 h 7543800"/>
              <a:gd name="connsiteX7" fmla="*/ 0 w 5629275"/>
              <a:gd name="connsiteY7" fmla="*/ 7543800 h 754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9275" h="7543800">
                <a:moveTo>
                  <a:pt x="4267200" y="1960418"/>
                </a:moveTo>
                <a:lnTo>
                  <a:pt x="4267200" y="6629400"/>
                </a:lnTo>
                <a:lnTo>
                  <a:pt x="4682836" y="6629400"/>
                </a:lnTo>
                <a:lnTo>
                  <a:pt x="4682836" y="1960418"/>
                </a:lnTo>
                <a:close/>
                <a:moveTo>
                  <a:pt x="0" y="0"/>
                </a:moveTo>
                <a:lnTo>
                  <a:pt x="5629275" y="0"/>
                </a:lnTo>
                <a:lnTo>
                  <a:pt x="5629275" y="7543800"/>
                </a:lnTo>
                <a:lnTo>
                  <a:pt x="0" y="75438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AA85DD6B-289D-4A46-B0D4-18153EB29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4" y="-119743"/>
            <a:ext cx="4498975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45"/>
    </mc:Choice>
    <mc:Fallback xmlns="">
      <p:transition spd="slow" advTm="331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F676A-9F39-4748-8F88-2F2F444A2D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232503" cy="6946659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D7B5B07-6A3B-4FFA-9058-016F82A25506}"/>
              </a:ext>
            </a:extLst>
          </p:cNvPr>
          <p:cNvSpPr/>
          <p:nvPr/>
        </p:nvSpPr>
        <p:spPr>
          <a:xfrm>
            <a:off x="3500489" y="380720"/>
            <a:ext cx="5065776" cy="628960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VNI-Avo" pitchFamily="2" charset="0"/>
              </a:rPr>
              <a:t>Beù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taäp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xeáp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chöõ</a:t>
            </a:r>
            <a:r>
              <a:rPr lang="en-US" sz="2800" b="1" dirty="0">
                <a:latin typeface="VNI-Avo" pitchFamily="2" charset="0"/>
              </a:rPr>
              <a:t> “u”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04ED7FB-B934-4A82-9A69-9B05797DF87B}"/>
              </a:ext>
            </a:extLst>
          </p:cNvPr>
          <p:cNvSpPr/>
          <p:nvPr/>
        </p:nvSpPr>
        <p:spPr>
          <a:xfrm>
            <a:off x="5186205" y="1415314"/>
            <a:ext cx="6618176" cy="4116029"/>
          </a:xfrm>
          <a:prstGeom prst="roundRect">
            <a:avLst/>
          </a:prstGeom>
          <a:solidFill>
            <a:srgbClr val="71C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E5DE9CE-A52B-4B2E-8888-E7BD0680634E}"/>
              </a:ext>
            </a:extLst>
          </p:cNvPr>
          <p:cNvSpPr/>
          <p:nvPr/>
        </p:nvSpPr>
        <p:spPr>
          <a:xfrm>
            <a:off x="521239" y="1467334"/>
            <a:ext cx="4434157" cy="3848186"/>
          </a:xfrm>
          <a:prstGeom prst="roundRect">
            <a:avLst/>
          </a:prstGeom>
          <a:solidFill>
            <a:srgbClr val="71C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2" descr="Phụ liệu may Ladovie, Button nhựa, nút, cúc áo cho may mặc giá sỉ, giá bán  buôn - Thị Trường Sỉ">
            <a:extLst>
              <a:ext uri="{FF2B5EF4-FFF2-40B4-BE49-F238E27FC236}">
                <a16:creationId xmlns:a16="http://schemas.microsoft.com/office/drawing/2014/main" id="{36B2D96E-9E95-443E-B4F3-70A3D4C08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8" y="4196516"/>
            <a:ext cx="1145260" cy="114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Stream Như Một Hòn Bi Xanh – Trịnh Công Sơn, Thái Hoà by Ông Nhỏ | Listen  online for free on SoundCloud">
            <a:extLst>
              <a:ext uri="{FF2B5EF4-FFF2-40B4-BE49-F238E27FC236}">
                <a16:creationId xmlns:a16="http://schemas.microsoft.com/office/drawing/2014/main" id="{029BBB38-7741-4AF5-9031-38B93685A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800" l="10000" r="94800">
                        <a14:foregroundMark x1="89200" y1="39200" x2="94200" y2="49600"/>
                        <a14:foregroundMark x1="94200" y1="49600" x2="94800" y2="61000"/>
                        <a14:foregroundMark x1="94800" y1="61000" x2="90000" y2="75000"/>
                        <a14:foregroundMark x1="51800" y1="90200" x2="62000" y2="91800"/>
                        <a14:foregroundMark x1="62000" y1="91800" x2="68800" y2="90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317" y="2900698"/>
            <a:ext cx="1145260" cy="114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Hoa Cúc - Mum - Chrysanthemum | thuvienxanh.com">
            <a:extLst>
              <a:ext uri="{FF2B5EF4-FFF2-40B4-BE49-F238E27FC236}">
                <a16:creationId xmlns:a16="http://schemas.microsoft.com/office/drawing/2014/main" id="{E1E26BA9-F897-4432-9BB4-10DA811EC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308" y="2689500"/>
            <a:ext cx="1474425" cy="113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go: hơn cả một thú vui Hiệp Sĩ Bão Táp">
            <a:extLst>
              <a:ext uri="{FF2B5EF4-FFF2-40B4-BE49-F238E27FC236}">
                <a16:creationId xmlns:a16="http://schemas.microsoft.com/office/drawing/2014/main" id="{7CF31A6A-7905-40C2-B688-E13BAF50F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659" y="3630879"/>
            <a:ext cx="3369746" cy="184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XƯỞNG GIA CÔNG NẮP CHAI NHỰA ĐÀ NẴNG UY TÍN">
            <a:extLst>
              <a:ext uri="{FF2B5EF4-FFF2-40B4-BE49-F238E27FC236}">
                <a16:creationId xmlns:a16="http://schemas.microsoft.com/office/drawing/2014/main" id="{FD931306-7FDA-4F7B-A114-D73CFCE2C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6000" r="95800">
                        <a14:foregroundMark x1="6000" y1="41220" x2="7600" y2="52927"/>
                        <a14:foregroundMark x1="91400" y1="45610" x2="95800" y2="58293"/>
                        <a14:foregroundMark x1="95800" y1="58293" x2="89200" y2="67561"/>
                        <a14:foregroundMark x1="89200" y1="67561" x2="88200" y2="68049"/>
                        <a14:foregroundMark x1="74400" y1="61463" x2="82600" y2="57317"/>
                        <a14:foregroundMark x1="80600" y1="50732" x2="80200" y2="5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8476">
            <a:off x="610831" y="2528590"/>
            <a:ext cx="2210778" cy="18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Trồng Na bằng hạt Archives - Fman - Bạn của nhà nông Việt Nam">
            <a:extLst>
              <a:ext uri="{FF2B5EF4-FFF2-40B4-BE49-F238E27FC236}">
                <a16:creationId xmlns:a16="http://schemas.microsoft.com/office/drawing/2014/main" id="{F8B64202-C830-4F61-BAEC-9453D957EA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32" t="39479" r="19990" b="14815"/>
          <a:stretch/>
        </p:blipFill>
        <p:spPr bwMode="auto">
          <a:xfrm>
            <a:off x="3446596" y="3292243"/>
            <a:ext cx="1929815" cy="119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9EE1C-93D4-41BC-95BF-90A1B6BEC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YouTube THƯ VIỆN MẦM NON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08BAE8-7F2A-430F-9822-A9E590C32D2A}"/>
              </a:ext>
            </a:extLst>
          </p:cNvPr>
          <p:cNvSpPr/>
          <p:nvPr/>
        </p:nvSpPr>
        <p:spPr>
          <a:xfrm>
            <a:off x="6316517" y="-1723645"/>
            <a:ext cx="4278735" cy="92486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9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.VnAvant" pitchFamily="34" charset="0"/>
              </a:rPr>
              <a:t>u</a:t>
            </a:r>
          </a:p>
        </p:txBody>
      </p:sp>
      <p:pic>
        <p:nvPicPr>
          <p:cNvPr id="1026" name="Picture 2" descr="Sự thật về hòn đá 70.000 đồng khiến &amp;quot;cánh mày râu&amp;quot; săn lùng trên chợ mạng |  Báo Dân trí">
            <a:extLst>
              <a:ext uri="{FF2B5EF4-FFF2-40B4-BE49-F238E27FC236}">
                <a16:creationId xmlns:a16="http://schemas.microsoft.com/office/drawing/2014/main" id="{63C71A55-04DA-4A90-85B0-9BA22E17F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454" y="1702868"/>
            <a:ext cx="1395718" cy="11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Sự thật về hòn đá 70.000 đồng khiến &amp;quot;cánh mày râu&amp;quot; săn lùng trên chợ mạng |  Báo Dân trí">
            <a:extLst>
              <a:ext uri="{FF2B5EF4-FFF2-40B4-BE49-F238E27FC236}">
                <a16:creationId xmlns:a16="http://schemas.microsoft.com/office/drawing/2014/main" id="{CC91C101-9032-43F1-BFF1-578ADA1FF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367" y="2325511"/>
            <a:ext cx="1395718" cy="11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Sự thật về hòn đá 70.000 đồng khiến &amp;quot;cánh mày râu&amp;quot; săn lùng trên chợ mạng |  Báo Dân trí">
            <a:extLst>
              <a:ext uri="{FF2B5EF4-FFF2-40B4-BE49-F238E27FC236}">
                <a16:creationId xmlns:a16="http://schemas.microsoft.com/office/drawing/2014/main" id="{5860D1AE-558B-4E82-AB54-F7E1BFF72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280" y="2948154"/>
            <a:ext cx="1395718" cy="11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Sự thật về hòn đá 70.000 đồng khiến &amp;quot;cánh mày râu&amp;quot; săn lùng trên chợ mạng |  Báo Dân trí">
            <a:extLst>
              <a:ext uri="{FF2B5EF4-FFF2-40B4-BE49-F238E27FC236}">
                <a16:creationId xmlns:a16="http://schemas.microsoft.com/office/drawing/2014/main" id="{80851E9F-DEC3-44B4-BC55-CC9EAF31F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193" y="3570797"/>
            <a:ext cx="1395718" cy="11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Sự thật về hòn đá 70.000 đồng khiến &amp;quot;cánh mày râu&amp;quot; săn lùng trên chợ mạng |  Báo Dân trí">
            <a:extLst>
              <a:ext uri="{FF2B5EF4-FFF2-40B4-BE49-F238E27FC236}">
                <a16:creationId xmlns:a16="http://schemas.microsoft.com/office/drawing/2014/main" id="{5C4AEEA5-8BE1-48DA-A5E6-5C22B81C8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06" y="4193440"/>
            <a:ext cx="1395718" cy="11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Sự thật về hòn đá 70.000 đồng khiến &amp;quot;cánh mày râu&amp;quot; săn lùng trên chợ mạng |  Báo Dân trí">
            <a:extLst>
              <a:ext uri="{FF2B5EF4-FFF2-40B4-BE49-F238E27FC236}">
                <a16:creationId xmlns:a16="http://schemas.microsoft.com/office/drawing/2014/main" id="{0D0F1101-4A7E-4557-86E1-FFF85E70F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293" y="4482632"/>
            <a:ext cx="1395718" cy="11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Sự thật về hòn đá 70.000 đồng khiến &amp;quot;cánh mày râu&amp;quot; săn lùng trên chợ mạng |  Báo Dân trí">
            <a:extLst>
              <a:ext uri="{FF2B5EF4-FFF2-40B4-BE49-F238E27FC236}">
                <a16:creationId xmlns:a16="http://schemas.microsoft.com/office/drawing/2014/main" id="{C31F2489-2E12-4E42-8B53-8797D8A4C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590" y="4212031"/>
            <a:ext cx="1395718" cy="11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Sự thật về hòn đá 70.000 đồng khiến &amp;quot;cánh mày râu&amp;quot; săn lùng trên chợ mạng |  Báo Dân trí">
            <a:extLst>
              <a:ext uri="{FF2B5EF4-FFF2-40B4-BE49-F238E27FC236}">
                <a16:creationId xmlns:a16="http://schemas.microsoft.com/office/drawing/2014/main" id="{112C48C4-98F9-4547-B8A6-8E531A73A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376" y="3679747"/>
            <a:ext cx="1395718" cy="11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Sự thật về hòn đá 70.000 đồng khiến &amp;quot;cánh mày râu&amp;quot; săn lùng trên chợ mạng |  Báo Dân trí">
            <a:extLst>
              <a:ext uri="{FF2B5EF4-FFF2-40B4-BE49-F238E27FC236}">
                <a16:creationId xmlns:a16="http://schemas.microsoft.com/office/drawing/2014/main" id="{931F9F1C-1E08-4179-99ED-2BA1B2E6E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394" y="3031990"/>
            <a:ext cx="1395718" cy="11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Sự thật về hòn đá 70.000 đồng khiến &amp;quot;cánh mày râu&amp;quot; săn lùng trên chợ mạng |  Báo Dân trí">
            <a:extLst>
              <a:ext uri="{FF2B5EF4-FFF2-40B4-BE49-F238E27FC236}">
                <a16:creationId xmlns:a16="http://schemas.microsoft.com/office/drawing/2014/main" id="{ABB8B95C-09A1-4B3F-8E2B-3459C23A6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412" y="2384233"/>
            <a:ext cx="1395718" cy="11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Sự thật về hòn đá 70.000 đồng khiến &amp;quot;cánh mày râu&amp;quot; săn lùng trên chợ mạng |  Báo Dân trí">
            <a:extLst>
              <a:ext uri="{FF2B5EF4-FFF2-40B4-BE49-F238E27FC236}">
                <a16:creationId xmlns:a16="http://schemas.microsoft.com/office/drawing/2014/main" id="{07CB45F8-6858-447E-8E82-43A5826A8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49" y="1664633"/>
            <a:ext cx="1395718" cy="11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Sự thật về hòn đá 70.000 đồng khiến &amp;quot;cánh mày râu&amp;quot; săn lùng trên chợ mạng |  Báo Dân trí">
            <a:extLst>
              <a:ext uri="{FF2B5EF4-FFF2-40B4-BE49-F238E27FC236}">
                <a16:creationId xmlns:a16="http://schemas.microsoft.com/office/drawing/2014/main" id="{FB091322-337A-4493-957F-B15403DA0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57" y="1693228"/>
            <a:ext cx="1395718" cy="11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Sự thật về hòn đá 70.000 đồng khiến &amp;quot;cánh mày râu&amp;quot; săn lùng trên chợ mạng |  Báo Dân trí">
            <a:extLst>
              <a:ext uri="{FF2B5EF4-FFF2-40B4-BE49-F238E27FC236}">
                <a16:creationId xmlns:a16="http://schemas.microsoft.com/office/drawing/2014/main" id="{837215DE-6280-4AAC-BF57-C2ED7683A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363" y="2353981"/>
            <a:ext cx="1395718" cy="11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Sự thật về hòn đá 70.000 đồng khiến &amp;quot;cánh mày râu&amp;quot; săn lùng trên chợ mạng |  Báo Dân trí">
            <a:extLst>
              <a:ext uri="{FF2B5EF4-FFF2-40B4-BE49-F238E27FC236}">
                <a16:creationId xmlns:a16="http://schemas.microsoft.com/office/drawing/2014/main" id="{C689564F-E251-49A1-9EF5-70022FCC7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130" y="2997403"/>
            <a:ext cx="1395718" cy="11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Sự thật về hòn đá 70.000 đồng khiến &amp;quot;cánh mày râu&amp;quot; săn lùng trên chợ mạng |  Báo Dân trí">
            <a:extLst>
              <a:ext uri="{FF2B5EF4-FFF2-40B4-BE49-F238E27FC236}">
                <a16:creationId xmlns:a16="http://schemas.microsoft.com/office/drawing/2014/main" id="{1B639FBC-3F42-44F2-AD4D-9747AAA2E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330" y="3687676"/>
            <a:ext cx="1395718" cy="11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Sự thật về hòn đá 70.000 đồng khiến &amp;quot;cánh mày râu&amp;quot; săn lùng trên chợ mạng |  Báo Dân trí">
            <a:extLst>
              <a:ext uri="{FF2B5EF4-FFF2-40B4-BE49-F238E27FC236}">
                <a16:creationId xmlns:a16="http://schemas.microsoft.com/office/drawing/2014/main" id="{F95A9D0F-4B0D-4C1C-A1D2-175850CB4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695" y="4425891"/>
            <a:ext cx="1395718" cy="11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4AA81-5AD0-4389-B535-B2AFBBE13411}"/>
              </a:ext>
            </a:extLst>
          </p:cNvPr>
          <p:cNvSpPr txBox="1"/>
          <p:nvPr/>
        </p:nvSpPr>
        <p:spPr>
          <a:xfrm>
            <a:off x="1014884" y="1846086"/>
            <a:ext cx="374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VNI-Avo" pitchFamily="2" charset="0"/>
              </a:rPr>
              <a:t>Chuaån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bò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lôïi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cuùc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hoät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haït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vieân</a:t>
            </a:r>
            <a:r>
              <a:rPr lang="en-US" dirty="0">
                <a:latin typeface="VNI-Avo" pitchFamily="2" charset="0"/>
              </a:rPr>
              <a:t> bi, </a:t>
            </a:r>
            <a:r>
              <a:rPr lang="en-US" dirty="0" err="1">
                <a:latin typeface="VNI-Avo" pitchFamily="2" charset="0"/>
              </a:rPr>
              <a:t>lego</a:t>
            </a:r>
            <a:r>
              <a:rPr lang="en-US" dirty="0">
                <a:latin typeface="VNI-Avo" pitchFamily="2" charset="0"/>
              </a:rPr>
              <a:t>,…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338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70"/>
    </mc:Choice>
    <mc:Fallback xmlns="">
      <p:transition spd="slow" advTm="25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F676A-9F39-4748-8F88-2F2F444A2D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1" y="-32830"/>
            <a:ext cx="12192001" cy="692365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E84533C-D43C-4A25-8CB8-977595020F49}"/>
              </a:ext>
            </a:extLst>
          </p:cNvPr>
          <p:cNvGrpSpPr/>
          <p:nvPr/>
        </p:nvGrpSpPr>
        <p:grpSpPr>
          <a:xfrm>
            <a:off x="1424686" y="-36913"/>
            <a:ext cx="2915479" cy="4956330"/>
            <a:chOff x="1424686" y="-36913"/>
            <a:chExt cx="2915479" cy="49563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BC2009-0FA9-4067-9E0A-7F42976093CB}"/>
                </a:ext>
              </a:extLst>
            </p:cNvPr>
            <p:cNvSpPr txBox="1"/>
            <p:nvPr/>
          </p:nvSpPr>
          <p:spPr>
            <a:xfrm flipH="1">
              <a:off x="1720779" y="-36913"/>
              <a:ext cx="2514075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8700" b="1" dirty="0">
                  <a:solidFill>
                    <a:srgbClr val="3333CC"/>
                  </a:solidFill>
                  <a:latin typeface="VNI-Avo" pitchFamily="2" charset="0"/>
                </a:rPr>
                <a:t>u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A9FA030-34C6-4309-B977-106047CFC3CE}"/>
                </a:ext>
              </a:extLst>
            </p:cNvPr>
            <p:cNvSpPr/>
            <p:nvPr/>
          </p:nvSpPr>
          <p:spPr>
            <a:xfrm>
              <a:off x="1424686" y="4472014"/>
              <a:ext cx="2915479" cy="447403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VNI-Avo" pitchFamily="2" charset="0"/>
                </a:rPr>
                <a:t>In </a:t>
              </a:r>
              <a:r>
                <a:rPr lang="en-US" sz="2400" b="1" dirty="0" err="1">
                  <a:solidFill>
                    <a:schemeClr val="bg1"/>
                  </a:solidFill>
                  <a:latin typeface="VNI-Avo" pitchFamily="2" charset="0"/>
                </a:rPr>
                <a:t>thöôøng</a:t>
              </a:r>
              <a:endParaRPr lang="en-US" sz="2400" b="1" dirty="0">
                <a:solidFill>
                  <a:schemeClr val="bg1"/>
                </a:solidFill>
                <a:latin typeface="VNI-Avo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80BC96-CA54-4673-AB98-50C1DDAC93F2}"/>
              </a:ext>
            </a:extLst>
          </p:cNvPr>
          <p:cNvGrpSpPr/>
          <p:nvPr/>
        </p:nvGrpSpPr>
        <p:grpSpPr>
          <a:xfrm>
            <a:off x="4747581" y="61353"/>
            <a:ext cx="2915479" cy="4856023"/>
            <a:chOff x="4747581" y="61353"/>
            <a:chExt cx="2915479" cy="48560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B78168-B87C-4697-8AB2-FF905C30F2F5}"/>
                </a:ext>
              </a:extLst>
            </p:cNvPr>
            <p:cNvSpPr txBox="1"/>
            <p:nvPr/>
          </p:nvSpPr>
          <p:spPr>
            <a:xfrm flipH="1">
              <a:off x="4890456" y="61353"/>
              <a:ext cx="2514075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8700" b="1" dirty="0">
                  <a:solidFill>
                    <a:srgbClr val="3333CC"/>
                  </a:solidFill>
                  <a:latin typeface=".VnAvant" pitchFamily="34" charset="0"/>
                </a:rPr>
                <a:t>U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13C56F5-115F-4CEB-B489-8635483BCB20}"/>
                </a:ext>
              </a:extLst>
            </p:cNvPr>
            <p:cNvSpPr/>
            <p:nvPr/>
          </p:nvSpPr>
          <p:spPr>
            <a:xfrm>
              <a:off x="4747581" y="4469973"/>
              <a:ext cx="2915479" cy="447403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VNI-Avo" pitchFamily="2" charset="0"/>
                </a:rPr>
                <a:t>In </a:t>
              </a:r>
              <a:r>
                <a:rPr lang="en-US" sz="2400" b="1" dirty="0" err="1">
                  <a:solidFill>
                    <a:schemeClr val="bg1"/>
                  </a:solidFill>
                  <a:latin typeface="VNI-Avo" pitchFamily="2" charset="0"/>
                </a:rPr>
                <a:t>hoa</a:t>
              </a:r>
              <a:endParaRPr lang="en-US" sz="2400" b="1" dirty="0">
                <a:solidFill>
                  <a:schemeClr val="bg1"/>
                </a:solidFill>
                <a:latin typeface="VNI-Avo" pitchFamily="2" charset="0"/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634B2-E442-4C9F-9593-AE09FF6DA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YouTube THƯ VIỆN MẦM NON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DCDCCD-59E3-40EB-ADC4-B7F66F7A3A04}"/>
              </a:ext>
            </a:extLst>
          </p:cNvPr>
          <p:cNvGrpSpPr/>
          <p:nvPr/>
        </p:nvGrpSpPr>
        <p:grpSpPr>
          <a:xfrm>
            <a:off x="7517308" y="-132173"/>
            <a:ext cx="3671983" cy="5049549"/>
            <a:chOff x="7517308" y="-132173"/>
            <a:chExt cx="3671983" cy="504954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2C509D6-C0A0-4DEF-94F5-B8F6F4F0BECF}"/>
                </a:ext>
              </a:extLst>
            </p:cNvPr>
            <p:cNvSpPr/>
            <p:nvPr/>
          </p:nvSpPr>
          <p:spPr>
            <a:xfrm>
              <a:off x="7968436" y="4469973"/>
              <a:ext cx="2915479" cy="447403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VNI-Avo" pitchFamily="2" charset="0"/>
                </a:rPr>
                <a:t>Vieát</a:t>
              </a:r>
              <a:r>
                <a:rPr lang="en-US" sz="2400" b="1" dirty="0">
                  <a:solidFill>
                    <a:schemeClr val="bg1"/>
                  </a:solidFill>
                  <a:latin typeface="VNI-Avo" pitchFamily="2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VNI-Avo" pitchFamily="2" charset="0"/>
                </a:rPr>
                <a:t>thöôøng</a:t>
              </a:r>
              <a:endParaRPr lang="en-US" sz="2400" b="1" dirty="0">
                <a:solidFill>
                  <a:schemeClr val="bg1"/>
                </a:solidFill>
                <a:latin typeface="VNI-Avo" pitchFamily="2" charset="0"/>
              </a:endParaRPr>
            </a:p>
          </p:txBody>
        </p:sp>
        <p:pic>
          <p:nvPicPr>
            <p:cNvPr id="2050" name="Picture 2" descr="Cách viết chữ u thường và hoa chính xác trong luyện chữ đẹp">
              <a:extLst>
                <a:ext uri="{FF2B5EF4-FFF2-40B4-BE49-F238E27FC236}">
                  <a16:creationId xmlns:a16="http://schemas.microsoft.com/office/drawing/2014/main" id="{BA08B4F3-D021-428B-B5EE-F7950D726D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7308" y="-132173"/>
              <a:ext cx="3671983" cy="4895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4662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79"/>
    </mc:Choice>
    <mc:Fallback xmlns="">
      <p:transition spd="slow" advTm="23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uc 2">
            <a:extLst>
              <a:ext uri="{FF2B5EF4-FFF2-40B4-BE49-F238E27FC236}">
                <a16:creationId xmlns:a16="http://schemas.microsoft.com/office/drawing/2014/main" id="{23369FBB-3DEA-4C81-83F7-E4F7939AA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m cua 1">
            <a:extLst>
              <a:ext uri="{FF2B5EF4-FFF2-40B4-BE49-F238E27FC236}">
                <a16:creationId xmlns:a16="http://schemas.microsoft.com/office/drawing/2014/main" id="{9376E640-ED98-402D-966A-D252E64F7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6248400" cy="499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>
            <a:extLst>
              <a:ext uri="{FF2B5EF4-FFF2-40B4-BE49-F238E27FC236}">
                <a16:creationId xmlns:a16="http://schemas.microsoft.com/office/drawing/2014/main" id="{61E8014C-04EF-4051-AA30-3739D0AC6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921250"/>
            <a:ext cx="6553200" cy="17081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600" b="1" dirty="0" err="1">
                <a:solidFill>
                  <a:srgbClr val="FF0000"/>
                </a:solidFill>
                <a:latin typeface="VNI-Avo" pitchFamily="2" charset="0"/>
              </a:rPr>
              <a:t>Reøm</a:t>
            </a:r>
            <a:r>
              <a:rPr lang="en-US" altLang="en-US" sz="10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altLang="en-US" sz="10600" b="1" dirty="0" err="1">
                <a:solidFill>
                  <a:srgbClr val="FF0000"/>
                </a:solidFill>
                <a:latin typeface="VNI-Avo" pitchFamily="2" charset="0"/>
              </a:rPr>
              <a:t>cöûa</a:t>
            </a:r>
            <a:endParaRPr lang="en-US" altLang="en-US" sz="106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3"/>
    </mc:Choice>
    <mc:Fallback xmlns="">
      <p:transition spd="slow" advTm="8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cuc 2">
            <a:extLst>
              <a:ext uri="{FF2B5EF4-FFF2-40B4-BE49-F238E27FC236}">
                <a16:creationId xmlns:a16="http://schemas.microsoft.com/office/drawing/2014/main" id="{70266CD0-E805-4693-B318-412676DD7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06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>
            <a:extLst>
              <a:ext uri="{FF2B5EF4-FFF2-40B4-BE49-F238E27FC236}">
                <a16:creationId xmlns:a16="http://schemas.microsoft.com/office/drawing/2014/main" id="{2D2DF88C-71D4-48D9-9BAF-80CD0E69C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828" y="2007411"/>
            <a:ext cx="8730343" cy="2215991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3800" b="1" dirty="0" err="1">
                <a:solidFill>
                  <a:srgbClr val="FF0000"/>
                </a:solidFill>
                <a:latin typeface="VNI-Avo" pitchFamily="2" charset="0"/>
              </a:rPr>
              <a:t>Reøm</a:t>
            </a:r>
            <a:r>
              <a:rPr lang="en-US" altLang="en-US" sz="13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altLang="en-US" sz="13800" b="1" dirty="0" err="1">
                <a:solidFill>
                  <a:srgbClr val="FF0000"/>
                </a:solidFill>
                <a:latin typeface="VNI-Avo" pitchFamily="2" charset="0"/>
              </a:rPr>
              <a:t>cöûa</a:t>
            </a:r>
            <a:endParaRPr lang="en-US" altLang="en-US" sz="13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3EF00AC5-264D-4462-A4D4-FCA4AB0ED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788" y="3948745"/>
            <a:ext cx="1219200" cy="228600"/>
          </a:xfrm>
          <a:prstGeom prst="rect">
            <a:avLst/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AEC02D9A-0CB0-497F-90CF-25F7A7952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7977" y="3974977"/>
            <a:ext cx="1143000" cy="228600"/>
          </a:xfrm>
          <a:prstGeom prst="rect">
            <a:avLst/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DB1628DC-18E6-45AC-A8D8-09AF0FEF0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650" y="973870"/>
            <a:ext cx="2819400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200" b="1">
                <a:solidFill>
                  <a:srgbClr val="0000CC"/>
                </a:solidFill>
                <a:latin typeface=".VnAvant" pitchFamily="34" charset="0"/>
              </a:rPr>
              <a:t>­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E69080-26E2-4BFA-A45F-ADDCE5D8EA53}"/>
              </a:ext>
            </a:extLst>
          </p:cNvPr>
          <p:cNvSpPr/>
          <p:nvPr/>
        </p:nvSpPr>
        <p:spPr>
          <a:xfrm>
            <a:off x="7601380" y="2007410"/>
            <a:ext cx="125066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3800" b="1" dirty="0">
                <a:solidFill>
                  <a:srgbClr val="3333CC"/>
                </a:solidFill>
                <a:latin typeface="VNI-Avo" pitchFamily="2" charset="0"/>
              </a:rPr>
              <a:t>ö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18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79"/>
    </mc:Choice>
    <mc:Fallback xmlns="">
      <p:transition spd="slow" advTm="20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cuc 2">
            <a:extLst>
              <a:ext uri="{FF2B5EF4-FFF2-40B4-BE49-F238E27FC236}">
                <a16:creationId xmlns:a16="http://schemas.microsoft.com/office/drawing/2014/main" id="{1E5520B6-5DA1-417E-86DF-333376414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38" y="0"/>
            <a:ext cx="12262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F3FF53D-A9F8-4B6D-A8BA-A22D47DEBC81}"/>
              </a:ext>
            </a:extLst>
          </p:cNvPr>
          <p:cNvGrpSpPr/>
          <p:nvPr/>
        </p:nvGrpSpPr>
        <p:grpSpPr>
          <a:xfrm>
            <a:off x="3886200" y="-2317750"/>
            <a:ext cx="5867400" cy="10187404"/>
            <a:chOff x="3886200" y="-2317750"/>
            <a:chExt cx="5867400" cy="10187404"/>
          </a:xfrm>
        </p:grpSpPr>
        <p:sp>
          <p:nvSpPr>
            <p:cNvPr id="7172" name="Text Box 4">
              <a:extLst>
                <a:ext uri="{FF2B5EF4-FFF2-40B4-BE49-F238E27FC236}">
                  <a16:creationId xmlns:a16="http://schemas.microsoft.com/office/drawing/2014/main" id="{1F1C656A-2AE3-4E78-8AC0-B3237F24D7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6200" y="-2317750"/>
              <a:ext cx="5867400" cy="101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65600" b="1" dirty="0">
                  <a:solidFill>
                    <a:srgbClr val="3333CC"/>
                  </a:solidFill>
                  <a:latin typeface=".VnAvant" pitchFamily="34" charset="0"/>
                </a:rPr>
                <a:t>u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BFD133A-77DC-4A6E-A079-EDAA23FA46C8}"/>
                </a:ext>
              </a:extLst>
            </p:cNvPr>
            <p:cNvSpPr/>
            <p:nvPr/>
          </p:nvSpPr>
          <p:spPr>
            <a:xfrm>
              <a:off x="7453863" y="1230922"/>
              <a:ext cx="1021496" cy="879231"/>
            </a:xfrm>
            <a:prstGeom prst="roundRect">
              <a:avLst/>
            </a:prstGeom>
            <a:solidFill>
              <a:srgbClr val="333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7FE9838-8CF1-4E53-9217-0156623C2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110" y="424961"/>
            <a:ext cx="5629275" cy="7543800"/>
          </a:xfrm>
          <a:custGeom>
            <a:avLst/>
            <a:gdLst>
              <a:gd name="connsiteX0" fmla="*/ 4260602 w 5629275"/>
              <a:gd name="connsiteY0" fmla="*/ 1881553 h 7543800"/>
              <a:gd name="connsiteX1" fmla="*/ 4260602 w 5629275"/>
              <a:gd name="connsiteY1" fmla="*/ 7250723 h 7543800"/>
              <a:gd name="connsiteX2" fmla="*/ 5455013 w 5629275"/>
              <a:gd name="connsiteY2" fmla="*/ 7250723 h 7543800"/>
              <a:gd name="connsiteX3" fmla="*/ 5455013 w 5629275"/>
              <a:gd name="connsiteY3" fmla="*/ 1881553 h 7543800"/>
              <a:gd name="connsiteX4" fmla="*/ 0 w 5629275"/>
              <a:gd name="connsiteY4" fmla="*/ 0 h 7543800"/>
              <a:gd name="connsiteX5" fmla="*/ 5629275 w 5629275"/>
              <a:gd name="connsiteY5" fmla="*/ 0 h 7543800"/>
              <a:gd name="connsiteX6" fmla="*/ 5629275 w 5629275"/>
              <a:gd name="connsiteY6" fmla="*/ 7543800 h 7543800"/>
              <a:gd name="connsiteX7" fmla="*/ 0 w 5629275"/>
              <a:gd name="connsiteY7" fmla="*/ 7543800 h 754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9275" h="7543800">
                <a:moveTo>
                  <a:pt x="4260602" y="1881553"/>
                </a:moveTo>
                <a:lnTo>
                  <a:pt x="4260602" y="7250723"/>
                </a:lnTo>
                <a:lnTo>
                  <a:pt x="5455013" y="7250723"/>
                </a:lnTo>
                <a:lnTo>
                  <a:pt x="5455013" y="1881553"/>
                </a:lnTo>
                <a:close/>
                <a:moveTo>
                  <a:pt x="0" y="0"/>
                </a:moveTo>
                <a:lnTo>
                  <a:pt x="5629275" y="0"/>
                </a:lnTo>
                <a:lnTo>
                  <a:pt x="5629275" y="7543800"/>
                </a:lnTo>
                <a:lnTo>
                  <a:pt x="0" y="75438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85069F0A-D304-4C35-A1A2-8C37E61BB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748" y="-137748"/>
            <a:ext cx="4498975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FC25D5E-6CDB-4019-808B-C2AAD5CF93C0}"/>
              </a:ext>
            </a:extLst>
          </p:cNvPr>
          <p:cNvSpPr/>
          <p:nvPr/>
        </p:nvSpPr>
        <p:spPr>
          <a:xfrm>
            <a:off x="7807281" y="904143"/>
            <a:ext cx="1127433" cy="1037491"/>
          </a:xfrm>
          <a:prstGeom prst="round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67"/>
    </mc:Choice>
    <mc:Fallback xmlns="">
      <p:transition spd="slow" advTm="24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F676A-9F39-4748-8F88-2F2F444A2D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232503" cy="6946659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D7B5B07-6A3B-4FFA-9058-016F82A25506}"/>
              </a:ext>
            </a:extLst>
          </p:cNvPr>
          <p:cNvSpPr/>
          <p:nvPr/>
        </p:nvSpPr>
        <p:spPr>
          <a:xfrm>
            <a:off x="3500489" y="380720"/>
            <a:ext cx="5065776" cy="628960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CCF3188-154B-4A64-B57C-A13EC98C9FAF}"/>
              </a:ext>
            </a:extLst>
          </p:cNvPr>
          <p:cNvSpPr txBox="1"/>
          <p:nvPr/>
        </p:nvSpPr>
        <p:spPr>
          <a:xfrm>
            <a:off x="3816207" y="342685"/>
            <a:ext cx="4851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UTM Futura Extra" panose="02040603050506020204" pitchFamily="18" charset="0"/>
              </a:rPr>
              <a:t>Bé</a:t>
            </a:r>
            <a:r>
              <a:rPr lang="en-US" sz="3600" dirty="0">
                <a:solidFill>
                  <a:schemeClr val="bg1"/>
                </a:solidFill>
                <a:latin typeface="UTM Futura Extra" panose="0204060305050602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UTM Futura Extra" panose="02040603050506020204" pitchFamily="18" charset="0"/>
              </a:rPr>
              <a:t>tập</a:t>
            </a:r>
            <a:r>
              <a:rPr lang="en-US" sz="3600" dirty="0">
                <a:solidFill>
                  <a:schemeClr val="bg1"/>
                </a:solidFill>
                <a:latin typeface="UTM Futura Extra" panose="0204060305050602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UTM Futura Extra" panose="02040603050506020204" pitchFamily="18" charset="0"/>
              </a:rPr>
              <a:t>xếp</a:t>
            </a:r>
            <a:r>
              <a:rPr lang="en-US" sz="3600" dirty="0">
                <a:solidFill>
                  <a:schemeClr val="bg1"/>
                </a:solidFill>
                <a:latin typeface="UTM Futura Extra" panose="0204060305050602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UTM Futura Extra" panose="02040603050506020204" pitchFamily="18" charset="0"/>
              </a:rPr>
              <a:t>chữ</a:t>
            </a:r>
            <a:r>
              <a:rPr lang="en-US" sz="3600" dirty="0">
                <a:solidFill>
                  <a:schemeClr val="bg1"/>
                </a:solidFill>
                <a:latin typeface="UTM Futura Extra" panose="02040603050506020204" pitchFamily="18" charset="0"/>
              </a:rPr>
              <a:t> “ư”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04ED7FB-B934-4A82-9A69-9B05797DF87B}"/>
              </a:ext>
            </a:extLst>
          </p:cNvPr>
          <p:cNvSpPr/>
          <p:nvPr/>
        </p:nvSpPr>
        <p:spPr>
          <a:xfrm>
            <a:off x="5186205" y="1415314"/>
            <a:ext cx="6618176" cy="4116029"/>
          </a:xfrm>
          <a:prstGeom prst="roundRect">
            <a:avLst/>
          </a:prstGeom>
          <a:solidFill>
            <a:srgbClr val="71C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E5DE9CE-A52B-4B2E-8888-E7BD0680634E}"/>
              </a:ext>
            </a:extLst>
          </p:cNvPr>
          <p:cNvSpPr/>
          <p:nvPr/>
        </p:nvSpPr>
        <p:spPr>
          <a:xfrm>
            <a:off x="521239" y="1467334"/>
            <a:ext cx="4434157" cy="3848186"/>
          </a:xfrm>
          <a:prstGeom prst="roundRect">
            <a:avLst/>
          </a:prstGeom>
          <a:solidFill>
            <a:srgbClr val="71C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A09D45-E8E9-459E-81F3-BAB497008BFD}"/>
              </a:ext>
            </a:extLst>
          </p:cNvPr>
          <p:cNvSpPr txBox="1"/>
          <p:nvPr/>
        </p:nvSpPr>
        <p:spPr>
          <a:xfrm>
            <a:off x="676179" y="1735610"/>
            <a:ext cx="4169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Futura Extra" panose="020406030505060202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latin typeface="UTM Futura Extra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Futura Extra" panose="02040603050506020204" pitchFamily="18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latin typeface="UTM Futura Extra" panose="020406030505060202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UTM Futura Extra" panose="020406030505060202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UTM Futura Extra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Futura Extra" panose="02040603050506020204" pitchFamily="18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latin typeface="UTM Futura Extra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Futura Extra" panose="02040603050506020204" pitchFamily="18" charset="0"/>
              </a:rPr>
              <a:t>cúc</a:t>
            </a:r>
            <a:r>
              <a:rPr lang="en-US" sz="2400" dirty="0">
                <a:solidFill>
                  <a:schemeClr val="bg1"/>
                </a:solidFill>
                <a:latin typeface="UTM Futura Extra" panose="020406030505060202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UTM Futura Extra" panose="02040603050506020204" pitchFamily="18" charset="0"/>
              </a:rPr>
              <a:t>hột</a:t>
            </a:r>
            <a:r>
              <a:rPr lang="en-US" sz="2400" dirty="0">
                <a:solidFill>
                  <a:schemeClr val="bg1"/>
                </a:solidFill>
                <a:latin typeface="UTM Futura Extra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Futura Extra" panose="02040603050506020204" pitchFamily="18" charset="0"/>
              </a:rPr>
              <a:t>hạt</a:t>
            </a:r>
            <a:r>
              <a:rPr lang="en-US" sz="2400" dirty="0">
                <a:solidFill>
                  <a:schemeClr val="bg1"/>
                </a:solidFill>
                <a:latin typeface="UTM Futura Extra" panose="020406030505060202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UTM Futura Extra" panose="02040603050506020204" pitchFamily="18" charset="0"/>
              </a:rPr>
              <a:t>viên</a:t>
            </a:r>
            <a:r>
              <a:rPr lang="en-US" sz="2400" dirty="0">
                <a:solidFill>
                  <a:schemeClr val="bg1"/>
                </a:solidFill>
                <a:latin typeface="UTM Futura Extra" panose="02040603050506020204" pitchFamily="18" charset="0"/>
              </a:rPr>
              <a:t> bi, </a:t>
            </a:r>
            <a:r>
              <a:rPr lang="en-US" sz="2400" dirty="0" err="1">
                <a:solidFill>
                  <a:schemeClr val="bg1"/>
                </a:solidFill>
                <a:latin typeface="UTM Futura Extra" panose="02040603050506020204" pitchFamily="18" charset="0"/>
              </a:rPr>
              <a:t>lego</a:t>
            </a:r>
            <a:r>
              <a:rPr lang="en-US" sz="2400" dirty="0">
                <a:solidFill>
                  <a:schemeClr val="bg1"/>
                </a:solidFill>
                <a:latin typeface="UTM Futura Extra" panose="02040603050506020204" pitchFamily="18" charset="0"/>
              </a:rPr>
              <a:t>….</a:t>
            </a:r>
          </a:p>
        </p:txBody>
      </p:sp>
      <p:pic>
        <p:nvPicPr>
          <p:cNvPr id="40" name="Picture 2" descr="Phụ liệu may Ladovie, Button nhựa, nút, cúc áo cho may mặc giá sỉ, giá bán  buôn - Thị Trường Sỉ">
            <a:extLst>
              <a:ext uri="{FF2B5EF4-FFF2-40B4-BE49-F238E27FC236}">
                <a16:creationId xmlns:a16="http://schemas.microsoft.com/office/drawing/2014/main" id="{36B2D96E-9E95-443E-B4F3-70A3D4C08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8" y="4196516"/>
            <a:ext cx="1145260" cy="114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Stream Như Một Hòn Bi Xanh – Trịnh Công Sơn, Thái Hoà by Ông Nhỏ | Listen  online for free on SoundCloud">
            <a:extLst>
              <a:ext uri="{FF2B5EF4-FFF2-40B4-BE49-F238E27FC236}">
                <a16:creationId xmlns:a16="http://schemas.microsoft.com/office/drawing/2014/main" id="{029BBB38-7741-4AF5-9031-38B93685A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800" l="10000" r="94800">
                        <a14:foregroundMark x1="89200" y1="39200" x2="94200" y2="49600"/>
                        <a14:foregroundMark x1="94200" y1="49600" x2="94800" y2="61000"/>
                        <a14:foregroundMark x1="94800" y1="61000" x2="90000" y2="75000"/>
                        <a14:foregroundMark x1="51800" y1="90200" x2="62000" y2="91800"/>
                        <a14:foregroundMark x1="62000" y1="91800" x2="68800" y2="90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317" y="2900698"/>
            <a:ext cx="1145260" cy="114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Hoa Cúc - Mum - Chrysanthemum | thuvienxanh.com">
            <a:extLst>
              <a:ext uri="{FF2B5EF4-FFF2-40B4-BE49-F238E27FC236}">
                <a16:creationId xmlns:a16="http://schemas.microsoft.com/office/drawing/2014/main" id="{E1E26BA9-F897-4432-9BB4-10DA811EC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943" y="2536136"/>
            <a:ext cx="1474425" cy="113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go: hơn cả một thú vui Hiệp Sĩ Bão Táp">
            <a:extLst>
              <a:ext uri="{FF2B5EF4-FFF2-40B4-BE49-F238E27FC236}">
                <a16:creationId xmlns:a16="http://schemas.microsoft.com/office/drawing/2014/main" id="{7CF31A6A-7905-40C2-B688-E13BAF50F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650" y="3679747"/>
            <a:ext cx="3369746" cy="184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XƯỞNG GIA CÔNG NẮP CHAI NHỰA ĐÀ NẴNG UY TÍN">
            <a:extLst>
              <a:ext uri="{FF2B5EF4-FFF2-40B4-BE49-F238E27FC236}">
                <a16:creationId xmlns:a16="http://schemas.microsoft.com/office/drawing/2014/main" id="{FD931306-7FDA-4F7B-A114-D73CFCE2C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6000" r="95800">
                        <a14:foregroundMark x1="6000" y1="41220" x2="7600" y2="52927"/>
                        <a14:foregroundMark x1="91400" y1="45610" x2="95800" y2="58293"/>
                        <a14:foregroundMark x1="95800" y1="58293" x2="89200" y2="67561"/>
                        <a14:foregroundMark x1="89200" y1="67561" x2="88200" y2="68049"/>
                        <a14:foregroundMark x1="74400" y1="61463" x2="82600" y2="57317"/>
                        <a14:foregroundMark x1="80600" y1="50732" x2="80200" y2="5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8476">
            <a:off x="610831" y="2528590"/>
            <a:ext cx="2210778" cy="18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Trồng Na bằng hạt Archives - Fman - Bạn của nhà nông Việt Nam">
            <a:extLst>
              <a:ext uri="{FF2B5EF4-FFF2-40B4-BE49-F238E27FC236}">
                <a16:creationId xmlns:a16="http://schemas.microsoft.com/office/drawing/2014/main" id="{F8B64202-C830-4F61-BAEC-9453D957EA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32" t="39479" r="19990" b="14815"/>
          <a:stretch/>
        </p:blipFill>
        <p:spPr bwMode="auto">
          <a:xfrm>
            <a:off x="3316115" y="3142140"/>
            <a:ext cx="1929815" cy="119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9EE1C-93D4-41BC-95BF-90A1B6BEC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YouTube THƯ VIỆN MẦM NON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08BAE8-7F2A-430F-9822-A9E590C32D2A}"/>
              </a:ext>
            </a:extLst>
          </p:cNvPr>
          <p:cNvSpPr/>
          <p:nvPr/>
        </p:nvSpPr>
        <p:spPr>
          <a:xfrm>
            <a:off x="6316517" y="-1723645"/>
            <a:ext cx="4278735" cy="92486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9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.VnAvant" pitchFamily="34" charset="0"/>
              </a:rPr>
              <a:t>u</a:t>
            </a:r>
          </a:p>
        </p:txBody>
      </p:sp>
      <p:pic>
        <p:nvPicPr>
          <p:cNvPr id="1026" name="Picture 2" descr="Sự thật về hòn đá 70.000 đồng khiến &amp;quot;cánh mày râu&amp;quot; săn lùng trên chợ mạng |  Báo Dân trí">
            <a:extLst>
              <a:ext uri="{FF2B5EF4-FFF2-40B4-BE49-F238E27FC236}">
                <a16:creationId xmlns:a16="http://schemas.microsoft.com/office/drawing/2014/main" id="{63C71A55-04DA-4A90-85B0-9BA22E17F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454" y="1702868"/>
            <a:ext cx="1395718" cy="11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Sự thật về hòn đá 70.000 đồng khiến &amp;quot;cánh mày râu&amp;quot; săn lùng trên chợ mạng |  Báo Dân trí">
            <a:extLst>
              <a:ext uri="{FF2B5EF4-FFF2-40B4-BE49-F238E27FC236}">
                <a16:creationId xmlns:a16="http://schemas.microsoft.com/office/drawing/2014/main" id="{CC91C101-9032-43F1-BFF1-578ADA1FF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367" y="2325511"/>
            <a:ext cx="1395718" cy="11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Sự thật về hòn đá 70.000 đồng khiến &amp;quot;cánh mày râu&amp;quot; săn lùng trên chợ mạng |  Báo Dân trí">
            <a:extLst>
              <a:ext uri="{FF2B5EF4-FFF2-40B4-BE49-F238E27FC236}">
                <a16:creationId xmlns:a16="http://schemas.microsoft.com/office/drawing/2014/main" id="{5860D1AE-558B-4E82-AB54-F7E1BFF72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280" y="2948154"/>
            <a:ext cx="1395718" cy="11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Sự thật về hòn đá 70.000 đồng khiến &amp;quot;cánh mày râu&amp;quot; săn lùng trên chợ mạng |  Báo Dân trí">
            <a:extLst>
              <a:ext uri="{FF2B5EF4-FFF2-40B4-BE49-F238E27FC236}">
                <a16:creationId xmlns:a16="http://schemas.microsoft.com/office/drawing/2014/main" id="{80851E9F-DEC3-44B4-BC55-CC9EAF31F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193" y="3570797"/>
            <a:ext cx="1395718" cy="11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Sự thật về hòn đá 70.000 đồng khiến &amp;quot;cánh mày râu&amp;quot; săn lùng trên chợ mạng |  Báo Dân trí">
            <a:extLst>
              <a:ext uri="{FF2B5EF4-FFF2-40B4-BE49-F238E27FC236}">
                <a16:creationId xmlns:a16="http://schemas.microsoft.com/office/drawing/2014/main" id="{5C4AEEA5-8BE1-48DA-A5E6-5C22B81C8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06" y="4193440"/>
            <a:ext cx="1395718" cy="11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Sự thật về hòn đá 70.000 đồng khiến &amp;quot;cánh mày râu&amp;quot; săn lùng trên chợ mạng |  Báo Dân trí">
            <a:extLst>
              <a:ext uri="{FF2B5EF4-FFF2-40B4-BE49-F238E27FC236}">
                <a16:creationId xmlns:a16="http://schemas.microsoft.com/office/drawing/2014/main" id="{0D0F1101-4A7E-4557-86E1-FFF85E70F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293" y="4482632"/>
            <a:ext cx="1395718" cy="11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Sự thật về hòn đá 70.000 đồng khiến &amp;quot;cánh mày râu&amp;quot; săn lùng trên chợ mạng |  Báo Dân trí">
            <a:extLst>
              <a:ext uri="{FF2B5EF4-FFF2-40B4-BE49-F238E27FC236}">
                <a16:creationId xmlns:a16="http://schemas.microsoft.com/office/drawing/2014/main" id="{C31F2489-2E12-4E42-8B53-8797D8A4C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590" y="4212031"/>
            <a:ext cx="1395718" cy="11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Sự thật về hòn đá 70.000 đồng khiến &amp;quot;cánh mày râu&amp;quot; săn lùng trên chợ mạng |  Báo Dân trí">
            <a:extLst>
              <a:ext uri="{FF2B5EF4-FFF2-40B4-BE49-F238E27FC236}">
                <a16:creationId xmlns:a16="http://schemas.microsoft.com/office/drawing/2014/main" id="{112C48C4-98F9-4547-B8A6-8E531A73A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376" y="3679747"/>
            <a:ext cx="1395718" cy="11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Sự thật về hòn đá 70.000 đồng khiến &amp;quot;cánh mày râu&amp;quot; săn lùng trên chợ mạng |  Báo Dân trí">
            <a:extLst>
              <a:ext uri="{FF2B5EF4-FFF2-40B4-BE49-F238E27FC236}">
                <a16:creationId xmlns:a16="http://schemas.microsoft.com/office/drawing/2014/main" id="{931F9F1C-1E08-4179-99ED-2BA1B2E6E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394" y="3031990"/>
            <a:ext cx="1395718" cy="11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Sự thật về hòn đá 70.000 đồng khiến &amp;quot;cánh mày râu&amp;quot; săn lùng trên chợ mạng |  Báo Dân trí">
            <a:extLst>
              <a:ext uri="{FF2B5EF4-FFF2-40B4-BE49-F238E27FC236}">
                <a16:creationId xmlns:a16="http://schemas.microsoft.com/office/drawing/2014/main" id="{ABB8B95C-09A1-4B3F-8E2B-3459C23A6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412" y="2384233"/>
            <a:ext cx="1395718" cy="11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Sự thật về hòn đá 70.000 đồng khiến &amp;quot;cánh mày râu&amp;quot; săn lùng trên chợ mạng |  Báo Dân trí">
            <a:extLst>
              <a:ext uri="{FF2B5EF4-FFF2-40B4-BE49-F238E27FC236}">
                <a16:creationId xmlns:a16="http://schemas.microsoft.com/office/drawing/2014/main" id="{07CB45F8-6858-447E-8E82-43A5826A8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49" y="1664633"/>
            <a:ext cx="1395718" cy="11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Sự thật về hòn đá 70.000 đồng khiến &amp;quot;cánh mày râu&amp;quot; săn lùng trên chợ mạng |  Báo Dân trí">
            <a:extLst>
              <a:ext uri="{FF2B5EF4-FFF2-40B4-BE49-F238E27FC236}">
                <a16:creationId xmlns:a16="http://schemas.microsoft.com/office/drawing/2014/main" id="{FB091322-337A-4493-957F-B15403DA0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57" y="1693228"/>
            <a:ext cx="1395718" cy="11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Sự thật về hòn đá 70.000 đồng khiến &amp;quot;cánh mày râu&amp;quot; săn lùng trên chợ mạng |  Báo Dân trí">
            <a:extLst>
              <a:ext uri="{FF2B5EF4-FFF2-40B4-BE49-F238E27FC236}">
                <a16:creationId xmlns:a16="http://schemas.microsoft.com/office/drawing/2014/main" id="{837215DE-6280-4AAC-BF57-C2ED7683A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363" y="2353981"/>
            <a:ext cx="1395718" cy="11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Sự thật về hòn đá 70.000 đồng khiến &amp;quot;cánh mày râu&amp;quot; săn lùng trên chợ mạng |  Báo Dân trí">
            <a:extLst>
              <a:ext uri="{FF2B5EF4-FFF2-40B4-BE49-F238E27FC236}">
                <a16:creationId xmlns:a16="http://schemas.microsoft.com/office/drawing/2014/main" id="{C689564F-E251-49A1-9EF5-70022FCC7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130" y="2997403"/>
            <a:ext cx="1395718" cy="11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Sự thật về hòn đá 70.000 đồng khiến &amp;quot;cánh mày râu&amp;quot; săn lùng trên chợ mạng |  Báo Dân trí">
            <a:extLst>
              <a:ext uri="{FF2B5EF4-FFF2-40B4-BE49-F238E27FC236}">
                <a16:creationId xmlns:a16="http://schemas.microsoft.com/office/drawing/2014/main" id="{1B639FBC-3F42-44F2-AD4D-9747AAA2E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330" y="3687676"/>
            <a:ext cx="1395718" cy="11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Sự thật về hòn đá 70.000 đồng khiến &amp;quot;cánh mày râu&amp;quot; săn lùng trên chợ mạng |  Báo Dân trí">
            <a:extLst>
              <a:ext uri="{FF2B5EF4-FFF2-40B4-BE49-F238E27FC236}">
                <a16:creationId xmlns:a16="http://schemas.microsoft.com/office/drawing/2014/main" id="{F95A9D0F-4B0D-4C1C-A1D2-175850CB4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695" y="4425891"/>
            <a:ext cx="1395718" cy="11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Sự thật về hòn đá 70.000 đồng khiến &amp;quot;cánh mày râu&amp;quot; săn lùng trên chợ mạng |  Báo Dân trí">
            <a:extLst>
              <a:ext uri="{FF2B5EF4-FFF2-40B4-BE49-F238E27FC236}">
                <a16:creationId xmlns:a16="http://schemas.microsoft.com/office/drawing/2014/main" id="{80F5F3E8-A2BB-4757-A2A7-880BEF001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154" y="1127186"/>
            <a:ext cx="1395718" cy="11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19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48"/>
    </mc:Choice>
    <mc:Fallback xmlns="">
      <p:transition spd="slow" advTm="22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F676A-9F39-4748-8F88-2F2F444A2D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1" y="-32830"/>
            <a:ext cx="12192001" cy="692365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E84533C-D43C-4A25-8CB8-977595020F49}"/>
              </a:ext>
            </a:extLst>
          </p:cNvPr>
          <p:cNvGrpSpPr/>
          <p:nvPr/>
        </p:nvGrpSpPr>
        <p:grpSpPr>
          <a:xfrm>
            <a:off x="1424686" y="-36913"/>
            <a:ext cx="2915479" cy="4956330"/>
            <a:chOff x="1424686" y="-36913"/>
            <a:chExt cx="2915479" cy="49563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BC2009-0FA9-4067-9E0A-7F42976093CB}"/>
                </a:ext>
              </a:extLst>
            </p:cNvPr>
            <p:cNvSpPr txBox="1"/>
            <p:nvPr/>
          </p:nvSpPr>
          <p:spPr>
            <a:xfrm flipH="1">
              <a:off x="1720779" y="-36913"/>
              <a:ext cx="2514075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8700" b="1" dirty="0">
                  <a:solidFill>
                    <a:srgbClr val="3333CC"/>
                  </a:solidFill>
                  <a:latin typeface=".VnAvant" pitchFamily="34" charset="0"/>
                </a:rPr>
                <a:t>ư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A9FA030-34C6-4309-B977-106047CFC3CE}"/>
                </a:ext>
              </a:extLst>
            </p:cNvPr>
            <p:cNvSpPr/>
            <p:nvPr/>
          </p:nvSpPr>
          <p:spPr>
            <a:xfrm>
              <a:off x="1424686" y="4472014"/>
              <a:ext cx="2915479" cy="447403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Caviar" panose="02040603050506020204" pitchFamily="18" charset="0"/>
                </a:rPr>
                <a:t>In </a:t>
              </a:r>
              <a:r>
                <a:rPr lang="en-US" sz="2400" b="1" dirty="0" err="1">
                  <a:solidFill>
                    <a:schemeClr val="bg1"/>
                  </a:solidFill>
                  <a:latin typeface="UTM Caviar" panose="02040603050506020204" pitchFamily="18" charset="0"/>
                </a:rPr>
                <a:t>th</a:t>
              </a:r>
              <a:r>
                <a:rPr lang="vi-VN" sz="2400" b="1" dirty="0">
                  <a:solidFill>
                    <a:schemeClr val="bg1"/>
                  </a:solidFill>
                  <a:latin typeface="UTM Caviar" panose="02040603050506020204" pitchFamily="18" charset="0"/>
                </a:rPr>
                <a:t>ư</a:t>
              </a:r>
              <a:r>
                <a:rPr lang="en-US" sz="2400" b="1" dirty="0" err="1">
                  <a:solidFill>
                    <a:schemeClr val="bg1"/>
                  </a:solidFill>
                  <a:latin typeface="UTM Caviar" panose="02040603050506020204" pitchFamily="18" charset="0"/>
                </a:rPr>
                <a:t>ờng</a:t>
              </a:r>
              <a:endParaRPr lang="en-US" sz="2400" b="1" dirty="0">
                <a:solidFill>
                  <a:schemeClr val="bg1"/>
                </a:solidFill>
                <a:latin typeface="UTM Caviar" panose="0204060305050602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927890-B3ED-4CFC-A9F4-8BB4B50EE2DB}"/>
              </a:ext>
            </a:extLst>
          </p:cNvPr>
          <p:cNvGrpSpPr/>
          <p:nvPr/>
        </p:nvGrpSpPr>
        <p:grpSpPr>
          <a:xfrm>
            <a:off x="4552950" y="61353"/>
            <a:ext cx="2915479" cy="4858064"/>
            <a:chOff x="4552950" y="61353"/>
            <a:chExt cx="2915479" cy="485806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B78168-B87C-4697-8AB2-FF905C30F2F5}"/>
                </a:ext>
              </a:extLst>
            </p:cNvPr>
            <p:cNvSpPr txBox="1"/>
            <p:nvPr/>
          </p:nvSpPr>
          <p:spPr>
            <a:xfrm flipH="1">
              <a:off x="4890456" y="61353"/>
              <a:ext cx="2514075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8700" b="1" dirty="0">
                  <a:solidFill>
                    <a:srgbClr val="3333CC"/>
                  </a:solidFill>
                  <a:latin typeface=".VnAvant" pitchFamily="34" charset="0"/>
                </a:rPr>
                <a:t>Ư</a:t>
              </a:r>
              <a:endParaRPr lang="en-US" altLang="en-US" sz="28700" b="1" dirty="0">
                <a:solidFill>
                  <a:srgbClr val="3333CC"/>
                </a:solidFill>
                <a:latin typeface=".VnAvant" pitchFamily="34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13C56F5-115F-4CEB-B489-8635483BCB20}"/>
                </a:ext>
              </a:extLst>
            </p:cNvPr>
            <p:cNvSpPr/>
            <p:nvPr/>
          </p:nvSpPr>
          <p:spPr>
            <a:xfrm>
              <a:off x="4552950" y="4472014"/>
              <a:ext cx="2915479" cy="447403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Caviar" panose="02040603050506020204" pitchFamily="18" charset="0"/>
                </a:rPr>
                <a:t>In </a:t>
              </a:r>
              <a:r>
                <a:rPr lang="en-US" sz="2400" b="1" dirty="0" err="1">
                  <a:solidFill>
                    <a:schemeClr val="bg1"/>
                  </a:solidFill>
                  <a:latin typeface="UTM Caviar" panose="02040603050506020204" pitchFamily="18" charset="0"/>
                </a:rPr>
                <a:t>hoa</a:t>
              </a:r>
              <a:endParaRPr lang="en-US" sz="2400" b="1" dirty="0">
                <a:solidFill>
                  <a:schemeClr val="bg1"/>
                </a:solidFill>
                <a:latin typeface="UTM Caviar" panose="02040603050506020204" pitchFamily="18" charset="0"/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634B2-E442-4C9F-9593-AE09FF6DA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YouTube THƯ VIỆN MẦM NON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73BD6D-E8C5-46BC-A333-690E36658392}"/>
              </a:ext>
            </a:extLst>
          </p:cNvPr>
          <p:cNvGrpSpPr/>
          <p:nvPr/>
        </p:nvGrpSpPr>
        <p:grpSpPr>
          <a:xfrm>
            <a:off x="7576450" y="-251139"/>
            <a:ext cx="3528646" cy="5168515"/>
            <a:chOff x="7576450" y="-251139"/>
            <a:chExt cx="3528646" cy="516851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2C509D6-C0A0-4DEF-94F5-B8F6F4F0BECF}"/>
                </a:ext>
              </a:extLst>
            </p:cNvPr>
            <p:cNvSpPr/>
            <p:nvPr/>
          </p:nvSpPr>
          <p:spPr>
            <a:xfrm>
              <a:off x="7968436" y="4469973"/>
              <a:ext cx="2915479" cy="447403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UTM Caviar" panose="02040603050506020204" pitchFamily="18" charset="0"/>
                </a:rPr>
                <a:t>Viết</a:t>
              </a:r>
              <a:r>
                <a:rPr lang="en-US" sz="2400" b="1" dirty="0">
                  <a:solidFill>
                    <a:schemeClr val="bg1"/>
                  </a:solidFill>
                  <a:latin typeface="UTM Caviar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Caviar" panose="02040603050506020204" pitchFamily="18" charset="0"/>
                </a:rPr>
                <a:t>th</a:t>
              </a:r>
              <a:r>
                <a:rPr lang="vi-VN" sz="2400" b="1" dirty="0">
                  <a:solidFill>
                    <a:schemeClr val="bg1"/>
                  </a:solidFill>
                  <a:latin typeface="UTM Caviar" panose="02040603050506020204" pitchFamily="18" charset="0"/>
                </a:rPr>
                <a:t>ư</a:t>
              </a:r>
              <a:r>
                <a:rPr lang="en-US" sz="2400" b="1" dirty="0" err="1">
                  <a:solidFill>
                    <a:schemeClr val="bg1"/>
                  </a:solidFill>
                  <a:latin typeface="UTM Caviar" panose="02040603050506020204" pitchFamily="18" charset="0"/>
                </a:rPr>
                <a:t>ờng</a:t>
              </a:r>
              <a:endParaRPr lang="en-US" sz="2400" b="1" dirty="0">
                <a:solidFill>
                  <a:schemeClr val="bg1"/>
                </a:solidFill>
                <a:latin typeface="UTM Caviar" panose="02040603050506020204" pitchFamily="18" charset="0"/>
              </a:endParaRPr>
            </a:p>
          </p:txBody>
        </p:sp>
        <p:pic>
          <p:nvPicPr>
            <p:cNvPr id="3074" name="Picture 2" descr="Hướng dẫn cách viết chữ ư thường và hoa đúng chuẩn - Luyện chữ đẹp">
              <a:extLst>
                <a:ext uri="{FF2B5EF4-FFF2-40B4-BE49-F238E27FC236}">
                  <a16:creationId xmlns:a16="http://schemas.microsoft.com/office/drawing/2014/main" id="{90AB4F55-A9D2-4210-86AD-BB17DD2B5F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backgroundMark x1="33611" y1="24583" x2="40833" y2="44896"/>
                          <a14:backgroundMark x1="40833" y1="44896" x2="40833" y2="57083"/>
                          <a14:backgroundMark x1="71389" y1="51250" x2="71944" y2="6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6450" y="-251139"/>
              <a:ext cx="3528646" cy="4704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78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63"/>
    </mc:Choice>
    <mc:Fallback xmlns="">
      <p:transition spd="slow" advTm="157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 descr="cuc 2">
            <a:extLst>
              <a:ext uri="{FF2B5EF4-FFF2-40B4-BE49-F238E27FC236}">
                <a16:creationId xmlns:a16="http://schemas.microsoft.com/office/drawing/2014/main" id="{31AC9307-7E40-4D2D-B277-3CF89E2D1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" y="-11723"/>
            <a:ext cx="120605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uc 2">
            <a:extLst>
              <a:ext uri="{FF2B5EF4-FFF2-40B4-BE49-F238E27FC236}">
                <a16:creationId xmlns:a16="http://schemas.microsoft.com/office/drawing/2014/main" id="{0D39FD6D-0BEA-4B7F-8211-BD1A71F5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71B5AF05-7DD9-4893-AE22-BE8CFFA5F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26" y="-2057400"/>
            <a:ext cx="5562600" cy="1009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5600" b="1" dirty="0">
                <a:solidFill>
                  <a:srgbClr val="33CC33"/>
                </a:solidFill>
                <a:latin typeface=".VnAvant" pitchFamily="34" charset="0"/>
              </a:rPr>
              <a:t>u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FEFB23-A051-48AE-8B63-DAD5E4540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650" y="533400"/>
            <a:ext cx="5629275" cy="7543800"/>
          </a:xfrm>
          <a:custGeom>
            <a:avLst/>
            <a:gdLst>
              <a:gd name="connsiteX0" fmla="*/ 4267200 w 5629275"/>
              <a:gd name="connsiteY0" fmla="*/ 1960418 h 7543800"/>
              <a:gd name="connsiteX1" fmla="*/ 4267200 w 5629275"/>
              <a:gd name="connsiteY1" fmla="*/ 6629400 h 7543800"/>
              <a:gd name="connsiteX2" fmla="*/ 4682836 w 5629275"/>
              <a:gd name="connsiteY2" fmla="*/ 6629400 h 7543800"/>
              <a:gd name="connsiteX3" fmla="*/ 4682836 w 5629275"/>
              <a:gd name="connsiteY3" fmla="*/ 1960418 h 7543800"/>
              <a:gd name="connsiteX4" fmla="*/ 0 w 5629275"/>
              <a:gd name="connsiteY4" fmla="*/ 0 h 7543800"/>
              <a:gd name="connsiteX5" fmla="*/ 5629275 w 5629275"/>
              <a:gd name="connsiteY5" fmla="*/ 0 h 7543800"/>
              <a:gd name="connsiteX6" fmla="*/ 5629275 w 5629275"/>
              <a:gd name="connsiteY6" fmla="*/ 7543800 h 7543800"/>
              <a:gd name="connsiteX7" fmla="*/ 0 w 5629275"/>
              <a:gd name="connsiteY7" fmla="*/ 7543800 h 754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9275" h="7543800">
                <a:moveTo>
                  <a:pt x="4267200" y="1960418"/>
                </a:moveTo>
                <a:lnTo>
                  <a:pt x="4267200" y="6629400"/>
                </a:lnTo>
                <a:lnTo>
                  <a:pt x="4682836" y="6629400"/>
                </a:lnTo>
                <a:lnTo>
                  <a:pt x="4682836" y="1960418"/>
                </a:lnTo>
                <a:close/>
                <a:moveTo>
                  <a:pt x="0" y="0"/>
                </a:moveTo>
                <a:lnTo>
                  <a:pt x="5629275" y="0"/>
                </a:lnTo>
                <a:lnTo>
                  <a:pt x="5629275" y="7543800"/>
                </a:lnTo>
                <a:lnTo>
                  <a:pt x="0" y="75438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49DD223F-B137-41E3-B0AD-8ECE30A47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150" y="-119743"/>
            <a:ext cx="4498975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24AC4C6-DB28-432C-B02B-485FBEC82E4D}"/>
              </a:ext>
            </a:extLst>
          </p:cNvPr>
          <p:cNvGrpSpPr/>
          <p:nvPr/>
        </p:nvGrpSpPr>
        <p:grpSpPr>
          <a:xfrm>
            <a:off x="6098461" y="-2140768"/>
            <a:ext cx="5867400" cy="10187404"/>
            <a:chOff x="3886200" y="-2317750"/>
            <a:chExt cx="5867400" cy="10187404"/>
          </a:xfrm>
        </p:grpSpPr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31D81301-6B7B-4DCE-BA87-7FA8CCAB0B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6200" y="-2317750"/>
              <a:ext cx="5867400" cy="10187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65600" b="1" dirty="0">
                  <a:solidFill>
                    <a:srgbClr val="3333CC"/>
                  </a:solidFill>
                  <a:latin typeface=".VnAvant" pitchFamily="34" charset="0"/>
                </a:rPr>
                <a:t>u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20685DC-B32D-40F3-B6E3-7A19CA3C39F8}"/>
                </a:ext>
              </a:extLst>
            </p:cNvPr>
            <p:cNvSpPr/>
            <p:nvPr/>
          </p:nvSpPr>
          <p:spPr>
            <a:xfrm>
              <a:off x="7453863" y="1230922"/>
              <a:ext cx="1021496" cy="879231"/>
            </a:xfrm>
            <a:prstGeom prst="roundRect">
              <a:avLst/>
            </a:prstGeom>
            <a:solidFill>
              <a:srgbClr val="333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AB43F03-EC29-43D7-BAA7-BE26DEC41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371" y="601943"/>
            <a:ext cx="5629275" cy="7543800"/>
          </a:xfrm>
          <a:custGeom>
            <a:avLst/>
            <a:gdLst>
              <a:gd name="connsiteX0" fmla="*/ 4260602 w 5629275"/>
              <a:gd name="connsiteY0" fmla="*/ 1881553 h 7543800"/>
              <a:gd name="connsiteX1" fmla="*/ 4260602 w 5629275"/>
              <a:gd name="connsiteY1" fmla="*/ 7250723 h 7543800"/>
              <a:gd name="connsiteX2" fmla="*/ 5455013 w 5629275"/>
              <a:gd name="connsiteY2" fmla="*/ 7250723 h 7543800"/>
              <a:gd name="connsiteX3" fmla="*/ 5455013 w 5629275"/>
              <a:gd name="connsiteY3" fmla="*/ 1881553 h 7543800"/>
              <a:gd name="connsiteX4" fmla="*/ 0 w 5629275"/>
              <a:gd name="connsiteY4" fmla="*/ 0 h 7543800"/>
              <a:gd name="connsiteX5" fmla="*/ 5629275 w 5629275"/>
              <a:gd name="connsiteY5" fmla="*/ 0 h 7543800"/>
              <a:gd name="connsiteX6" fmla="*/ 5629275 w 5629275"/>
              <a:gd name="connsiteY6" fmla="*/ 7543800 h 7543800"/>
              <a:gd name="connsiteX7" fmla="*/ 0 w 5629275"/>
              <a:gd name="connsiteY7" fmla="*/ 7543800 h 754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9275" h="7543800">
                <a:moveTo>
                  <a:pt x="4260602" y="1881553"/>
                </a:moveTo>
                <a:lnTo>
                  <a:pt x="4260602" y="7250723"/>
                </a:lnTo>
                <a:lnTo>
                  <a:pt x="5455013" y="7250723"/>
                </a:lnTo>
                <a:lnTo>
                  <a:pt x="5455013" y="1881553"/>
                </a:lnTo>
                <a:close/>
                <a:moveTo>
                  <a:pt x="0" y="0"/>
                </a:moveTo>
                <a:lnTo>
                  <a:pt x="5629275" y="0"/>
                </a:lnTo>
                <a:lnTo>
                  <a:pt x="5629275" y="7543800"/>
                </a:lnTo>
                <a:lnTo>
                  <a:pt x="0" y="75438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0A0D671E-A8D2-4225-8427-2E306C58F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009" y="39234"/>
            <a:ext cx="4498975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9EE5AA4-1BFE-4C92-A0C1-290FF09BBBE5}"/>
              </a:ext>
            </a:extLst>
          </p:cNvPr>
          <p:cNvSpPr/>
          <p:nvPr/>
        </p:nvSpPr>
        <p:spPr>
          <a:xfrm>
            <a:off x="10019542" y="1081125"/>
            <a:ext cx="1127433" cy="1037491"/>
          </a:xfrm>
          <a:prstGeom prst="round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CDB284B7-CAFF-4595-9583-1352899FD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395" y="111260"/>
            <a:ext cx="6553200" cy="92333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 b="1" dirty="0">
                <a:solidFill>
                  <a:srgbClr val="FF0000"/>
                </a:solidFill>
                <a:latin typeface=".VnAvant" pitchFamily="34" charset="0"/>
              </a:rPr>
              <a:t>So </a:t>
            </a:r>
            <a:r>
              <a:rPr lang="en-US" altLang="en-US" sz="5400" b="1" dirty="0" err="1">
                <a:solidFill>
                  <a:srgbClr val="FF0000"/>
                </a:solidFill>
                <a:latin typeface=".VnAvant" pitchFamily="34" charset="0"/>
              </a:rPr>
              <a:t>sánh</a:t>
            </a:r>
            <a:r>
              <a:rPr lang="en-US" alt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.VnAvant" pitchFamily="34" charset="0"/>
              </a:rPr>
              <a:t>chữ</a:t>
            </a:r>
            <a:r>
              <a:rPr lang="en-US" altLang="en-US" sz="5400" b="1" dirty="0">
                <a:solidFill>
                  <a:srgbClr val="FF0000"/>
                </a:solidFill>
                <a:latin typeface=".VnAvant" pitchFamily="34" charset="0"/>
              </a:rPr>
              <a:t> u, ư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24"/>
    </mc:Choice>
    <mc:Fallback xmlns="">
      <p:transition spd="slow" advTm="26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1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uc 2">
            <a:extLst>
              <a:ext uri="{FF2B5EF4-FFF2-40B4-BE49-F238E27FC236}">
                <a16:creationId xmlns:a16="http://schemas.microsoft.com/office/drawing/2014/main" id="{6D34F0F0-D964-454B-AA56-078586FD9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38" y="0"/>
            <a:ext cx="12262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BA80DCBF-0413-4DFF-BB91-DC1580481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20876"/>
            <a:ext cx="9982200" cy="43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2DAF27B2-B864-4A38-AB73-573DC0614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1"/>
            <a:ext cx="8001000" cy="33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89"/>
    </mc:Choice>
    <mc:Fallback xmlns="">
      <p:transition spd="slow" advTm="7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6" objId="11268"/>
        <p14:stopEvt time="7689" objId="11268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F676A-9F39-4748-8F88-2F2F444A2D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2365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6A57BE7-50DB-4EAE-94DD-D8F8DD40CD55}"/>
              </a:ext>
            </a:extLst>
          </p:cNvPr>
          <p:cNvSpPr/>
          <p:nvPr/>
        </p:nvSpPr>
        <p:spPr>
          <a:xfrm>
            <a:off x="2690192" y="2372140"/>
            <a:ext cx="7580243" cy="143123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ÔN CHỮ CÁI ĐÃ HỌC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5D48B4-D1BC-43CF-9036-18A95C11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YouTube THƯ VIỆN MẦM NON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925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5"/>
    </mc:Choice>
    <mc:Fallback xmlns="">
      <p:transition spd="slow" advTm="715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8" descr="cuc 2">
            <a:extLst>
              <a:ext uri="{FF2B5EF4-FFF2-40B4-BE49-F238E27FC236}">
                <a16:creationId xmlns:a16="http://schemas.microsoft.com/office/drawing/2014/main" id="{8044ECDF-3EBE-4D9E-A6DE-FE3EA8478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38" y="0"/>
            <a:ext cx="12262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>
            <a:extLst>
              <a:ext uri="{FF2B5EF4-FFF2-40B4-BE49-F238E27FC236}">
                <a16:creationId xmlns:a16="http://schemas.microsoft.com/office/drawing/2014/main" id="{D53ADC28-B68A-45AF-8966-EC3EA8782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0"/>
            <a:ext cx="4343400" cy="3505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8574824-5059-4B4F-948A-5B233788D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657600"/>
            <a:ext cx="4343400" cy="3200400"/>
          </a:xfrm>
          <a:prstGeom prst="rect">
            <a:avLst/>
          </a:prstGeom>
          <a:solidFill>
            <a:srgbClr val="FFFFE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E253E360-3A80-48EA-B001-2EE77F5D1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657600"/>
            <a:ext cx="4648200" cy="3200400"/>
          </a:xfrm>
          <a:prstGeom prst="rect">
            <a:avLst/>
          </a:prstGeom>
          <a:solidFill>
            <a:srgbClr val="FFE1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FA6F658A-06E2-4115-B7C9-C516DF64E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4724400" cy="3505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808B70A8-FABB-49FA-8D89-3A05BA650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-152400"/>
            <a:ext cx="2819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900" b="1" dirty="0">
                <a:solidFill>
                  <a:srgbClr val="6666FF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32B001D0-6A59-47B9-8F41-319409100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0"/>
            <a:ext cx="2819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900" b="1">
                <a:solidFill>
                  <a:srgbClr val="FF33CC"/>
                </a:solidFill>
                <a:latin typeface=".VnAvant" pitchFamily="34" charset="0"/>
              </a:rPr>
              <a:t>­</a:t>
            </a: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F5074DDF-F530-4F35-9C19-62B70B574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276600"/>
            <a:ext cx="2819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900" b="1" dirty="0">
                <a:solidFill>
                  <a:srgbClr val="33CC33"/>
                </a:solidFill>
                <a:latin typeface=".VnAvant" pitchFamily="34" charset="0"/>
              </a:rPr>
              <a:t>ư</a:t>
            </a:r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id="{F2A40833-E73E-40F8-8ACF-C09EC461C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505200"/>
            <a:ext cx="2819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900" b="1">
                <a:solidFill>
                  <a:srgbClr val="CC66FF"/>
                </a:solidFill>
                <a:latin typeface=".VnAvant" pitchFamily="34" charset="0"/>
              </a:rPr>
              <a:t>­</a:t>
            </a:r>
          </a:p>
        </p:txBody>
      </p:sp>
      <p:grpSp>
        <p:nvGrpSpPr>
          <p:cNvPr id="12298" name="Group 10">
            <a:extLst>
              <a:ext uri="{FF2B5EF4-FFF2-40B4-BE49-F238E27FC236}">
                <a16:creationId xmlns:a16="http://schemas.microsoft.com/office/drawing/2014/main" id="{000FCD9A-7BDB-4C64-99E0-1753249800D8}"/>
              </a:ext>
            </a:extLst>
          </p:cNvPr>
          <p:cNvGrpSpPr>
            <a:grpSpLocks/>
          </p:cNvGrpSpPr>
          <p:nvPr/>
        </p:nvGrpSpPr>
        <p:grpSpPr bwMode="auto">
          <a:xfrm>
            <a:off x="1619538" y="69669"/>
            <a:ext cx="4572000" cy="3429000"/>
            <a:chOff x="0" y="0"/>
            <a:chExt cx="2880" cy="2160"/>
          </a:xfrm>
        </p:grpSpPr>
        <p:sp>
          <p:nvSpPr>
            <p:cNvPr id="12299" name="Rectangle 11">
              <a:extLst>
                <a:ext uri="{FF2B5EF4-FFF2-40B4-BE49-F238E27FC236}">
                  <a16:creationId xmlns:a16="http://schemas.microsoft.com/office/drawing/2014/main" id="{2882D572-6E13-4D55-93A5-66E959C36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" cy="2160"/>
            </a:xfrm>
            <a:prstGeom prst="rect">
              <a:avLst/>
            </a:prstGeom>
            <a:solidFill>
              <a:srgbClr val="FCF7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.VnAvant" pitchFamily="34" charset="0"/>
              </a:endParaRPr>
            </a:p>
          </p:txBody>
        </p:sp>
        <p:pic>
          <p:nvPicPr>
            <p:cNvPr id="12300" name="Picture 12">
              <a:extLst>
                <a:ext uri="{FF2B5EF4-FFF2-40B4-BE49-F238E27FC236}">
                  <a16:creationId xmlns:a16="http://schemas.microsoft.com/office/drawing/2014/main" id="{DE70E707-94FD-4092-83B4-FDA29DCB5B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" y="124"/>
              <a:ext cx="2686" cy="1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01" name="Text Box 13">
              <a:extLst>
                <a:ext uri="{FF2B5EF4-FFF2-40B4-BE49-F238E27FC236}">
                  <a16:creationId xmlns:a16="http://schemas.microsoft.com/office/drawing/2014/main" id="{E3F7984C-F64D-4C93-8213-56F51A97B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864"/>
              <a:ext cx="576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9600" b="1">
                  <a:solidFill>
                    <a:srgbClr val="FF0000"/>
                  </a:solidFill>
                  <a:latin typeface=".VnAvant" pitchFamily="34" charset="0"/>
                </a:rPr>
                <a:t>1</a:t>
              </a:r>
            </a:p>
          </p:txBody>
        </p:sp>
      </p:grpSp>
      <p:grpSp>
        <p:nvGrpSpPr>
          <p:cNvPr id="12307" name="Group 19">
            <a:extLst>
              <a:ext uri="{FF2B5EF4-FFF2-40B4-BE49-F238E27FC236}">
                <a16:creationId xmlns:a16="http://schemas.microsoft.com/office/drawing/2014/main" id="{B278ADF1-A5B5-4851-8E84-1A95C8BBA61F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3568338"/>
            <a:ext cx="4572000" cy="3352800"/>
            <a:chOff x="0" y="2208"/>
            <a:chExt cx="2880" cy="2112"/>
          </a:xfrm>
        </p:grpSpPr>
        <p:sp>
          <p:nvSpPr>
            <p:cNvPr id="12308" name="Rectangle 20">
              <a:extLst>
                <a:ext uri="{FF2B5EF4-FFF2-40B4-BE49-F238E27FC236}">
                  <a16:creationId xmlns:a16="http://schemas.microsoft.com/office/drawing/2014/main" id="{CFA4DAA3-1BDF-4CB6-970A-67139A6FA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08"/>
              <a:ext cx="2880" cy="2112"/>
            </a:xfrm>
            <a:prstGeom prst="rect">
              <a:avLst/>
            </a:prstGeom>
            <a:solidFill>
              <a:srgbClr val="FB4C1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309" name="Picture 21">
              <a:extLst>
                <a:ext uri="{FF2B5EF4-FFF2-40B4-BE49-F238E27FC236}">
                  <a16:creationId xmlns:a16="http://schemas.microsoft.com/office/drawing/2014/main" id="{221F4E3C-3B9C-4C7F-880C-2FDA88E2E1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285"/>
              <a:ext cx="2686" cy="1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10" name="Text Box 22">
              <a:extLst>
                <a:ext uri="{FF2B5EF4-FFF2-40B4-BE49-F238E27FC236}">
                  <a16:creationId xmlns:a16="http://schemas.microsoft.com/office/drawing/2014/main" id="{77C630E0-C114-43C0-AFD9-70BBA65F8B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2928"/>
              <a:ext cx="576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9600" b="1">
                  <a:solidFill>
                    <a:srgbClr val="FF0000"/>
                  </a:solidFill>
                  <a:latin typeface=".VnAvant" pitchFamily="34" charset="0"/>
                </a:rPr>
                <a:t>3</a:t>
              </a:r>
            </a:p>
          </p:txBody>
        </p:sp>
      </p:grpSp>
      <p:sp>
        <p:nvSpPr>
          <p:cNvPr id="28" name="Text Box 6">
            <a:extLst>
              <a:ext uri="{FF2B5EF4-FFF2-40B4-BE49-F238E27FC236}">
                <a16:creationId xmlns:a16="http://schemas.microsoft.com/office/drawing/2014/main" id="{90FBC3AD-F0CC-4225-BA1A-282AB4FDF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535" y="-206580"/>
            <a:ext cx="2819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900" b="1" dirty="0">
                <a:solidFill>
                  <a:srgbClr val="6666FF"/>
                </a:solidFill>
                <a:latin typeface=".VnAvant" pitchFamily="34" charset="0"/>
              </a:rPr>
              <a:t>U</a:t>
            </a:r>
          </a:p>
        </p:txBody>
      </p:sp>
      <p:pic>
        <p:nvPicPr>
          <p:cNvPr id="31" name="Picture 2" descr="Hướng dẫn cách viết chữ ư thường và hoa đúng chuẩn - Luyện chữ đẹp">
            <a:extLst>
              <a:ext uri="{FF2B5EF4-FFF2-40B4-BE49-F238E27FC236}">
                <a16:creationId xmlns:a16="http://schemas.microsoft.com/office/drawing/2014/main" id="{12C80439-BD65-4F22-96D7-02A41C8C5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33611" y1="24583" x2="40833" y2="44896"/>
                        <a14:backgroundMark x1="40833" y1="44896" x2="40833" y2="57083"/>
                        <a14:backgroundMark x1="71389" y1="51250" x2="71944" y2="6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335" y="3358945"/>
            <a:ext cx="250338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11" name="Group 23">
            <a:extLst>
              <a:ext uri="{FF2B5EF4-FFF2-40B4-BE49-F238E27FC236}">
                <a16:creationId xmlns:a16="http://schemas.microsoft.com/office/drawing/2014/main" id="{1BB2382C-17C3-4BF7-80FA-5414AD36F26F}"/>
              </a:ext>
            </a:extLst>
          </p:cNvPr>
          <p:cNvGrpSpPr>
            <a:grpSpLocks/>
          </p:cNvGrpSpPr>
          <p:nvPr/>
        </p:nvGrpSpPr>
        <p:grpSpPr bwMode="auto">
          <a:xfrm>
            <a:off x="6362700" y="3529371"/>
            <a:ext cx="4495800" cy="3336925"/>
            <a:chOff x="2928" y="2235"/>
            <a:chExt cx="2832" cy="2102"/>
          </a:xfrm>
        </p:grpSpPr>
        <p:sp>
          <p:nvSpPr>
            <p:cNvPr id="12312" name="Rectangle 24">
              <a:extLst>
                <a:ext uri="{FF2B5EF4-FFF2-40B4-BE49-F238E27FC236}">
                  <a16:creationId xmlns:a16="http://schemas.microsoft.com/office/drawing/2014/main" id="{EC1993B0-FEB1-4846-AA41-F862CBCF8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235"/>
              <a:ext cx="2832" cy="2102"/>
            </a:xfrm>
            <a:prstGeom prst="rect">
              <a:avLst/>
            </a:prstGeom>
            <a:solidFill>
              <a:srgbClr val="FCA2E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313" name="Picture 25">
              <a:extLst>
                <a:ext uri="{FF2B5EF4-FFF2-40B4-BE49-F238E27FC236}">
                  <a16:creationId xmlns:a16="http://schemas.microsoft.com/office/drawing/2014/main" id="{F8644516-0D54-4DAB-9BEA-BA39F18E5D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304"/>
              <a:ext cx="2686" cy="1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14" name="Text Box 26">
              <a:extLst>
                <a:ext uri="{FF2B5EF4-FFF2-40B4-BE49-F238E27FC236}">
                  <a16:creationId xmlns:a16="http://schemas.microsoft.com/office/drawing/2014/main" id="{72CA2676-F85B-4B29-9DB9-080F2ECF9D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928"/>
              <a:ext cx="576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9600" b="1">
                  <a:solidFill>
                    <a:srgbClr val="FF0000"/>
                  </a:solidFill>
                  <a:latin typeface=".VnAvant" pitchFamily="34" charset="0"/>
                </a:rPr>
                <a:t>4</a:t>
              </a:r>
            </a:p>
          </p:txBody>
        </p:sp>
      </p:grpSp>
      <p:grpSp>
        <p:nvGrpSpPr>
          <p:cNvPr id="12302" name="Group 14">
            <a:extLst>
              <a:ext uri="{FF2B5EF4-FFF2-40B4-BE49-F238E27FC236}">
                <a16:creationId xmlns:a16="http://schemas.microsoft.com/office/drawing/2014/main" id="{DBB89B49-BC37-4981-A429-AAD2D8BAEDB7}"/>
              </a:ext>
            </a:extLst>
          </p:cNvPr>
          <p:cNvGrpSpPr>
            <a:grpSpLocks/>
          </p:cNvGrpSpPr>
          <p:nvPr/>
        </p:nvGrpSpPr>
        <p:grpSpPr bwMode="auto">
          <a:xfrm>
            <a:off x="6272035" y="32106"/>
            <a:ext cx="4495800" cy="3429000"/>
            <a:chOff x="3072" y="0"/>
            <a:chExt cx="2832" cy="2160"/>
          </a:xfrm>
        </p:grpSpPr>
        <p:sp>
          <p:nvSpPr>
            <p:cNvPr id="12303" name="Rectangle 15">
              <a:extLst>
                <a:ext uri="{FF2B5EF4-FFF2-40B4-BE49-F238E27FC236}">
                  <a16:creationId xmlns:a16="http://schemas.microsoft.com/office/drawing/2014/main" id="{7E3D0FF6-B92B-4B9A-AA6F-5DAB43CFC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0"/>
              <a:ext cx="2832" cy="2160"/>
            </a:xfrm>
            <a:prstGeom prst="rect">
              <a:avLst/>
            </a:prstGeom>
            <a:solidFill>
              <a:srgbClr val="6BF9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04" name="Group 16">
              <a:extLst>
                <a:ext uri="{FF2B5EF4-FFF2-40B4-BE49-F238E27FC236}">
                  <a16:creationId xmlns:a16="http://schemas.microsoft.com/office/drawing/2014/main" id="{D06E623C-07C2-408B-A9BB-420D1DA109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144"/>
              <a:ext cx="2686" cy="1987"/>
              <a:chOff x="2976" y="144"/>
              <a:chExt cx="2686" cy="1987"/>
            </a:xfrm>
          </p:grpSpPr>
          <p:pic>
            <p:nvPicPr>
              <p:cNvPr id="12305" name="Picture 17">
                <a:extLst>
                  <a:ext uri="{FF2B5EF4-FFF2-40B4-BE49-F238E27FC236}">
                    <a16:creationId xmlns:a16="http://schemas.microsoft.com/office/drawing/2014/main" id="{FDA56EBC-A437-4B10-9B3F-1319D7EF94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lum brigh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44"/>
                <a:ext cx="2686" cy="1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06" name="Text Box 18">
                <a:extLst>
                  <a:ext uri="{FF2B5EF4-FFF2-40B4-BE49-F238E27FC236}">
                    <a16:creationId xmlns:a16="http://schemas.microsoft.com/office/drawing/2014/main" id="{40DD77D8-5091-4EC1-9099-32E0FE5F0E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4" y="816"/>
                <a:ext cx="576" cy="9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9600" b="1" dirty="0">
                    <a:solidFill>
                      <a:srgbClr val="FF0000"/>
                    </a:solidFill>
                    <a:latin typeface=".VnAvant" pitchFamily="34" charset="0"/>
                  </a:rPr>
                  <a:t>2</a:t>
                </a:r>
              </a:p>
            </p:txBody>
          </p:sp>
        </p:grpSp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2EB7E23-2C9D-4C7A-80AB-AEF160D3F6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19"/>
    </mc:Choice>
    <mc:Fallback xmlns="">
      <p:transition spd="slow" advTm="38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2"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17268" objId="12298"/>
        <p14:triggerEvt type="onClick" time="23512" objId="12311"/>
        <p14:triggerEvt type="onClick" time="31120" objId="12302"/>
        <p14:triggerEvt type="onClick" time="35357" objId="12307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17E8E20B-6241-46DA-B29C-682FE1FD7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.VnAvant" pitchFamily="34" charset="0"/>
            </a:endParaRP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B1FDD3BD-D03B-4FA3-A59B-2348AAF2C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757488"/>
            <a:ext cx="91440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 dirty="0">
                <a:solidFill>
                  <a:srgbClr val="FF0000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3D58BB3A-339B-47BC-8CA9-3C93BE06B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667001"/>
            <a:ext cx="13716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 b="1">
                <a:solidFill>
                  <a:srgbClr val="FF0000"/>
                </a:solidFill>
                <a:latin typeface=".VnAvant" pitchFamily="34" charset="0"/>
              </a:rPr>
              <a:t>­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C61338F4-CBB1-4189-9B15-874A16F6C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0"/>
            <a:ext cx="2971800" cy="2895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A9C94C26-632C-4075-B554-5742F3374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1493" y="2058696"/>
            <a:ext cx="31242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500" b="1" dirty="0" err="1">
                <a:solidFill>
                  <a:srgbClr val="0000FF"/>
                </a:solidFill>
                <a:latin typeface="VNI-Avo" pitchFamily="2" charset="0"/>
              </a:rPr>
              <a:t>Tuùi</a:t>
            </a:r>
            <a:r>
              <a:rPr lang="en-US" altLang="en-US" sz="45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altLang="en-US" sz="4500" b="1" dirty="0" err="1">
                <a:solidFill>
                  <a:srgbClr val="0000FF"/>
                </a:solidFill>
                <a:latin typeface="VNI-Avo" pitchFamily="2" charset="0"/>
              </a:rPr>
              <a:t>saùch</a:t>
            </a:r>
            <a:endParaRPr lang="en-US" altLang="en-US" sz="4500" b="1" dirty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F5F552CE-4F69-4E4A-BE6D-B9D25E91E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0"/>
            <a:ext cx="2971800" cy="2895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id="{0F9F3593-D99D-4F54-B28F-BF7547807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371" y="2109475"/>
            <a:ext cx="33528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500" b="1" dirty="0" err="1">
                <a:solidFill>
                  <a:srgbClr val="0000FF"/>
                </a:solidFill>
                <a:latin typeface="VNI-Avo" pitchFamily="2" charset="0"/>
              </a:rPr>
              <a:t>Reøm</a:t>
            </a:r>
            <a:r>
              <a:rPr lang="en-US" altLang="en-US" sz="45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altLang="en-US" sz="4500" b="1" dirty="0" err="1">
                <a:solidFill>
                  <a:srgbClr val="0000FF"/>
                </a:solidFill>
                <a:latin typeface="VNI-Avo" pitchFamily="2" charset="0"/>
              </a:rPr>
              <a:t>cöûa</a:t>
            </a:r>
            <a:endParaRPr lang="en-US" altLang="en-US" sz="4500" b="1" dirty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13324" name="Rectangle 12">
            <a:extLst>
              <a:ext uri="{FF2B5EF4-FFF2-40B4-BE49-F238E27FC236}">
                <a16:creationId xmlns:a16="http://schemas.microsoft.com/office/drawing/2014/main" id="{5F045C2D-A99A-4888-81B2-DFD168CFC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962400"/>
            <a:ext cx="2971800" cy="28956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3326" name="Text Box 14">
            <a:extLst>
              <a:ext uri="{FF2B5EF4-FFF2-40B4-BE49-F238E27FC236}">
                <a16:creationId xmlns:a16="http://schemas.microsoft.com/office/drawing/2014/main" id="{1798187D-711F-4D69-A3D0-4B64405C2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407" y="6119512"/>
            <a:ext cx="28194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500" b="1" dirty="0" err="1">
                <a:solidFill>
                  <a:srgbClr val="0000FF"/>
                </a:solidFill>
                <a:latin typeface="VNI-Avo" pitchFamily="2" charset="0"/>
              </a:rPr>
              <a:t>Caùi</a:t>
            </a:r>
            <a:r>
              <a:rPr lang="en-US" altLang="en-US" sz="45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altLang="en-US" sz="4500" b="1" dirty="0" err="1">
                <a:solidFill>
                  <a:srgbClr val="0000FF"/>
                </a:solidFill>
                <a:latin typeface="VNI-Avo" pitchFamily="2" charset="0"/>
              </a:rPr>
              <a:t>tuû</a:t>
            </a:r>
            <a:endParaRPr lang="en-US" altLang="en-US" sz="4500" b="1" dirty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13327" name="Rectangle 15">
            <a:extLst>
              <a:ext uri="{FF2B5EF4-FFF2-40B4-BE49-F238E27FC236}">
                <a16:creationId xmlns:a16="http://schemas.microsoft.com/office/drawing/2014/main" id="{84C1B54D-35DD-4A94-9E8B-7C5CB53A9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0"/>
            <a:ext cx="2971800" cy="2895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3328" name="Text Box 16">
            <a:extLst>
              <a:ext uri="{FF2B5EF4-FFF2-40B4-BE49-F238E27FC236}">
                <a16:creationId xmlns:a16="http://schemas.microsoft.com/office/drawing/2014/main" id="{D4065BD9-38A8-48CE-84F0-0DE91F50C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981200"/>
            <a:ext cx="32004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500" b="1" dirty="0" err="1">
                <a:solidFill>
                  <a:srgbClr val="0000FF"/>
                </a:solidFill>
                <a:latin typeface="VNI-Avo" pitchFamily="2" charset="0"/>
              </a:rPr>
              <a:t>Ñoâi</a:t>
            </a:r>
            <a:r>
              <a:rPr lang="en-US" altLang="en-US" sz="45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altLang="en-US" sz="4500" b="1" dirty="0" err="1">
                <a:solidFill>
                  <a:srgbClr val="0000FF"/>
                </a:solidFill>
                <a:latin typeface="VNI-Avo" pitchFamily="2" charset="0"/>
              </a:rPr>
              <a:t>guoác</a:t>
            </a:r>
            <a:endParaRPr lang="en-US" altLang="en-US" sz="4500" b="1" dirty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13329" name="Rectangle 17">
            <a:extLst>
              <a:ext uri="{FF2B5EF4-FFF2-40B4-BE49-F238E27FC236}">
                <a16:creationId xmlns:a16="http://schemas.microsoft.com/office/drawing/2014/main" id="{FF627B9B-FA9B-4E95-83F9-050D78196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962400"/>
            <a:ext cx="2971800" cy="2895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3331" name="Text Box 19">
            <a:extLst>
              <a:ext uri="{FF2B5EF4-FFF2-40B4-BE49-F238E27FC236}">
                <a16:creationId xmlns:a16="http://schemas.microsoft.com/office/drawing/2014/main" id="{170F6732-9966-4944-BCC3-CFE0E25E2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0993" y="6119512"/>
            <a:ext cx="31242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500" b="1" dirty="0" err="1">
                <a:solidFill>
                  <a:srgbClr val="0000FF"/>
                </a:solidFill>
                <a:latin typeface="VNI-Avo" pitchFamily="2" charset="0"/>
              </a:rPr>
              <a:t>Cöûa</a:t>
            </a:r>
            <a:r>
              <a:rPr lang="en-US" altLang="en-US" sz="45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altLang="en-US" sz="4500" b="1" dirty="0" err="1">
                <a:solidFill>
                  <a:srgbClr val="0000FF"/>
                </a:solidFill>
                <a:latin typeface="VNI-Avo" pitchFamily="2" charset="0"/>
              </a:rPr>
              <a:t>saét</a:t>
            </a:r>
            <a:endParaRPr lang="en-US" altLang="en-US" sz="4500" b="1" dirty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13332" name="Rectangle 20">
            <a:extLst>
              <a:ext uri="{FF2B5EF4-FFF2-40B4-BE49-F238E27FC236}">
                <a16:creationId xmlns:a16="http://schemas.microsoft.com/office/drawing/2014/main" id="{A4D6403B-5E16-46C8-BA76-1898EF44F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962400"/>
            <a:ext cx="2971800" cy="2895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latin typeface=".VnAvant" pitchFamily="34" charset="0"/>
            </a:endParaRPr>
          </a:p>
        </p:txBody>
      </p:sp>
      <p:sp>
        <p:nvSpPr>
          <p:cNvPr id="13333" name="Text Box 21">
            <a:extLst>
              <a:ext uri="{FF2B5EF4-FFF2-40B4-BE49-F238E27FC236}">
                <a16:creationId xmlns:a16="http://schemas.microsoft.com/office/drawing/2014/main" id="{8B0237E9-8A4E-4934-8D50-CC1669274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1179" y="6123739"/>
            <a:ext cx="31242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500" b="1" dirty="0" err="1">
                <a:solidFill>
                  <a:srgbClr val="0000FF"/>
                </a:solidFill>
                <a:latin typeface="VNI-Avo" pitchFamily="2" charset="0"/>
              </a:rPr>
              <a:t>Coác</a:t>
            </a:r>
            <a:r>
              <a:rPr lang="en-US" altLang="en-US" sz="45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altLang="en-US" sz="4500" b="1" dirty="0" err="1">
                <a:solidFill>
                  <a:srgbClr val="0000FF"/>
                </a:solidFill>
                <a:latin typeface="VNI-Avo" pitchFamily="2" charset="0"/>
              </a:rPr>
              <a:t>nöôùc</a:t>
            </a:r>
            <a:endParaRPr lang="en-US" altLang="en-US" sz="4500" b="1" dirty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13336" name="Line 24">
            <a:extLst>
              <a:ext uri="{FF2B5EF4-FFF2-40B4-BE49-F238E27FC236}">
                <a16:creationId xmlns:a16="http://schemas.microsoft.com/office/drawing/2014/main" id="{177DC112-DF05-4430-A991-63A6D4BB87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743200"/>
            <a:ext cx="685800" cy="9144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Line 25">
            <a:extLst>
              <a:ext uri="{FF2B5EF4-FFF2-40B4-BE49-F238E27FC236}">
                <a16:creationId xmlns:a16="http://schemas.microsoft.com/office/drawing/2014/main" id="{03ED8576-BE18-4ED4-8BF9-CA9870DECE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2667000"/>
            <a:ext cx="457200" cy="762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Line 26">
            <a:extLst>
              <a:ext uri="{FF2B5EF4-FFF2-40B4-BE49-F238E27FC236}">
                <a16:creationId xmlns:a16="http://schemas.microsoft.com/office/drawing/2014/main" id="{47A5A681-96F6-4863-9406-92CDCA2683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2819400"/>
            <a:ext cx="2362200" cy="609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43" name="Picture 31">
            <a:extLst>
              <a:ext uri="{FF2B5EF4-FFF2-40B4-BE49-F238E27FC236}">
                <a16:creationId xmlns:a16="http://schemas.microsoft.com/office/drawing/2014/main" id="{351D540D-F0DB-4284-B128-BE2A1FCEE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2819400" cy="15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5" name="Picture 33">
            <a:extLst>
              <a:ext uri="{FF2B5EF4-FFF2-40B4-BE49-F238E27FC236}">
                <a16:creationId xmlns:a16="http://schemas.microsoft.com/office/drawing/2014/main" id="{3B4A5951-4339-4FD6-A43F-04238EE41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73026"/>
            <a:ext cx="2060575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9" name="Picture 37">
            <a:extLst>
              <a:ext uri="{FF2B5EF4-FFF2-40B4-BE49-F238E27FC236}">
                <a16:creationId xmlns:a16="http://schemas.microsoft.com/office/drawing/2014/main" id="{6E883FA2-52F9-4388-A6BC-E0FD2BB85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6" y="3844926"/>
            <a:ext cx="2886075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51" name="Picture 39">
            <a:extLst>
              <a:ext uri="{FF2B5EF4-FFF2-40B4-BE49-F238E27FC236}">
                <a16:creationId xmlns:a16="http://schemas.microsoft.com/office/drawing/2014/main" id="{D45A6557-7935-42EC-86D2-748C0F236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4038601"/>
            <a:ext cx="2365375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53" name="Picture 41">
            <a:extLst>
              <a:ext uri="{FF2B5EF4-FFF2-40B4-BE49-F238E27FC236}">
                <a16:creationId xmlns:a16="http://schemas.microsoft.com/office/drawing/2014/main" id="{5AEE7997-0922-4C1F-A716-CF1BD51BB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6200"/>
            <a:ext cx="2514600" cy="2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55" name="Picture 43">
            <a:extLst>
              <a:ext uri="{FF2B5EF4-FFF2-40B4-BE49-F238E27FC236}">
                <a16:creationId xmlns:a16="http://schemas.microsoft.com/office/drawing/2014/main" id="{D6B21F5C-AB55-4347-838C-46FE0AF2D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8600"/>
            <a:ext cx="2590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9" name="Line 27">
            <a:extLst>
              <a:ext uri="{FF2B5EF4-FFF2-40B4-BE49-F238E27FC236}">
                <a16:creationId xmlns:a16="http://schemas.microsoft.com/office/drawing/2014/main" id="{E8F46843-416C-46EB-AA9D-1742CBA53C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3810000"/>
            <a:ext cx="609600" cy="2590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Line 28">
            <a:extLst>
              <a:ext uri="{FF2B5EF4-FFF2-40B4-BE49-F238E27FC236}">
                <a16:creationId xmlns:a16="http://schemas.microsoft.com/office/drawing/2014/main" id="{ACBCFB19-5E4E-4E3F-8256-913A9C4B86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3810000"/>
            <a:ext cx="762000" cy="2590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Line 29">
            <a:extLst>
              <a:ext uri="{FF2B5EF4-FFF2-40B4-BE49-F238E27FC236}">
                <a16:creationId xmlns:a16="http://schemas.microsoft.com/office/drawing/2014/main" id="{10A61C19-7D24-4049-A853-DA8C188D600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67600" y="3581400"/>
            <a:ext cx="1066800" cy="27432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3">
            <a:extLst>
              <a:ext uri="{FF2B5EF4-FFF2-40B4-BE49-F238E27FC236}">
                <a16:creationId xmlns:a16="http://schemas.microsoft.com/office/drawing/2014/main" id="{8127B46C-7B94-4DDB-8582-B2FEA2BD7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793" y="2629525"/>
            <a:ext cx="87507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9600" b="1" dirty="0">
                <a:solidFill>
                  <a:srgbClr val="FF0000"/>
                </a:solidFill>
                <a:latin typeface=".VnAvant" pitchFamily="34" charset="0"/>
              </a:rPr>
              <a:t>ư</a:t>
            </a:r>
            <a:endParaRPr lang="en-US" alt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775DE5B-1FF1-4A03-B0F9-A2731F61A60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51"/>
    </mc:Choice>
    <mc:Fallback xmlns="">
      <p:transition spd="slow" advTm="73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5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5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5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5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5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5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8460" objId="13356"/>
        <p14:stopEvt time="23207" objId="13356"/>
        <p14:playEvt time="29341" objId="13357"/>
        <p14:stopEvt time="34106" objId="13357"/>
        <p14:playEvt time="39007" objId="13358"/>
        <p14:stopEvt time="42160" objId="13358"/>
        <p14:playEvt time="48154" objId="13359"/>
        <p14:stopEvt time="52910" objId="13359"/>
        <p14:playEvt time="56986" objId="13360"/>
        <p14:stopEvt time="60601" objId="13360"/>
        <p14:playEvt time="61703" objId="13361"/>
        <p14:stopEvt time="66455" objId="13361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F676A-9F39-4748-8F88-2F2F444A2DE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1" y="46893"/>
            <a:ext cx="12192001" cy="69236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FE9F94-30E7-4FBB-836C-BBFC5021F9BA}"/>
              </a:ext>
            </a:extLst>
          </p:cNvPr>
          <p:cNvSpPr txBox="1"/>
          <p:nvPr/>
        </p:nvSpPr>
        <p:spPr>
          <a:xfrm>
            <a:off x="4530010" y="-235383"/>
            <a:ext cx="1563756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9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EDFF59D-0C44-4E15-AA9B-D8A523676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797" y="312358"/>
            <a:ext cx="604750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.VnAvant" pitchFamily="34" charset="0"/>
              </a:rPr>
              <a:t>Tập</a:t>
            </a:r>
            <a:r>
              <a:rPr lang="en-US" altLang="en-US" sz="36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.VnAvant" pitchFamily="34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.VnAvant" pitchFamily="34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.VnAvant" pitchFamily="34" charset="0"/>
              </a:rPr>
              <a:t> u</a:t>
            </a: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B0F8EED7-3282-48AE-861B-F4A7D0F714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548171" y="2980802"/>
            <a:ext cx="610853" cy="48123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CAD61-91E9-41FA-9A60-B490626D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YouTube THƯ VIỆN MẦM NON</a:t>
            </a: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DD1E8C-3BD0-4181-9277-413A421410A0}"/>
              </a:ext>
            </a:extLst>
          </p:cNvPr>
          <p:cNvCxnSpPr/>
          <p:nvPr/>
        </p:nvCxnSpPr>
        <p:spPr>
          <a:xfrm>
            <a:off x="993913" y="2552244"/>
            <a:ext cx="10681252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9F4184-31FE-456C-B4F2-4F8E957E234D}"/>
              </a:ext>
            </a:extLst>
          </p:cNvPr>
          <p:cNvCxnSpPr/>
          <p:nvPr/>
        </p:nvCxnSpPr>
        <p:spPr>
          <a:xfrm>
            <a:off x="868019" y="4396702"/>
            <a:ext cx="10681252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61374BD-2BC1-4955-A9F4-4EEA8A525BBF}"/>
              </a:ext>
            </a:extLst>
          </p:cNvPr>
          <p:cNvGrpSpPr/>
          <p:nvPr/>
        </p:nvGrpSpPr>
        <p:grpSpPr>
          <a:xfrm rot="2090108">
            <a:off x="13966152" y="2348655"/>
            <a:ext cx="556591" cy="225287"/>
            <a:chOff x="2478157" y="1709530"/>
            <a:chExt cx="556591" cy="22528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F67FF89-E5B1-4FB0-8D35-7C3BBF5AE254}"/>
                </a:ext>
              </a:extLst>
            </p:cNvPr>
            <p:cNvSpPr/>
            <p:nvPr/>
          </p:nvSpPr>
          <p:spPr>
            <a:xfrm>
              <a:off x="2478157" y="1709530"/>
              <a:ext cx="145773" cy="225287"/>
            </a:xfrm>
            <a:custGeom>
              <a:avLst/>
              <a:gdLst>
                <a:gd name="connsiteX0" fmla="*/ 106017 w 145773"/>
                <a:gd name="connsiteY0" fmla="*/ 0 h 225287"/>
                <a:gd name="connsiteX1" fmla="*/ 53008 w 145773"/>
                <a:gd name="connsiteY1" fmla="*/ 92765 h 225287"/>
                <a:gd name="connsiteX2" fmla="*/ 0 w 145773"/>
                <a:gd name="connsiteY2" fmla="*/ 172278 h 225287"/>
                <a:gd name="connsiteX3" fmla="*/ 39756 w 145773"/>
                <a:gd name="connsiteY3" fmla="*/ 198783 h 225287"/>
                <a:gd name="connsiteX4" fmla="*/ 145773 w 145773"/>
                <a:gd name="connsiteY4" fmla="*/ 225287 h 22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773" h="225287">
                  <a:moveTo>
                    <a:pt x="106017" y="0"/>
                  </a:moveTo>
                  <a:cubicBezTo>
                    <a:pt x="51303" y="136788"/>
                    <a:pt x="108714" y="18491"/>
                    <a:pt x="53008" y="92765"/>
                  </a:cubicBezTo>
                  <a:cubicBezTo>
                    <a:pt x="33895" y="118248"/>
                    <a:pt x="0" y="172278"/>
                    <a:pt x="0" y="172278"/>
                  </a:cubicBezTo>
                  <a:cubicBezTo>
                    <a:pt x="13252" y="181113"/>
                    <a:pt x="24501" y="194206"/>
                    <a:pt x="39756" y="198783"/>
                  </a:cubicBezTo>
                  <a:cubicBezTo>
                    <a:pt x="160920" y="235133"/>
                    <a:pt x="105991" y="185505"/>
                    <a:pt x="145773" y="225287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C4BA825-032C-4699-A596-21194CA73846}"/>
                </a:ext>
              </a:extLst>
            </p:cNvPr>
            <p:cNvSpPr/>
            <p:nvPr/>
          </p:nvSpPr>
          <p:spPr>
            <a:xfrm>
              <a:off x="2504661" y="1775791"/>
              <a:ext cx="530087" cy="92766"/>
            </a:xfrm>
            <a:custGeom>
              <a:avLst/>
              <a:gdLst>
                <a:gd name="connsiteX0" fmla="*/ 0 w 530087"/>
                <a:gd name="connsiteY0" fmla="*/ 92766 h 92766"/>
                <a:gd name="connsiteX1" fmla="*/ 66261 w 530087"/>
                <a:gd name="connsiteY1" fmla="*/ 79513 h 92766"/>
                <a:gd name="connsiteX2" fmla="*/ 106017 w 530087"/>
                <a:gd name="connsiteY2" fmla="*/ 53009 h 92766"/>
                <a:gd name="connsiteX3" fmla="*/ 185530 w 530087"/>
                <a:gd name="connsiteY3" fmla="*/ 26505 h 92766"/>
                <a:gd name="connsiteX4" fmla="*/ 291548 w 530087"/>
                <a:gd name="connsiteY4" fmla="*/ 0 h 92766"/>
                <a:gd name="connsiteX5" fmla="*/ 477078 w 530087"/>
                <a:gd name="connsiteY5" fmla="*/ 13252 h 92766"/>
                <a:gd name="connsiteX6" fmla="*/ 530087 w 530087"/>
                <a:gd name="connsiteY6" fmla="*/ 26505 h 9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087" h="92766">
                  <a:moveTo>
                    <a:pt x="0" y="92766"/>
                  </a:moveTo>
                  <a:cubicBezTo>
                    <a:pt x="22087" y="88348"/>
                    <a:pt x="45171" y="87422"/>
                    <a:pt x="66261" y="79513"/>
                  </a:cubicBezTo>
                  <a:cubicBezTo>
                    <a:pt x="81174" y="73921"/>
                    <a:pt x="91463" y="59477"/>
                    <a:pt x="106017" y="53009"/>
                  </a:cubicBezTo>
                  <a:cubicBezTo>
                    <a:pt x="131547" y="41662"/>
                    <a:pt x="158426" y="33281"/>
                    <a:pt x="185530" y="26505"/>
                  </a:cubicBezTo>
                  <a:lnTo>
                    <a:pt x="291548" y="0"/>
                  </a:lnTo>
                  <a:cubicBezTo>
                    <a:pt x="353391" y="4417"/>
                    <a:pt x="415456" y="6405"/>
                    <a:pt x="477078" y="13252"/>
                  </a:cubicBezTo>
                  <a:cubicBezTo>
                    <a:pt x="495180" y="15263"/>
                    <a:pt x="530087" y="26505"/>
                    <a:pt x="530087" y="26505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7145A1-D14B-4817-841D-1130FB6F9987}"/>
              </a:ext>
            </a:extLst>
          </p:cNvPr>
          <p:cNvGrpSpPr/>
          <p:nvPr/>
        </p:nvGrpSpPr>
        <p:grpSpPr>
          <a:xfrm rot="19233932" flipH="1" flipV="1">
            <a:off x="5038616" y="4045433"/>
            <a:ext cx="316774" cy="187446"/>
            <a:chOff x="2478157" y="1709530"/>
            <a:chExt cx="556591" cy="225287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E4434F7-A07B-4DE4-AFC4-743C750BC901}"/>
                </a:ext>
              </a:extLst>
            </p:cNvPr>
            <p:cNvSpPr/>
            <p:nvPr/>
          </p:nvSpPr>
          <p:spPr>
            <a:xfrm>
              <a:off x="2478157" y="1709530"/>
              <a:ext cx="145773" cy="225287"/>
            </a:xfrm>
            <a:custGeom>
              <a:avLst/>
              <a:gdLst>
                <a:gd name="connsiteX0" fmla="*/ 106017 w 145773"/>
                <a:gd name="connsiteY0" fmla="*/ 0 h 225287"/>
                <a:gd name="connsiteX1" fmla="*/ 53008 w 145773"/>
                <a:gd name="connsiteY1" fmla="*/ 92765 h 225287"/>
                <a:gd name="connsiteX2" fmla="*/ 0 w 145773"/>
                <a:gd name="connsiteY2" fmla="*/ 172278 h 225287"/>
                <a:gd name="connsiteX3" fmla="*/ 39756 w 145773"/>
                <a:gd name="connsiteY3" fmla="*/ 198783 h 225287"/>
                <a:gd name="connsiteX4" fmla="*/ 145773 w 145773"/>
                <a:gd name="connsiteY4" fmla="*/ 225287 h 22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773" h="225287">
                  <a:moveTo>
                    <a:pt x="106017" y="0"/>
                  </a:moveTo>
                  <a:cubicBezTo>
                    <a:pt x="51303" y="136788"/>
                    <a:pt x="108714" y="18491"/>
                    <a:pt x="53008" y="92765"/>
                  </a:cubicBezTo>
                  <a:cubicBezTo>
                    <a:pt x="33895" y="118248"/>
                    <a:pt x="0" y="172278"/>
                    <a:pt x="0" y="172278"/>
                  </a:cubicBezTo>
                  <a:cubicBezTo>
                    <a:pt x="13252" y="181113"/>
                    <a:pt x="24501" y="194206"/>
                    <a:pt x="39756" y="198783"/>
                  </a:cubicBezTo>
                  <a:cubicBezTo>
                    <a:pt x="160920" y="235133"/>
                    <a:pt x="105991" y="185505"/>
                    <a:pt x="145773" y="225287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38CBB8A-08E7-40F7-A29B-108B7B195079}"/>
                </a:ext>
              </a:extLst>
            </p:cNvPr>
            <p:cNvSpPr/>
            <p:nvPr/>
          </p:nvSpPr>
          <p:spPr>
            <a:xfrm>
              <a:off x="2504661" y="1775791"/>
              <a:ext cx="530087" cy="92766"/>
            </a:xfrm>
            <a:custGeom>
              <a:avLst/>
              <a:gdLst>
                <a:gd name="connsiteX0" fmla="*/ 0 w 530087"/>
                <a:gd name="connsiteY0" fmla="*/ 92766 h 92766"/>
                <a:gd name="connsiteX1" fmla="*/ 66261 w 530087"/>
                <a:gd name="connsiteY1" fmla="*/ 79513 h 92766"/>
                <a:gd name="connsiteX2" fmla="*/ 106017 w 530087"/>
                <a:gd name="connsiteY2" fmla="*/ 53009 h 92766"/>
                <a:gd name="connsiteX3" fmla="*/ 185530 w 530087"/>
                <a:gd name="connsiteY3" fmla="*/ 26505 h 92766"/>
                <a:gd name="connsiteX4" fmla="*/ 291548 w 530087"/>
                <a:gd name="connsiteY4" fmla="*/ 0 h 92766"/>
                <a:gd name="connsiteX5" fmla="*/ 477078 w 530087"/>
                <a:gd name="connsiteY5" fmla="*/ 13252 h 92766"/>
                <a:gd name="connsiteX6" fmla="*/ 530087 w 530087"/>
                <a:gd name="connsiteY6" fmla="*/ 26505 h 9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087" h="92766">
                  <a:moveTo>
                    <a:pt x="0" y="92766"/>
                  </a:moveTo>
                  <a:cubicBezTo>
                    <a:pt x="22087" y="88348"/>
                    <a:pt x="45171" y="87422"/>
                    <a:pt x="66261" y="79513"/>
                  </a:cubicBezTo>
                  <a:cubicBezTo>
                    <a:pt x="81174" y="73921"/>
                    <a:pt x="91463" y="59477"/>
                    <a:pt x="106017" y="53009"/>
                  </a:cubicBezTo>
                  <a:cubicBezTo>
                    <a:pt x="131547" y="41662"/>
                    <a:pt x="158426" y="33281"/>
                    <a:pt x="185530" y="26505"/>
                  </a:cubicBezTo>
                  <a:lnTo>
                    <a:pt x="291548" y="0"/>
                  </a:lnTo>
                  <a:cubicBezTo>
                    <a:pt x="353391" y="4417"/>
                    <a:pt x="415456" y="6405"/>
                    <a:pt x="477078" y="13252"/>
                  </a:cubicBezTo>
                  <a:cubicBezTo>
                    <a:pt x="495180" y="15263"/>
                    <a:pt x="530087" y="26505"/>
                    <a:pt x="530087" y="26505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40D346-5FE8-45F2-AFC2-D2ECEAF66B09}"/>
              </a:ext>
            </a:extLst>
          </p:cNvPr>
          <p:cNvCxnSpPr/>
          <p:nvPr/>
        </p:nvCxnSpPr>
        <p:spPr>
          <a:xfrm>
            <a:off x="3243459" y="2979478"/>
            <a:ext cx="0" cy="4037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DF9317D-E369-4042-8C2A-6E0CBB2B15F7}"/>
              </a:ext>
            </a:extLst>
          </p:cNvPr>
          <p:cNvCxnSpPr>
            <a:cxnSpLocks/>
          </p:cNvCxnSpPr>
          <p:nvPr/>
        </p:nvCxnSpPr>
        <p:spPr>
          <a:xfrm flipV="1">
            <a:off x="-8410771" y="5582318"/>
            <a:ext cx="322869" cy="1814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ECC2DFC-9413-4E01-BEB4-65F1B66B6591}"/>
              </a:ext>
            </a:extLst>
          </p:cNvPr>
          <p:cNvSpPr txBox="1"/>
          <p:nvPr/>
        </p:nvSpPr>
        <p:spPr>
          <a:xfrm>
            <a:off x="9400889" y="-200310"/>
            <a:ext cx="1563756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9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DD8293C-13DA-480F-A2B9-F555AC73561E}"/>
              </a:ext>
            </a:extLst>
          </p:cNvPr>
          <p:cNvCxnSpPr>
            <a:cxnSpLocks/>
          </p:cNvCxnSpPr>
          <p:nvPr/>
        </p:nvCxnSpPr>
        <p:spPr>
          <a:xfrm flipV="1">
            <a:off x="2193640" y="3086309"/>
            <a:ext cx="358251" cy="3782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D422517-7578-44D6-9550-BF920A1ECA11}"/>
              </a:ext>
            </a:extLst>
          </p:cNvPr>
          <p:cNvCxnSpPr>
            <a:cxnSpLocks/>
          </p:cNvCxnSpPr>
          <p:nvPr/>
        </p:nvCxnSpPr>
        <p:spPr>
          <a:xfrm>
            <a:off x="4488011" y="2560314"/>
            <a:ext cx="0" cy="5264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F423D93-4B89-40A7-958E-34C4A5FDD245}"/>
              </a:ext>
            </a:extLst>
          </p:cNvPr>
          <p:cNvGrpSpPr/>
          <p:nvPr/>
        </p:nvGrpSpPr>
        <p:grpSpPr>
          <a:xfrm rot="20830837">
            <a:off x="12807453" y="2278722"/>
            <a:ext cx="556591" cy="225287"/>
            <a:chOff x="2478157" y="1709530"/>
            <a:chExt cx="556591" cy="225287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108FB6C-DE38-4EB8-AD3B-CCA7929C9DA8}"/>
                </a:ext>
              </a:extLst>
            </p:cNvPr>
            <p:cNvSpPr/>
            <p:nvPr/>
          </p:nvSpPr>
          <p:spPr>
            <a:xfrm>
              <a:off x="2478157" y="1709530"/>
              <a:ext cx="145773" cy="225287"/>
            </a:xfrm>
            <a:custGeom>
              <a:avLst/>
              <a:gdLst>
                <a:gd name="connsiteX0" fmla="*/ 106017 w 145773"/>
                <a:gd name="connsiteY0" fmla="*/ 0 h 225287"/>
                <a:gd name="connsiteX1" fmla="*/ 53008 w 145773"/>
                <a:gd name="connsiteY1" fmla="*/ 92765 h 225287"/>
                <a:gd name="connsiteX2" fmla="*/ 0 w 145773"/>
                <a:gd name="connsiteY2" fmla="*/ 172278 h 225287"/>
                <a:gd name="connsiteX3" fmla="*/ 39756 w 145773"/>
                <a:gd name="connsiteY3" fmla="*/ 198783 h 225287"/>
                <a:gd name="connsiteX4" fmla="*/ 145773 w 145773"/>
                <a:gd name="connsiteY4" fmla="*/ 225287 h 22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773" h="225287">
                  <a:moveTo>
                    <a:pt x="106017" y="0"/>
                  </a:moveTo>
                  <a:cubicBezTo>
                    <a:pt x="51303" y="136788"/>
                    <a:pt x="108714" y="18491"/>
                    <a:pt x="53008" y="92765"/>
                  </a:cubicBezTo>
                  <a:cubicBezTo>
                    <a:pt x="33895" y="118248"/>
                    <a:pt x="0" y="172278"/>
                    <a:pt x="0" y="172278"/>
                  </a:cubicBezTo>
                  <a:cubicBezTo>
                    <a:pt x="13252" y="181113"/>
                    <a:pt x="24501" y="194206"/>
                    <a:pt x="39756" y="198783"/>
                  </a:cubicBezTo>
                  <a:cubicBezTo>
                    <a:pt x="160920" y="235133"/>
                    <a:pt x="105991" y="185505"/>
                    <a:pt x="145773" y="225287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8477EBA-D42F-4BDB-997B-4FBE24D71335}"/>
                </a:ext>
              </a:extLst>
            </p:cNvPr>
            <p:cNvSpPr/>
            <p:nvPr/>
          </p:nvSpPr>
          <p:spPr>
            <a:xfrm>
              <a:off x="2504661" y="1775791"/>
              <a:ext cx="530087" cy="92766"/>
            </a:xfrm>
            <a:custGeom>
              <a:avLst/>
              <a:gdLst>
                <a:gd name="connsiteX0" fmla="*/ 0 w 530087"/>
                <a:gd name="connsiteY0" fmla="*/ 92766 h 92766"/>
                <a:gd name="connsiteX1" fmla="*/ 66261 w 530087"/>
                <a:gd name="connsiteY1" fmla="*/ 79513 h 92766"/>
                <a:gd name="connsiteX2" fmla="*/ 106017 w 530087"/>
                <a:gd name="connsiteY2" fmla="*/ 53009 h 92766"/>
                <a:gd name="connsiteX3" fmla="*/ 185530 w 530087"/>
                <a:gd name="connsiteY3" fmla="*/ 26505 h 92766"/>
                <a:gd name="connsiteX4" fmla="*/ 291548 w 530087"/>
                <a:gd name="connsiteY4" fmla="*/ 0 h 92766"/>
                <a:gd name="connsiteX5" fmla="*/ 477078 w 530087"/>
                <a:gd name="connsiteY5" fmla="*/ 13252 h 92766"/>
                <a:gd name="connsiteX6" fmla="*/ 530087 w 530087"/>
                <a:gd name="connsiteY6" fmla="*/ 26505 h 9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087" h="92766">
                  <a:moveTo>
                    <a:pt x="0" y="92766"/>
                  </a:moveTo>
                  <a:cubicBezTo>
                    <a:pt x="22087" y="88348"/>
                    <a:pt x="45171" y="87422"/>
                    <a:pt x="66261" y="79513"/>
                  </a:cubicBezTo>
                  <a:cubicBezTo>
                    <a:pt x="81174" y="73921"/>
                    <a:pt x="91463" y="59477"/>
                    <a:pt x="106017" y="53009"/>
                  </a:cubicBezTo>
                  <a:cubicBezTo>
                    <a:pt x="131547" y="41662"/>
                    <a:pt x="158426" y="33281"/>
                    <a:pt x="185530" y="26505"/>
                  </a:cubicBezTo>
                  <a:lnTo>
                    <a:pt x="291548" y="0"/>
                  </a:lnTo>
                  <a:cubicBezTo>
                    <a:pt x="353391" y="4417"/>
                    <a:pt x="415456" y="6405"/>
                    <a:pt x="477078" y="13252"/>
                  </a:cubicBezTo>
                  <a:cubicBezTo>
                    <a:pt x="495180" y="15263"/>
                    <a:pt x="530087" y="26505"/>
                    <a:pt x="530087" y="26505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Line 6">
            <a:extLst>
              <a:ext uri="{FF2B5EF4-FFF2-40B4-BE49-F238E27FC236}">
                <a16:creationId xmlns:a16="http://schemas.microsoft.com/office/drawing/2014/main" id="{539603A6-CF0E-4206-8FA8-EF6BC88AF5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97456" y="4083609"/>
            <a:ext cx="92620" cy="13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40D1A66-AC00-4E38-8D22-02194FCB2911}"/>
              </a:ext>
            </a:extLst>
          </p:cNvPr>
          <p:cNvGrpSpPr/>
          <p:nvPr/>
        </p:nvGrpSpPr>
        <p:grpSpPr>
          <a:xfrm rot="19791900" flipH="1" flipV="1">
            <a:off x="3443659" y="3970407"/>
            <a:ext cx="316774" cy="187446"/>
            <a:chOff x="2478157" y="1709530"/>
            <a:chExt cx="556591" cy="225287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296CF6E-7C24-475E-8D37-BD1105012E8A}"/>
                </a:ext>
              </a:extLst>
            </p:cNvPr>
            <p:cNvSpPr/>
            <p:nvPr/>
          </p:nvSpPr>
          <p:spPr>
            <a:xfrm>
              <a:off x="2478157" y="1709530"/>
              <a:ext cx="145773" cy="225287"/>
            </a:xfrm>
            <a:custGeom>
              <a:avLst/>
              <a:gdLst>
                <a:gd name="connsiteX0" fmla="*/ 106017 w 145773"/>
                <a:gd name="connsiteY0" fmla="*/ 0 h 225287"/>
                <a:gd name="connsiteX1" fmla="*/ 53008 w 145773"/>
                <a:gd name="connsiteY1" fmla="*/ 92765 h 225287"/>
                <a:gd name="connsiteX2" fmla="*/ 0 w 145773"/>
                <a:gd name="connsiteY2" fmla="*/ 172278 h 225287"/>
                <a:gd name="connsiteX3" fmla="*/ 39756 w 145773"/>
                <a:gd name="connsiteY3" fmla="*/ 198783 h 225287"/>
                <a:gd name="connsiteX4" fmla="*/ 145773 w 145773"/>
                <a:gd name="connsiteY4" fmla="*/ 225287 h 22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773" h="225287">
                  <a:moveTo>
                    <a:pt x="106017" y="0"/>
                  </a:moveTo>
                  <a:cubicBezTo>
                    <a:pt x="51303" y="136788"/>
                    <a:pt x="108714" y="18491"/>
                    <a:pt x="53008" y="92765"/>
                  </a:cubicBezTo>
                  <a:cubicBezTo>
                    <a:pt x="33895" y="118248"/>
                    <a:pt x="0" y="172278"/>
                    <a:pt x="0" y="172278"/>
                  </a:cubicBezTo>
                  <a:cubicBezTo>
                    <a:pt x="13252" y="181113"/>
                    <a:pt x="24501" y="194206"/>
                    <a:pt x="39756" y="198783"/>
                  </a:cubicBezTo>
                  <a:cubicBezTo>
                    <a:pt x="160920" y="235133"/>
                    <a:pt x="105991" y="185505"/>
                    <a:pt x="145773" y="225287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4FC2A48-4887-4419-8F52-0D77ABCB44E7}"/>
                </a:ext>
              </a:extLst>
            </p:cNvPr>
            <p:cNvSpPr/>
            <p:nvPr/>
          </p:nvSpPr>
          <p:spPr>
            <a:xfrm>
              <a:off x="2504661" y="1775791"/>
              <a:ext cx="530087" cy="92766"/>
            </a:xfrm>
            <a:custGeom>
              <a:avLst/>
              <a:gdLst>
                <a:gd name="connsiteX0" fmla="*/ 0 w 530087"/>
                <a:gd name="connsiteY0" fmla="*/ 92766 h 92766"/>
                <a:gd name="connsiteX1" fmla="*/ 66261 w 530087"/>
                <a:gd name="connsiteY1" fmla="*/ 79513 h 92766"/>
                <a:gd name="connsiteX2" fmla="*/ 106017 w 530087"/>
                <a:gd name="connsiteY2" fmla="*/ 53009 h 92766"/>
                <a:gd name="connsiteX3" fmla="*/ 185530 w 530087"/>
                <a:gd name="connsiteY3" fmla="*/ 26505 h 92766"/>
                <a:gd name="connsiteX4" fmla="*/ 291548 w 530087"/>
                <a:gd name="connsiteY4" fmla="*/ 0 h 92766"/>
                <a:gd name="connsiteX5" fmla="*/ 477078 w 530087"/>
                <a:gd name="connsiteY5" fmla="*/ 13252 h 92766"/>
                <a:gd name="connsiteX6" fmla="*/ 530087 w 530087"/>
                <a:gd name="connsiteY6" fmla="*/ 26505 h 9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087" h="92766">
                  <a:moveTo>
                    <a:pt x="0" y="92766"/>
                  </a:moveTo>
                  <a:cubicBezTo>
                    <a:pt x="22087" y="88348"/>
                    <a:pt x="45171" y="87422"/>
                    <a:pt x="66261" y="79513"/>
                  </a:cubicBezTo>
                  <a:cubicBezTo>
                    <a:pt x="81174" y="73921"/>
                    <a:pt x="91463" y="59477"/>
                    <a:pt x="106017" y="53009"/>
                  </a:cubicBezTo>
                  <a:cubicBezTo>
                    <a:pt x="131547" y="41662"/>
                    <a:pt x="158426" y="33281"/>
                    <a:pt x="185530" y="26505"/>
                  </a:cubicBezTo>
                  <a:lnTo>
                    <a:pt x="291548" y="0"/>
                  </a:lnTo>
                  <a:cubicBezTo>
                    <a:pt x="353391" y="4417"/>
                    <a:pt x="415456" y="6405"/>
                    <a:pt x="477078" y="13252"/>
                  </a:cubicBezTo>
                  <a:cubicBezTo>
                    <a:pt x="495180" y="15263"/>
                    <a:pt x="530087" y="26505"/>
                    <a:pt x="530087" y="26505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4A065AB-0C6C-4DA9-A441-629E6A5139AD}"/>
              </a:ext>
            </a:extLst>
          </p:cNvPr>
          <p:cNvGrpSpPr/>
          <p:nvPr/>
        </p:nvGrpSpPr>
        <p:grpSpPr>
          <a:xfrm>
            <a:off x="1820588" y="268059"/>
            <a:ext cx="4110268" cy="5654558"/>
            <a:chOff x="7178737" y="-186606"/>
            <a:chExt cx="3671983" cy="5068645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EC04A06D-5D09-4E19-B134-09540C0BF8D6}"/>
                </a:ext>
              </a:extLst>
            </p:cNvPr>
            <p:cNvSpPr/>
            <p:nvPr/>
          </p:nvSpPr>
          <p:spPr>
            <a:xfrm>
              <a:off x="7791017" y="4434636"/>
              <a:ext cx="2915479" cy="447403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VNI-Avo" pitchFamily="2" charset="0"/>
                </a:rPr>
                <a:t>Vieát</a:t>
              </a:r>
              <a:r>
                <a:rPr lang="en-US" sz="2400" b="1" dirty="0">
                  <a:solidFill>
                    <a:schemeClr val="bg1"/>
                  </a:solidFill>
                  <a:latin typeface="VNI-Avo" pitchFamily="2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VNI-Avo" pitchFamily="2" charset="0"/>
                </a:rPr>
                <a:t>thöôøng</a:t>
              </a:r>
              <a:endParaRPr lang="en-US" sz="2400" b="1" dirty="0">
                <a:solidFill>
                  <a:schemeClr val="bg1"/>
                </a:solidFill>
                <a:latin typeface="VNI-Avo" pitchFamily="2" charset="0"/>
              </a:endParaRPr>
            </a:p>
          </p:txBody>
        </p:sp>
        <p:pic>
          <p:nvPicPr>
            <p:cNvPr id="60" name="Picture 2" descr="Cách viết chữ u thường và hoa chính xác trong luyện chữ đẹp">
              <a:extLst>
                <a:ext uri="{FF2B5EF4-FFF2-40B4-BE49-F238E27FC236}">
                  <a16:creationId xmlns:a16="http://schemas.microsoft.com/office/drawing/2014/main" id="{60C5CF7E-C0A4-4D5A-9DA2-086E66EAED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737" y="-186606"/>
              <a:ext cx="3671983" cy="4895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6D373488-CC17-4F0E-9AA9-8E8E8630DBAA}"/>
              </a:ext>
            </a:extLst>
          </p:cNvPr>
          <p:cNvSpPr/>
          <p:nvPr/>
        </p:nvSpPr>
        <p:spPr>
          <a:xfrm>
            <a:off x="12981523" y="5350688"/>
            <a:ext cx="192127" cy="1921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F4606CF-7318-4AF2-9CB6-294C998EBD4D}"/>
              </a:ext>
            </a:extLst>
          </p:cNvPr>
          <p:cNvSpPr/>
          <p:nvPr/>
        </p:nvSpPr>
        <p:spPr>
          <a:xfrm>
            <a:off x="2422902" y="3400723"/>
            <a:ext cx="93820" cy="938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E7CA32C-85F8-4747-9552-E4380B5F4239}"/>
              </a:ext>
            </a:extLst>
          </p:cNvPr>
          <p:cNvSpPr txBox="1"/>
          <p:nvPr/>
        </p:nvSpPr>
        <p:spPr>
          <a:xfrm>
            <a:off x="9365720" y="-200310"/>
            <a:ext cx="1563756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9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2CFD8FD-29FB-484F-A364-1DA59C6848B4}"/>
              </a:ext>
            </a:extLst>
          </p:cNvPr>
          <p:cNvGrpSpPr/>
          <p:nvPr/>
        </p:nvGrpSpPr>
        <p:grpSpPr>
          <a:xfrm rot="19233932" flipH="1" flipV="1">
            <a:off x="10044368" y="4057157"/>
            <a:ext cx="316774" cy="187446"/>
            <a:chOff x="2478157" y="1709530"/>
            <a:chExt cx="556591" cy="225287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2C52250-9887-4062-9D0C-7D30883ECD97}"/>
                </a:ext>
              </a:extLst>
            </p:cNvPr>
            <p:cNvSpPr/>
            <p:nvPr/>
          </p:nvSpPr>
          <p:spPr>
            <a:xfrm>
              <a:off x="2478157" y="1709530"/>
              <a:ext cx="145773" cy="225287"/>
            </a:xfrm>
            <a:custGeom>
              <a:avLst/>
              <a:gdLst>
                <a:gd name="connsiteX0" fmla="*/ 106017 w 145773"/>
                <a:gd name="connsiteY0" fmla="*/ 0 h 225287"/>
                <a:gd name="connsiteX1" fmla="*/ 53008 w 145773"/>
                <a:gd name="connsiteY1" fmla="*/ 92765 h 225287"/>
                <a:gd name="connsiteX2" fmla="*/ 0 w 145773"/>
                <a:gd name="connsiteY2" fmla="*/ 172278 h 225287"/>
                <a:gd name="connsiteX3" fmla="*/ 39756 w 145773"/>
                <a:gd name="connsiteY3" fmla="*/ 198783 h 225287"/>
                <a:gd name="connsiteX4" fmla="*/ 145773 w 145773"/>
                <a:gd name="connsiteY4" fmla="*/ 225287 h 22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773" h="225287">
                  <a:moveTo>
                    <a:pt x="106017" y="0"/>
                  </a:moveTo>
                  <a:cubicBezTo>
                    <a:pt x="51303" y="136788"/>
                    <a:pt x="108714" y="18491"/>
                    <a:pt x="53008" y="92765"/>
                  </a:cubicBezTo>
                  <a:cubicBezTo>
                    <a:pt x="33895" y="118248"/>
                    <a:pt x="0" y="172278"/>
                    <a:pt x="0" y="172278"/>
                  </a:cubicBezTo>
                  <a:cubicBezTo>
                    <a:pt x="13252" y="181113"/>
                    <a:pt x="24501" y="194206"/>
                    <a:pt x="39756" y="198783"/>
                  </a:cubicBezTo>
                  <a:cubicBezTo>
                    <a:pt x="160920" y="235133"/>
                    <a:pt x="105991" y="185505"/>
                    <a:pt x="145773" y="225287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0C9AEA9-31BB-4DE0-8B9C-55212417A8F3}"/>
                </a:ext>
              </a:extLst>
            </p:cNvPr>
            <p:cNvSpPr/>
            <p:nvPr/>
          </p:nvSpPr>
          <p:spPr>
            <a:xfrm>
              <a:off x="2504661" y="1775791"/>
              <a:ext cx="530087" cy="92766"/>
            </a:xfrm>
            <a:custGeom>
              <a:avLst/>
              <a:gdLst>
                <a:gd name="connsiteX0" fmla="*/ 0 w 530087"/>
                <a:gd name="connsiteY0" fmla="*/ 92766 h 92766"/>
                <a:gd name="connsiteX1" fmla="*/ 66261 w 530087"/>
                <a:gd name="connsiteY1" fmla="*/ 79513 h 92766"/>
                <a:gd name="connsiteX2" fmla="*/ 106017 w 530087"/>
                <a:gd name="connsiteY2" fmla="*/ 53009 h 92766"/>
                <a:gd name="connsiteX3" fmla="*/ 185530 w 530087"/>
                <a:gd name="connsiteY3" fmla="*/ 26505 h 92766"/>
                <a:gd name="connsiteX4" fmla="*/ 291548 w 530087"/>
                <a:gd name="connsiteY4" fmla="*/ 0 h 92766"/>
                <a:gd name="connsiteX5" fmla="*/ 477078 w 530087"/>
                <a:gd name="connsiteY5" fmla="*/ 13252 h 92766"/>
                <a:gd name="connsiteX6" fmla="*/ 530087 w 530087"/>
                <a:gd name="connsiteY6" fmla="*/ 26505 h 9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087" h="92766">
                  <a:moveTo>
                    <a:pt x="0" y="92766"/>
                  </a:moveTo>
                  <a:cubicBezTo>
                    <a:pt x="22087" y="88348"/>
                    <a:pt x="45171" y="87422"/>
                    <a:pt x="66261" y="79513"/>
                  </a:cubicBezTo>
                  <a:cubicBezTo>
                    <a:pt x="81174" y="73921"/>
                    <a:pt x="91463" y="59477"/>
                    <a:pt x="106017" y="53009"/>
                  </a:cubicBezTo>
                  <a:cubicBezTo>
                    <a:pt x="131547" y="41662"/>
                    <a:pt x="158426" y="33281"/>
                    <a:pt x="185530" y="26505"/>
                  </a:cubicBezTo>
                  <a:lnTo>
                    <a:pt x="291548" y="0"/>
                  </a:lnTo>
                  <a:cubicBezTo>
                    <a:pt x="353391" y="4417"/>
                    <a:pt x="415456" y="6405"/>
                    <a:pt x="477078" y="13252"/>
                  </a:cubicBezTo>
                  <a:cubicBezTo>
                    <a:pt x="495180" y="15263"/>
                    <a:pt x="530087" y="26505"/>
                    <a:pt x="530087" y="26505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C6106E5E-A384-43D9-B7CC-10FDFEDAF0B0}"/>
              </a:ext>
            </a:extLst>
          </p:cNvPr>
          <p:cNvCxnSpPr/>
          <p:nvPr/>
        </p:nvCxnSpPr>
        <p:spPr>
          <a:xfrm>
            <a:off x="8249211" y="2991202"/>
            <a:ext cx="0" cy="4037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2A90F18-893F-4904-BD01-699D3D2FAD14}"/>
              </a:ext>
            </a:extLst>
          </p:cNvPr>
          <p:cNvCxnSpPr>
            <a:cxnSpLocks/>
          </p:cNvCxnSpPr>
          <p:nvPr/>
        </p:nvCxnSpPr>
        <p:spPr>
          <a:xfrm flipV="1">
            <a:off x="7199392" y="3098033"/>
            <a:ext cx="358251" cy="3782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9B64C05-E315-4E1D-B0EE-970F286361A3}"/>
              </a:ext>
            </a:extLst>
          </p:cNvPr>
          <p:cNvCxnSpPr>
            <a:cxnSpLocks/>
          </p:cNvCxnSpPr>
          <p:nvPr/>
        </p:nvCxnSpPr>
        <p:spPr>
          <a:xfrm>
            <a:off x="9493763" y="2572038"/>
            <a:ext cx="0" cy="5264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81A7C00-80FA-482E-98F3-A29E5D727574}"/>
              </a:ext>
            </a:extLst>
          </p:cNvPr>
          <p:cNvGrpSpPr/>
          <p:nvPr/>
        </p:nvGrpSpPr>
        <p:grpSpPr>
          <a:xfrm rot="19791900" flipH="1" flipV="1">
            <a:off x="8449411" y="3982131"/>
            <a:ext cx="316774" cy="187446"/>
            <a:chOff x="2478157" y="1709530"/>
            <a:chExt cx="556591" cy="225287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5CE7BBF-D211-4FDB-B3FB-C308F0ABC1F6}"/>
                </a:ext>
              </a:extLst>
            </p:cNvPr>
            <p:cNvSpPr/>
            <p:nvPr/>
          </p:nvSpPr>
          <p:spPr>
            <a:xfrm>
              <a:off x="2478157" y="1709530"/>
              <a:ext cx="145773" cy="225287"/>
            </a:xfrm>
            <a:custGeom>
              <a:avLst/>
              <a:gdLst>
                <a:gd name="connsiteX0" fmla="*/ 106017 w 145773"/>
                <a:gd name="connsiteY0" fmla="*/ 0 h 225287"/>
                <a:gd name="connsiteX1" fmla="*/ 53008 w 145773"/>
                <a:gd name="connsiteY1" fmla="*/ 92765 h 225287"/>
                <a:gd name="connsiteX2" fmla="*/ 0 w 145773"/>
                <a:gd name="connsiteY2" fmla="*/ 172278 h 225287"/>
                <a:gd name="connsiteX3" fmla="*/ 39756 w 145773"/>
                <a:gd name="connsiteY3" fmla="*/ 198783 h 225287"/>
                <a:gd name="connsiteX4" fmla="*/ 145773 w 145773"/>
                <a:gd name="connsiteY4" fmla="*/ 225287 h 22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773" h="225287">
                  <a:moveTo>
                    <a:pt x="106017" y="0"/>
                  </a:moveTo>
                  <a:cubicBezTo>
                    <a:pt x="51303" y="136788"/>
                    <a:pt x="108714" y="18491"/>
                    <a:pt x="53008" y="92765"/>
                  </a:cubicBezTo>
                  <a:cubicBezTo>
                    <a:pt x="33895" y="118248"/>
                    <a:pt x="0" y="172278"/>
                    <a:pt x="0" y="172278"/>
                  </a:cubicBezTo>
                  <a:cubicBezTo>
                    <a:pt x="13252" y="181113"/>
                    <a:pt x="24501" y="194206"/>
                    <a:pt x="39756" y="198783"/>
                  </a:cubicBezTo>
                  <a:cubicBezTo>
                    <a:pt x="160920" y="235133"/>
                    <a:pt x="105991" y="185505"/>
                    <a:pt x="145773" y="225287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8F099EA-8665-4D9C-BB4B-6960177FCE61}"/>
                </a:ext>
              </a:extLst>
            </p:cNvPr>
            <p:cNvSpPr/>
            <p:nvPr/>
          </p:nvSpPr>
          <p:spPr>
            <a:xfrm>
              <a:off x="2504661" y="1775791"/>
              <a:ext cx="530087" cy="92766"/>
            </a:xfrm>
            <a:custGeom>
              <a:avLst/>
              <a:gdLst>
                <a:gd name="connsiteX0" fmla="*/ 0 w 530087"/>
                <a:gd name="connsiteY0" fmla="*/ 92766 h 92766"/>
                <a:gd name="connsiteX1" fmla="*/ 66261 w 530087"/>
                <a:gd name="connsiteY1" fmla="*/ 79513 h 92766"/>
                <a:gd name="connsiteX2" fmla="*/ 106017 w 530087"/>
                <a:gd name="connsiteY2" fmla="*/ 53009 h 92766"/>
                <a:gd name="connsiteX3" fmla="*/ 185530 w 530087"/>
                <a:gd name="connsiteY3" fmla="*/ 26505 h 92766"/>
                <a:gd name="connsiteX4" fmla="*/ 291548 w 530087"/>
                <a:gd name="connsiteY4" fmla="*/ 0 h 92766"/>
                <a:gd name="connsiteX5" fmla="*/ 477078 w 530087"/>
                <a:gd name="connsiteY5" fmla="*/ 13252 h 92766"/>
                <a:gd name="connsiteX6" fmla="*/ 530087 w 530087"/>
                <a:gd name="connsiteY6" fmla="*/ 26505 h 9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087" h="92766">
                  <a:moveTo>
                    <a:pt x="0" y="92766"/>
                  </a:moveTo>
                  <a:cubicBezTo>
                    <a:pt x="22087" y="88348"/>
                    <a:pt x="45171" y="87422"/>
                    <a:pt x="66261" y="79513"/>
                  </a:cubicBezTo>
                  <a:cubicBezTo>
                    <a:pt x="81174" y="73921"/>
                    <a:pt x="91463" y="59477"/>
                    <a:pt x="106017" y="53009"/>
                  </a:cubicBezTo>
                  <a:cubicBezTo>
                    <a:pt x="131547" y="41662"/>
                    <a:pt x="158426" y="33281"/>
                    <a:pt x="185530" y="26505"/>
                  </a:cubicBezTo>
                  <a:lnTo>
                    <a:pt x="291548" y="0"/>
                  </a:lnTo>
                  <a:cubicBezTo>
                    <a:pt x="353391" y="4417"/>
                    <a:pt x="415456" y="6405"/>
                    <a:pt x="477078" y="13252"/>
                  </a:cubicBezTo>
                  <a:cubicBezTo>
                    <a:pt x="495180" y="15263"/>
                    <a:pt x="530087" y="26505"/>
                    <a:pt x="530087" y="26505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59F27F-2604-4681-A070-059D1C6C410F}"/>
              </a:ext>
            </a:extLst>
          </p:cNvPr>
          <p:cNvGrpSpPr/>
          <p:nvPr/>
        </p:nvGrpSpPr>
        <p:grpSpPr>
          <a:xfrm>
            <a:off x="6893168" y="266046"/>
            <a:ext cx="4110268" cy="5633254"/>
            <a:chOff x="7517308" y="-132173"/>
            <a:chExt cx="3671983" cy="5049549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89FA8D76-FEA4-4CA5-8B10-19931EDA2CF6}"/>
                </a:ext>
              </a:extLst>
            </p:cNvPr>
            <p:cNvSpPr/>
            <p:nvPr/>
          </p:nvSpPr>
          <p:spPr>
            <a:xfrm>
              <a:off x="7968436" y="4469973"/>
              <a:ext cx="2915479" cy="447403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VNI-Avo" pitchFamily="2" charset="0"/>
                </a:rPr>
                <a:t>Vieát</a:t>
              </a:r>
              <a:r>
                <a:rPr lang="en-US" sz="2400" b="1" dirty="0">
                  <a:solidFill>
                    <a:schemeClr val="bg1"/>
                  </a:solidFill>
                  <a:latin typeface="VNI-Avo" pitchFamily="2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VNI-Avo" pitchFamily="2" charset="0"/>
                </a:rPr>
                <a:t>thöôøng</a:t>
              </a:r>
              <a:endParaRPr lang="en-US" sz="2400" b="1" dirty="0">
                <a:solidFill>
                  <a:schemeClr val="bg1"/>
                </a:solidFill>
                <a:latin typeface="VNI-Avo" pitchFamily="2" charset="0"/>
              </a:endParaRPr>
            </a:p>
          </p:txBody>
        </p:sp>
        <p:pic>
          <p:nvPicPr>
            <p:cNvPr id="93" name="Picture 2" descr="Cách viết chữ u thường và hoa chính xác trong luyện chữ đẹp">
              <a:extLst>
                <a:ext uri="{FF2B5EF4-FFF2-40B4-BE49-F238E27FC236}">
                  <a16:creationId xmlns:a16="http://schemas.microsoft.com/office/drawing/2014/main" id="{BD76B098-B8D0-4DB6-A924-D0E901F21A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7308" y="-132173"/>
              <a:ext cx="3671983" cy="4895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id="{FC4F5DA9-7224-4AA0-A2D3-9451C108AA0F}"/>
              </a:ext>
            </a:extLst>
          </p:cNvPr>
          <p:cNvSpPr/>
          <p:nvPr/>
        </p:nvSpPr>
        <p:spPr>
          <a:xfrm>
            <a:off x="7428654" y="3412447"/>
            <a:ext cx="93820" cy="938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Bút Viết Tải - Cầm bút viết png tải về - Miễn phí trong suốt Ngón Tay Cái  png Tải về.">
            <a:extLst>
              <a:ext uri="{FF2B5EF4-FFF2-40B4-BE49-F238E27FC236}">
                <a16:creationId xmlns:a16="http://schemas.microsoft.com/office/drawing/2014/main" id="{1EB3112E-867A-418C-9A0B-A6F5DCFFF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856" b="98198" l="9692" r="89868">
                        <a14:foregroundMark x1="45374" y1="6306" x2="53744" y2="10811"/>
                        <a14:foregroundMark x1="55507" y1="90991" x2="77533" y2="93694"/>
                        <a14:foregroundMark x1="58150" y1="98649" x2="80176" y2="97297"/>
                        <a14:foregroundMark x1="80176" y1="97297" x2="82819" y2="981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067" y="8560965"/>
            <a:ext cx="4686657" cy="458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Bút Viết Tải - Cầm bút viết png tải về - Miễn phí trong suốt Ngón Tay Cái  png Tải về.">
            <a:extLst>
              <a:ext uri="{FF2B5EF4-FFF2-40B4-BE49-F238E27FC236}">
                <a16:creationId xmlns:a16="http://schemas.microsoft.com/office/drawing/2014/main" id="{7E37A7D8-21C2-4487-B5CF-0332301DF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856" b="98198" l="9692" r="89868">
                        <a14:foregroundMark x1="45374" y1="6306" x2="53744" y2="10811"/>
                        <a14:foregroundMark x1="55507" y1="90991" x2="77533" y2="93694"/>
                        <a14:foregroundMark x1="58150" y1="98649" x2="80176" y2="97297"/>
                        <a14:foregroundMark x1="80176" y1="97297" x2="82819" y2="981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20" y="8834809"/>
            <a:ext cx="4686657" cy="458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69EA5C62-4A38-4F6A-ABA7-58696E7683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264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34"/>
    </mc:Choice>
    <mc:Fallback xmlns="">
      <p:transition spd="slow" advTm="39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03 -0.79398 L -0.03203 -0.79375 C -0.02162 -0.80347 -0.01042 -0.80787 -0.00326 -0.82477 C 0.00091 -0.83472 0.00833 -0.85556 0.00833 -0.85533 C 0.01536 -0.89306 0.01549 -0.87593 0.0112 -0.90695 C 0.00443 -0.87084 0.01185 -0.91412 0.00547 -0.84537 C 0.00495 -0.84005 0.00351 -0.83519 0.00247 -0.82986 C 0.00273 -0.82477 0.00078 -0.75417 0.00833 -0.72755 C 0.00989 -0.72199 0.0125 -0.7176 0.01406 -0.71204 C 0.01536 -0.70718 0.01536 -0.70139 0.01693 -0.69676 C 0.01836 -0.6926 0.02096 -0.69028 0.02265 -0.68635 C 0.02487 -0.68172 0.02565 -0.67454 0.02851 -0.67107 C 0.03177 -0.66713 0.0362 -0.66806 0.03997 -0.66597 C 0.04583 -0.66273 0.05729 -0.65556 0.05729 -0.65533 C 0.07904 -0.66852 0.05234 -0.65116 0.07461 -0.67107 C 0.09857 -0.69236 0.06719 -0.65695 0.09193 -0.68635 C 0.09583 -0.69676 0.09857 -0.70857 0.10351 -0.71713 C 0.10547 -0.7206 0.10755 -0.72361 0.10924 -0.72755 C 0.12383 -0.75972 0.1069 -0.72824 0.12083 -0.75301 C 0.13216 -0.81366 0.12656 -0.77894 0.12656 -0.91713 C 0.12656 -0.9257 0.12474 -0.9 0.1237 -0.89144 C 0.12122 -0.87222 0.12109 -0.87269 0.11797 -0.85556 C 0.11888 -0.82662 0.11927 -0.79746 0.12083 -0.76852 C 0.12161 -0.75301 0.12461 -0.74676 0.12656 -0.73264 C 0.12773 -0.72408 0.12682 -0.71435 0.12943 -0.70695 C 0.13203 -0.69977 0.13737 -0.69699 0.14101 -0.69167 C 0.1431 -0.68843 0.14492 -0.68472 0.14674 -0.68125 C 0.15833 -0.6831 0.17031 -0.68033 0.18138 -0.68635 C 0.18659 -0.68935 0.19297 -0.70695 0.19297 -0.70672 C 0.19492 -0.71366 0.19726 -0.72037 0.1987 -0.72755 C 0.20013 -0.73403 0.20078 -0.74097 0.20156 -0.74792 C 0.20482 -0.77639 0.20443 -0.77014 0.20443 -0.78889 L 0.20443 -0.78866 " pathEditMode="relative" rAng="0" ptsTypes="AAAAAAAAAAAAAAAAAAAAAAAAAAAAAAAAA">
                                      <p:cBhvr>
                                        <p:cTn id="10" dur="1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06 -0.84444 L -0.11706 -0.84421 C -0.10664 -0.85393 -0.09545 -0.85833 -0.08828 -0.87523 C -0.08412 -0.88518 -0.0767 -0.90602 -0.0767 -0.90578 C -0.06966 -0.94352 -0.06953 -0.92639 -0.07383 -0.95741 C -0.0806 -0.92129 -0.07318 -0.96458 -0.07956 -0.89583 C -0.08008 -0.89051 -0.08151 -0.88565 -0.08256 -0.88032 C -0.08229 -0.87523 -0.08425 -0.80463 -0.0767 -0.77801 C -0.07513 -0.77245 -0.07253 -0.76805 -0.07097 -0.7625 C -0.06966 -0.75764 -0.06966 -0.75185 -0.0681 -0.74722 C -0.06667 -0.74305 -0.06407 -0.74074 -0.06237 -0.7368 C -0.06016 -0.73217 -0.05938 -0.725 -0.05651 -0.72153 C -0.05326 -0.71759 -0.04883 -0.71852 -0.04506 -0.71643 C -0.0392 -0.71319 -0.02774 -0.70602 -0.02774 -0.70578 C -0.00599 -0.71898 -0.03269 -0.70162 -0.01042 -0.72153 C 0.01354 -0.74282 -0.01784 -0.70741 0.0069 -0.7368 C 0.0108 -0.74722 0.01354 -0.75903 0.01849 -0.76759 C 0.02044 -0.77106 0.02252 -0.77407 0.02422 -0.77801 C 0.0388 -0.81018 0.02187 -0.7787 0.0358 -0.80347 C 0.04713 -0.86412 0.04153 -0.8294 0.04153 -0.96759 C 0.04153 -0.97616 0.03971 -0.95046 0.03867 -0.9419 C 0.03619 -0.92268 0.03606 -0.92315 0.03294 -0.90602 C 0.03385 -0.87708 0.03424 -0.84791 0.0358 -0.81898 C 0.03659 -0.80347 0.03958 -0.79722 0.04153 -0.7831 C 0.04271 -0.77453 0.04179 -0.76481 0.0444 -0.75741 C 0.047 -0.75023 0.05234 -0.74745 0.05599 -0.74213 C 0.05807 -0.73889 0.05989 -0.73518 0.06172 -0.73171 C 0.0733 -0.73356 0.08528 -0.73078 0.09635 -0.7368 C 0.10156 -0.73981 0.10794 -0.75741 0.10794 -0.75717 C 0.10989 -0.76412 0.11224 -0.77083 0.11367 -0.77801 C 0.1151 -0.78449 0.11575 -0.79143 0.11653 -0.79838 C 0.11979 -0.82685 0.1194 -0.8206 0.1194 -0.83935 L 0.1194 -0.83912 " pathEditMode="relative" rAng="0" ptsTypes="AAAAAAAAAAAAAAAAAAAAAAAAAAAAAAAAA">
                                      <p:cBhvr>
                                        <p:cTn id="18" dur="14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F676A-9F39-4748-8F88-2F2F444A2DE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5" y="-14197"/>
            <a:ext cx="12192001" cy="69236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FE9F94-30E7-4FBB-836C-BBFC5021F9BA}"/>
              </a:ext>
            </a:extLst>
          </p:cNvPr>
          <p:cNvSpPr txBox="1"/>
          <p:nvPr/>
        </p:nvSpPr>
        <p:spPr>
          <a:xfrm>
            <a:off x="4359968" y="-212034"/>
            <a:ext cx="1563756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9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EDFF59D-0C44-4E15-AA9B-D8A523676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797" y="312358"/>
            <a:ext cx="604750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.VnAvant" pitchFamily="34" charset="0"/>
              </a:rPr>
              <a:t>Tập</a:t>
            </a:r>
            <a:r>
              <a:rPr lang="en-US" altLang="en-US" sz="36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.VnAvant" pitchFamily="34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.VnAvant" pitchFamily="34" charset="0"/>
              </a:rPr>
              <a:t>chữ</a:t>
            </a:r>
            <a:r>
              <a:rPr lang="en-US" altLang="en-US" sz="3600" b="1">
                <a:solidFill>
                  <a:srgbClr val="002060"/>
                </a:solidFill>
                <a:latin typeface=".VnAvant" pitchFamily="34" charset="0"/>
              </a:rPr>
              <a:t> ư</a:t>
            </a:r>
            <a:endParaRPr lang="en-US" altLang="en-US" sz="36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B0F8EED7-3282-48AE-861B-F4A7D0F714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548171" y="2980802"/>
            <a:ext cx="610853" cy="48123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CAD61-91E9-41FA-9A60-B490626D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YouTube THƯ VIỆN MẦM NON</a:t>
            </a: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DD1E8C-3BD0-4181-9277-413A421410A0}"/>
              </a:ext>
            </a:extLst>
          </p:cNvPr>
          <p:cNvCxnSpPr/>
          <p:nvPr/>
        </p:nvCxnSpPr>
        <p:spPr>
          <a:xfrm>
            <a:off x="993913" y="2552244"/>
            <a:ext cx="10681252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9F4184-31FE-456C-B4F2-4F8E957E234D}"/>
              </a:ext>
            </a:extLst>
          </p:cNvPr>
          <p:cNvCxnSpPr/>
          <p:nvPr/>
        </p:nvCxnSpPr>
        <p:spPr>
          <a:xfrm>
            <a:off x="868019" y="4396702"/>
            <a:ext cx="10681252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61374BD-2BC1-4955-A9F4-4EEA8A525BBF}"/>
              </a:ext>
            </a:extLst>
          </p:cNvPr>
          <p:cNvGrpSpPr/>
          <p:nvPr/>
        </p:nvGrpSpPr>
        <p:grpSpPr>
          <a:xfrm rot="2090108">
            <a:off x="13966152" y="2348655"/>
            <a:ext cx="556591" cy="225287"/>
            <a:chOff x="2478157" y="1709530"/>
            <a:chExt cx="556591" cy="22528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F67FF89-E5B1-4FB0-8D35-7C3BBF5AE254}"/>
                </a:ext>
              </a:extLst>
            </p:cNvPr>
            <p:cNvSpPr/>
            <p:nvPr/>
          </p:nvSpPr>
          <p:spPr>
            <a:xfrm>
              <a:off x="2478157" y="1709530"/>
              <a:ext cx="145773" cy="225287"/>
            </a:xfrm>
            <a:custGeom>
              <a:avLst/>
              <a:gdLst>
                <a:gd name="connsiteX0" fmla="*/ 106017 w 145773"/>
                <a:gd name="connsiteY0" fmla="*/ 0 h 225287"/>
                <a:gd name="connsiteX1" fmla="*/ 53008 w 145773"/>
                <a:gd name="connsiteY1" fmla="*/ 92765 h 225287"/>
                <a:gd name="connsiteX2" fmla="*/ 0 w 145773"/>
                <a:gd name="connsiteY2" fmla="*/ 172278 h 225287"/>
                <a:gd name="connsiteX3" fmla="*/ 39756 w 145773"/>
                <a:gd name="connsiteY3" fmla="*/ 198783 h 225287"/>
                <a:gd name="connsiteX4" fmla="*/ 145773 w 145773"/>
                <a:gd name="connsiteY4" fmla="*/ 225287 h 22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773" h="225287">
                  <a:moveTo>
                    <a:pt x="106017" y="0"/>
                  </a:moveTo>
                  <a:cubicBezTo>
                    <a:pt x="51303" y="136788"/>
                    <a:pt x="108714" y="18491"/>
                    <a:pt x="53008" y="92765"/>
                  </a:cubicBezTo>
                  <a:cubicBezTo>
                    <a:pt x="33895" y="118248"/>
                    <a:pt x="0" y="172278"/>
                    <a:pt x="0" y="172278"/>
                  </a:cubicBezTo>
                  <a:cubicBezTo>
                    <a:pt x="13252" y="181113"/>
                    <a:pt x="24501" y="194206"/>
                    <a:pt x="39756" y="198783"/>
                  </a:cubicBezTo>
                  <a:cubicBezTo>
                    <a:pt x="160920" y="235133"/>
                    <a:pt x="105991" y="185505"/>
                    <a:pt x="145773" y="225287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C4BA825-032C-4699-A596-21194CA73846}"/>
                </a:ext>
              </a:extLst>
            </p:cNvPr>
            <p:cNvSpPr/>
            <p:nvPr/>
          </p:nvSpPr>
          <p:spPr>
            <a:xfrm>
              <a:off x="2504661" y="1775791"/>
              <a:ext cx="530087" cy="92766"/>
            </a:xfrm>
            <a:custGeom>
              <a:avLst/>
              <a:gdLst>
                <a:gd name="connsiteX0" fmla="*/ 0 w 530087"/>
                <a:gd name="connsiteY0" fmla="*/ 92766 h 92766"/>
                <a:gd name="connsiteX1" fmla="*/ 66261 w 530087"/>
                <a:gd name="connsiteY1" fmla="*/ 79513 h 92766"/>
                <a:gd name="connsiteX2" fmla="*/ 106017 w 530087"/>
                <a:gd name="connsiteY2" fmla="*/ 53009 h 92766"/>
                <a:gd name="connsiteX3" fmla="*/ 185530 w 530087"/>
                <a:gd name="connsiteY3" fmla="*/ 26505 h 92766"/>
                <a:gd name="connsiteX4" fmla="*/ 291548 w 530087"/>
                <a:gd name="connsiteY4" fmla="*/ 0 h 92766"/>
                <a:gd name="connsiteX5" fmla="*/ 477078 w 530087"/>
                <a:gd name="connsiteY5" fmla="*/ 13252 h 92766"/>
                <a:gd name="connsiteX6" fmla="*/ 530087 w 530087"/>
                <a:gd name="connsiteY6" fmla="*/ 26505 h 9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087" h="92766">
                  <a:moveTo>
                    <a:pt x="0" y="92766"/>
                  </a:moveTo>
                  <a:cubicBezTo>
                    <a:pt x="22087" y="88348"/>
                    <a:pt x="45171" y="87422"/>
                    <a:pt x="66261" y="79513"/>
                  </a:cubicBezTo>
                  <a:cubicBezTo>
                    <a:pt x="81174" y="73921"/>
                    <a:pt x="91463" y="59477"/>
                    <a:pt x="106017" y="53009"/>
                  </a:cubicBezTo>
                  <a:cubicBezTo>
                    <a:pt x="131547" y="41662"/>
                    <a:pt x="158426" y="33281"/>
                    <a:pt x="185530" y="26505"/>
                  </a:cubicBezTo>
                  <a:lnTo>
                    <a:pt x="291548" y="0"/>
                  </a:lnTo>
                  <a:cubicBezTo>
                    <a:pt x="353391" y="4417"/>
                    <a:pt x="415456" y="6405"/>
                    <a:pt x="477078" y="13252"/>
                  </a:cubicBezTo>
                  <a:cubicBezTo>
                    <a:pt x="495180" y="15263"/>
                    <a:pt x="530087" y="26505"/>
                    <a:pt x="530087" y="26505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7145A1-D14B-4817-841D-1130FB6F9987}"/>
              </a:ext>
            </a:extLst>
          </p:cNvPr>
          <p:cNvGrpSpPr/>
          <p:nvPr/>
        </p:nvGrpSpPr>
        <p:grpSpPr>
          <a:xfrm rot="19233932" flipH="1" flipV="1">
            <a:off x="5038616" y="4045433"/>
            <a:ext cx="316774" cy="187446"/>
            <a:chOff x="2478157" y="1709530"/>
            <a:chExt cx="556591" cy="225287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E4434F7-A07B-4DE4-AFC4-743C750BC901}"/>
                </a:ext>
              </a:extLst>
            </p:cNvPr>
            <p:cNvSpPr/>
            <p:nvPr/>
          </p:nvSpPr>
          <p:spPr>
            <a:xfrm>
              <a:off x="2478157" y="1709530"/>
              <a:ext cx="145773" cy="225287"/>
            </a:xfrm>
            <a:custGeom>
              <a:avLst/>
              <a:gdLst>
                <a:gd name="connsiteX0" fmla="*/ 106017 w 145773"/>
                <a:gd name="connsiteY0" fmla="*/ 0 h 225287"/>
                <a:gd name="connsiteX1" fmla="*/ 53008 w 145773"/>
                <a:gd name="connsiteY1" fmla="*/ 92765 h 225287"/>
                <a:gd name="connsiteX2" fmla="*/ 0 w 145773"/>
                <a:gd name="connsiteY2" fmla="*/ 172278 h 225287"/>
                <a:gd name="connsiteX3" fmla="*/ 39756 w 145773"/>
                <a:gd name="connsiteY3" fmla="*/ 198783 h 225287"/>
                <a:gd name="connsiteX4" fmla="*/ 145773 w 145773"/>
                <a:gd name="connsiteY4" fmla="*/ 225287 h 22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773" h="225287">
                  <a:moveTo>
                    <a:pt x="106017" y="0"/>
                  </a:moveTo>
                  <a:cubicBezTo>
                    <a:pt x="51303" y="136788"/>
                    <a:pt x="108714" y="18491"/>
                    <a:pt x="53008" y="92765"/>
                  </a:cubicBezTo>
                  <a:cubicBezTo>
                    <a:pt x="33895" y="118248"/>
                    <a:pt x="0" y="172278"/>
                    <a:pt x="0" y="172278"/>
                  </a:cubicBezTo>
                  <a:cubicBezTo>
                    <a:pt x="13252" y="181113"/>
                    <a:pt x="24501" y="194206"/>
                    <a:pt x="39756" y="198783"/>
                  </a:cubicBezTo>
                  <a:cubicBezTo>
                    <a:pt x="160920" y="235133"/>
                    <a:pt x="105991" y="185505"/>
                    <a:pt x="145773" y="225287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38CBB8A-08E7-40F7-A29B-108B7B195079}"/>
                </a:ext>
              </a:extLst>
            </p:cNvPr>
            <p:cNvSpPr/>
            <p:nvPr/>
          </p:nvSpPr>
          <p:spPr>
            <a:xfrm>
              <a:off x="2504661" y="1775791"/>
              <a:ext cx="530087" cy="92766"/>
            </a:xfrm>
            <a:custGeom>
              <a:avLst/>
              <a:gdLst>
                <a:gd name="connsiteX0" fmla="*/ 0 w 530087"/>
                <a:gd name="connsiteY0" fmla="*/ 92766 h 92766"/>
                <a:gd name="connsiteX1" fmla="*/ 66261 w 530087"/>
                <a:gd name="connsiteY1" fmla="*/ 79513 h 92766"/>
                <a:gd name="connsiteX2" fmla="*/ 106017 w 530087"/>
                <a:gd name="connsiteY2" fmla="*/ 53009 h 92766"/>
                <a:gd name="connsiteX3" fmla="*/ 185530 w 530087"/>
                <a:gd name="connsiteY3" fmla="*/ 26505 h 92766"/>
                <a:gd name="connsiteX4" fmla="*/ 291548 w 530087"/>
                <a:gd name="connsiteY4" fmla="*/ 0 h 92766"/>
                <a:gd name="connsiteX5" fmla="*/ 477078 w 530087"/>
                <a:gd name="connsiteY5" fmla="*/ 13252 h 92766"/>
                <a:gd name="connsiteX6" fmla="*/ 530087 w 530087"/>
                <a:gd name="connsiteY6" fmla="*/ 26505 h 9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087" h="92766">
                  <a:moveTo>
                    <a:pt x="0" y="92766"/>
                  </a:moveTo>
                  <a:cubicBezTo>
                    <a:pt x="22087" y="88348"/>
                    <a:pt x="45171" y="87422"/>
                    <a:pt x="66261" y="79513"/>
                  </a:cubicBezTo>
                  <a:cubicBezTo>
                    <a:pt x="81174" y="73921"/>
                    <a:pt x="91463" y="59477"/>
                    <a:pt x="106017" y="53009"/>
                  </a:cubicBezTo>
                  <a:cubicBezTo>
                    <a:pt x="131547" y="41662"/>
                    <a:pt x="158426" y="33281"/>
                    <a:pt x="185530" y="26505"/>
                  </a:cubicBezTo>
                  <a:lnTo>
                    <a:pt x="291548" y="0"/>
                  </a:lnTo>
                  <a:cubicBezTo>
                    <a:pt x="353391" y="4417"/>
                    <a:pt x="415456" y="6405"/>
                    <a:pt x="477078" y="13252"/>
                  </a:cubicBezTo>
                  <a:cubicBezTo>
                    <a:pt x="495180" y="15263"/>
                    <a:pt x="530087" y="26505"/>
                    <a:pt x="530087" y="26505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40D346-5FE8-45F2-AFC2-D2ECEAF66B09}"/>
              </a:ext>
            </a:extLst>
          </p:cNvPr>
          <p:cNvCxnSpPr/>
          <p:nvPr/>
        </p:nvCxnSpPr>
        <p:spPr>
          <a:xfrm>
            <a:off x="3243459" y="2979478"/>
            <a:ext cx="0" cy="4037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DF9317D-E369-4042-8C2A-6E0CBB2B15F7}"/>
              </a:ext>
            </a:extLst>
          </p:cNvPr>
          <p:cNvCxnSpPr>
            <a:cxnSpLocks/>
          </p:cNvCxnSpPr>
          <p:nvPr/>
        </p:nvCxnSpPr>
        <p:spPr>
          <a:xfrm flipV="1">
            <a:off x="-8410771" y="5582318"/>
            <a:ext cx="322869" cy="1814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ECC2DFC-9413-4E01-BEB4-65F1B66B6591}"/>
              </a:ext>
            </a:extLst>
          </p:cNvPr>
          <p:cNvSpPr txBox="1"/>
          <p:nvPr/>
        </p:nvSpPr>
        <p:spPr>
          <a:xfrm>
            <a:off x="9400889" y="-200310"/>
            <a:ext cx="1563756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9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DD8293C-13DA-480F-A2B9-F555AC73561E}"/>
              </a:ext>
            </a:extLst>
          </p:cNvPr>
          <p:cNvCxnSpPr>
            <a:cxnSpLocks/>
          </p:cNvCxnSpPr>
          <p:nvPr/>
        </p:nvCxnSpPr>
        <p:spPr>
          <a:xfrm flipV="1">
            <a:off x="2193640" y="3086309"/>
            <a:ext cx="358251" cy="3782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D422517-7578-44D6-9550-BF920A1ECA11}"/>
              </a:ext>
            </a:extLst>
          </p:cNvPr>
          <p:cNvCxnSpPr>
            <a:cxnSpLocks/>
          </p:cNvCxnSpPr>
          <p:nvPr/>
        </p:nvCxnSpPr>
        <p:spPr>
          <a:xfrm>
            <a:off x="4488011" y="2560314"/>
            <a:ext cx="0" cy="5264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F423D93-4B89-40A7-958E-34C4A5FDD245}"/>
              </a:ext>
            </a:extLst>
          </p:cNvPr>
          <p:cNvGrpSpPr/>
          <p:nvPr/>
        </p:nvGrpSpPr>
        <p:grpSpPr>
          <a:xfrm rot="20830837" flipH="1">
            <a:off x="4231632" y="2294697"/>
            <a:ext cx="247657" cy="106432"/>
            <a:chOff x="2478157" y="1709530"/>
            <a:chExt cx="556591" cy="225287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108FB6C-DE38-4EB8-AD3B-CCA7929C9DA8}"/>
                </a:ext>
              </a:extLst>
            </p:cNvPr>
            <p:cNvSpPr/>
            <p:nvPr/>
          </p:nvSpPr>
          <p:spPr>
            <a:xfrm>
              <a:off x="2478157" y="1709530"/>
              <a:ext cx="145773" cy="225287"/>
            </a:xfrm>
            <a:custGeom>
              <a:avLst/>
              <a:gdLst>
                <a:gd name="connsiteX0" fmla="*/ 106017 w 145773"/>
                <a:gd name="connsiteY0" fmla="*/ 0 h 225287"/>
                <a:gd name="connsiteX1" fmla="*/ 53008 w 145773"/>
                <a:gd name="connsiteY1" fmla="*/ 92765 h 225287"/>
                <a:gd name="connsiteX2" fmla="*/ 0 w 145773"/>
                <a:gd name="connsiteY2" fmla="*/ 172278 h 225287"/>
                <a:gd name="connsiteX3" fmla="*/ 39756 w 145773"/>
                <a:gd name="connsiteY3" fmla="*/ 198783 h 225287"/>
                <a:gd name="connsiteX4" fmla="*/ 145773 w 145773"/>
                <a:gd name="connsiteY4" fmla="*/ 225287 h 22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773" h="225287">
                  <a:moveTo>
                    <a:pt x="106017" y="0"/>
                  </a:moveTo>
                  <a:cubicBezTo>
                    <a:pt x="51303" y="136788"/>
                    <a:pt x="108714" y="18491"/>
                    <a:pt x="53008" y="92765"/>
                  </a:cubicBezTo>
                  <a:cubicBezTo>
                    <a:pt x="33895" y="118248"/>
                    <a:pt x="0" y="172278"/>
                    <a:pt x="0" y="172278"/>
                  </a:cubicBezTo>
                  <a:cubicBezTo>
                    <a:pt x="13252" y="181113"/>
                    <a:pt x="24501" y="194206"/>
                    <a:pt x="39756" y="198783"/>
                  </a:cubicBezTo>
                  <a:cubicBezTo>
                    <a:pt x="160920" y="235133"/>
                    <a:pt x="105991" y="185505"/>
                    <a:pt x="145773" y="225287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8477EBA-D42F-4BDB-997B-4FBE24D71335}"/>
                </a:ext>
              </a:extLst>
            </p:cNvPr>
            <p:cNvSpPr/>
            <p:nvPr/>
          </p:nvSpPr>
          <p:spPr>
            <a:xfrm>
              <a:off x="2504661" y="1775791"/>
              <a:ext cx="530087" cy="92766"/>
            </a:xfrm>
            <a:custGeom>
              <a:avLst/>
              <a:gdLst>
                <a:gd name="connsiteX0" fmla="*/ 0 w 530087"/>
                <a:gd name="connsiteY0" fmla="*/ 92766 h 92766"/>
                <a:gd name="connsiteX1" fmla="*/ 66261 w 530087"/>
                <a:gd name="connsiteY1" fmla="*/ 79513 h 92766"/>
                <a:gd name="connsiteX2" fmla="*/ 106017 w 530087"/>
                <a:gd name="connsiteY2" fmla="*/ 53009 h 92766"/>
                <a:gd name="connsiteX3" fmla="*/ 185530 w 530087"/>
                <a:gd name="connsiteY3" fmla="*/ 26505 h 92766"/>
                <a:gd name="connsiteX4" fmla="*/ 291548 w 530087"/>
                <a:gd name="connsiteY4" fmla="*/ 0 h 92766"/>
                <a:gd name="connsiteX5" fmla="*/ 477078 w 530087"/>
                <a:gd name="connsiteY5" fmla="*/ 13252 h 92766"/>
                <a:gd name="connsiteX6" fmla="*/ 530087 w 530087"/>
                <a:gd name="connsiteY6" fmla="*/ 26505 h 9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087" h="92766">
                  <a:moveTo>
                    <a:pt x="0" y="92766"/>
                  </a:moveTo>
                  <a:cubicBezTo>
                    <a:pt x="22087" y="88348"/>
                    <a:pt x="45171" y="87422"/>
                    <a:pt x="66261" y="79513"/>
                  </a:cubicBezTo>
                  <a:cubicBezTo>
                    <a:pt x="81174" y="73921"/>
                    <a:pt x="91463" y="59477"/>
                    <a:pt x="106017" y="53009"/>
                  </a:cubicBezTo>
                  <a:cubicBezTo>
                    <a:pt x="131547" y="41662"/>
                    <a:pt x="158426" y="33281"/>
                    <a:pt x="185530" y="26505"/>
                  </a:cubicBezTo>
                  <a:lnTo>
                    <a:pt x="291548" y="0"/>
                  </a:lnTo>
                  <a:cubicBezTo>
                    <a:pt x="353391" y="4417"/>
                    <a:pt x="415456" y="6405"/>
                    <a:pt x="477078" y="13252"/>
                  </a:cubicBezTo>
                  <a:cubicBezTo>
                    <a:pt x="495180" y="15263"/>
                    <a:pt x="530087" y="26505"/>
                    <a:pt x="530087" y="26505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Line 6">
            <a:extLst>
              <a:ext uri="{FF2B5EF4-FFF2-40B4-BE49-F238E27FC236}">
                <a16:creationId xmlns:a16="http://schemas.microsoft.com/office/drawing/2014/main" id="{539603A6-CF0E-4206-8FA8-EF6BC88AF5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97456" y="4083609"/>
            <a:ext cx="92620" cy="13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40D1A66-AC00-4E38-8D22-02194FCB2911}"/>
              </a:ext>
            </a:extLst>
          </p:cNvPr>
          <p:cNvGrpSpPr/>
          <p:nvPr/>
        </p:nvGrpSpPr>
        <p:grpSpPr>
          <a:xfrm rot="19791900" flipH="1" flipV="1">
            <a:off x="3443659" y="3970407"/>
            <a:ext cx="316774" cy="187446"/>
            <a:chOff x="2478157" y="1709530"/>
            <a:chExt cx="556591" cy="225287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296CF6E-7C24-475E-8D37-BD1105012E8A}"/>
                </a:ext>
              </a:extLst>
            </p:cNvPr>
            <p:cNvSpPr/>
            <p:nvPr/>
          </p:nvSpPr>
          <p:spPr>
            <a:xfrm>
              <a:off x="2478157" y="1709530"/>
              <a:ext cx="145773" cy="225287"/>
            </a:xfrm>
            <a:custGeom>
              <a:avLst/>
              <a:gdLst>
                <a:gd name="connsiteX0" fmla="*/ 106017 w 145773"/>
                <a:gd name="connsiteY0" fmla="*/ 0 h 225287"/>
                <a:gd name="connsiteX1" fmla="*/ 53008 w 145773"/>
                <a:gd name="connsiteY1" fmla="*/ 92765 h 225287"/>
                <a:gd name="connsiteX2" fmla="*/ 0 w 145773"/>
                <a:gd name="connsiteY2" fmla="*/ 172278 h 225287"/>
                <a:gd name="connsiteX3" fmla="*/ 39756 w 145773"/>
                <a:gd name="connsiteY3" fmla="*/ 198783 h 225287"/>
                <a:gd name="connsiteX4" fmla="*/ 145773 w 145773"/>
                <a:gd name="connsiteY4" fmla="*/ 225287 h 22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773" h="225287">
                  <a:moveTo>
                    <a:pt x="106017" y="0"/>
                  </a:moveTo>
                  <a:cubicBezTo>
                    <a:pt x="51303" y="136788"/>
                    <a:pt x="108714" y="18491"/>
                    <a:pt x="53008" y="92765"/>
                  </a:cubicBezTo>
                  <a:cubicBezTo>
                    <a:pt x="33895" y="118248"/>
                    <a:pt x="0" y="172278"/>
                    <a:pt x="0" y="172278"/>
                  </a:cubicBezTo>
                  <a:cubicBezTo>
                    <a:pt x="13252" y="181113"/>
                    <a:pt x="24501" y="194206"/>
                    <a:pt x="39756" y="198783"/>
                  </a:cubicBezTo>
                  <a:cubicBezTo>
                    <a:pt x="160920" y="235133"/>
                    <a:pt x="105991" y="185505"/>
                    <a:pt x="145773" y="225287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4FC2A48-4887-4419-8F52-0D77ABCB44E7}"/>
                </a:ext>
              </a:extLst>
            </p:cNvPr>
            <p:cNvSpPr/>
            <p:nvPr/>
          </p:nvSpPr>
          <p:spPr>
            <a:xfrm>
              <a:off x="2504661" y="1775791"/>
              <a:ext cx="530087" cy="92766"/>
            </a:xfrm>
            <a:custGeom>
              <a:avLst/>
              <a:gdLst>
                <a:gd name="connsiteX0" fmla="*/ 0 w 530087"/>
                <a:gd name="connsiteY0" fmla="*/ 92766 h 92766"/>
                <a:gd name="connsiteX1" fmla="*/ 66261 w 530087"/>
                <a:gd name="connsiteY1" fmla="*/ 79513 h 92766"/>
                <a:gd name="connsiteX2" fmla="*/ 106017 w 530087"/>
                <a:gd name="connsiteY2" fmla="*/ 53009 h 92766"/>
                <a:gd name="connsiteX3" fmla="*/ 185530 w 530087"/>
                <a:gd name="connsiteY3" fmla="*/ 26505 h 92766"/>
                <a:gd name="connsiteX4" fmla="*/ 291548 w 530087"/>
                <a:gd name="connsiteY4" fmla="*/ 0 h 92766"/>
                <a:gd name="connsiteX5" fmla="*/ 477078 w 530087"/>
                <a:gd name="connsiteY5" fmla="*/ 13252 h 92766"/>
                <a:gd name="connsiteX6" fmla="*/ 530087 w 530087"/>
                <a:gd name="connsiteY6" fmla="*/ 26505 h 9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087" h="92766">
                  <a:moveTo>
                    <a:pt x="0" y="92766"/>
                  </a:moveTo>
                  <a:cubicBezTo>
                    <a:pt x="22087" y="88348"/>
                    <a:pt x="45171" y="87422"/>
                    <a:pt x="66261" y="79513"/>
                  </a:cubicBezTo>
                  <a:cubicBezTo>
                    <a:pt x="81174" y="73921"/>
                    <a:pt x="91463" y="59477"/>
                    <a:pt x="106017" y="53009"/>
                  </a:cubicBezTo>
                  <a:cubicBezTo>
                    <a:pt x="131547" y="41662"/>
                    <a:pt x="158426" y="33281"/>
                    <a:pt x="185530" y="26505"/>
                  </a:cubicBezTo>
                  <a:lnTo>
                    <a:pt x="291548" y="0"/>
                  </a:lnTo>
                  <a:cubicBezTo>
                    <a:pt x="353391" y="4417"/>
                    <a:pt x="415456" y="6405"/>
                    <a:pt x="477078" y="13252"/>
                  </a:cubicBezTo>
                  <a:cubicBezTo>
                    <a:pt x="495180" y="15263"/>
                    <a:pt x="530087" y="26505"/>
                    <a:pt x="530087" y="26505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6D373488-CC17-4F0E-9AA9-8E8E8630DBAA}"/>
              </a:ext>
            </a:extLst>
          </p:cNvPr>
          <p:cNvSpPr/>
          <p:nvPr/>
        </p:nvSpPr>
        <p:spPr>
          <a:xfrm>
            <a:off x="12981523" y="5350688"/>
            <a:ext cx="192127" cy="1921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F4606CF-7318-4AF2-9CB6-294C998EBD4D}"/>
              </a:ext>
            </a:extLst>
          </p:cNvPr>
          <p:cNvSpPr/>
          <p:nvPr/>
        </p:nvSpPr>
        <p:spPr>
          <a:xfrm>
            <a:off x="-5525340" y="3400723"/>
            <a:ext cx="93820" cy="938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B8BCB1C-3B64-420B-A0FC-F42FE486B128}"/>
              </a:ext>
            </a:extLst>
          </p:cNvPr>
          <p:cNvGrpSpPr/>
          <p:nvPr/>
        </p:nvGrpSpPr>
        <p:grpSpPr>
          <a:xfrm>
            <a:off x="1845896" y="246903"/>
            <a:ext cx="3889507" cy="5602914"/>
            <a:chOff x="7576450" y="-251139"/>
            <a:chExt cx="3528646" cy="516851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D1F81B90-2E66-49AA-A4E6-7C227671A592}"/>
                </a:ext>
              </a:extLst>
            </p:cNvPr>
            <p:cNvSpPr/>
            <p:nvPr/>
          </p:nvSpPr>
          <p:spPr>
            <a:xfrm>
              <a:off x="7968436" y="4469973"/>
              <a:ext cx="2915479" cy="447403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VNI-Avo" pitchFamily="2" charset="0"/>
                </a:rPr>
                <a:t>Vieát</a:t>
              </a:r>
              <a:r>
                <a:rPr lang="en-US" sz="2400" b="1" dirty="0">
                  <a:solidFill>
                    <a:schemeClr val="bg1"/>
                  </a:solidFill>
                  <a:latin typeface="VNI-Avo" pitchFamily="2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VNI-Avo" pitchFamily="2" charset="0"/>
                </a:rPr>
                <a:t>thöôøng</a:t>
              </a:r>
              <a:endParaRPr lang="en-US" sz="2400" b="1" dirty="0">
                <a:solidFill>
                  <a:schemeClr val="bg1"/>
                </a:solidFill>
                <a:latin typeface="VNI-Avo" pitchFamily="2" charset="0"/>
              </a:endParaRPr>
            </a:p>
          </p:txBody>
        </p:sp>
        <p:pic>
          <p:nvPicPr>
            <p:cNvPr id="40" name="Picture 2" descr="Hướng dẫn cách viết chữ ư thường và hoa đúng chuẩn - Luyện chữ đẹp">
              <a:extLst>
                <a:ext uri="{FF2B5EF4-FFF2-40B4-BE49-F238E27FC236}">
                  <a16:creationId xmlns:a16="http://schemas.microsoft.com/office/drawing/2014/main" id="{7E0CE5A0-F7C0-4CFC-85DA-5E4C67C969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33611" y1="24583" x2="40833" y2="44896"/>
                          <a14:backgroundMark x1="40833" y1="44896" x2="40833" y2="57083"/>
                          <a14:backgroundMark x1="71389" y1="51250" x2="71944" y2="6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6450" y="-251139"/>
              <a:ext cx="3528646" cy="4704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33B92444-F36C-4916-B259-E55D7D689DE8}"/>
              </a:ext>
            </a:extLst>
          </p:cNvPr>
          <p:cNvSpPr txBox="1"/>
          <p:nvPr/>
        </p:nvSpPr>
        <p:spPr>
          <a:xfrm>
            <a:off x="9787752" y="-165141"/>
            <a:ext cx="1563756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9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E4B79EF-4629-47AE-A9F7-5996A690F078}"/>
              </a:ext>
            </a:extLst>
          </p:cNvPr>
          <p:cNvGrpSpPr/>
          <p:nvPr/>
        </p:nvGrpSpPr>
        <p:grpSpPr>
          <a:xfrm rot="19233932" flipH="1" flipV="1">
            <a:off x="10466400" y="4092326"/>
            <a:ext cx="316774" cy="187446"/>
            <a:chOff x="2478157" y="1709530"/>
            <a:chExt cx="556591" cy="225287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FA241B4-1F06-404D-A66D-C993E6A7DCC5}"/>
                </a:ext>
              </a:extLst>
            </p:cNvPr>
            <p:cNvSpPr/>
            <p:nvPr/>
          </p:nvSpPr>
          <p:spPr>
            <a:xfrm>
              <a:off x="2478157" y="1709530"/>
              <a:ext cx="145773" cy="225287"/>
            </a:xfrm>
            <a:custGeom>
              <a:avLst/>
              <a:gdLst>
                <a:gd name="connsiteX0" fmla="*/ 106017 w 145773"/>
                <a:gd name="connsiteY0" fmla="*/ 0 h 225287"/>
                <a:gd name="connsiteX1" fmla="*/ 53008 w 145773"/>
                <a:gd name="connsiteY1" fmla="*/ 92765 h 225287"/>
                <a:gd name="connsiteX2" fmla="*/ 0 w 145773"/>
                <a:gd name="connsiteY2" fmla="*/ 172278 h 225287"/>
                <a:gd name="connsiteX3" fmla="*/ 39756 w 145773"/>
                <a:gd name="connsiteY3" fmla="*/ 198783 h 225287"/>
                <a:gd name="connsiteX4" fmla="*/ 145773 w 145773"/>
                <a:gd name="connsiteY4" fmla="*/ 225287 h 22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773" h="225287">
                  <a:moveTo>
                    <a:pt x="106017" y="0"/>
                  </a:moveTo>
                  <a:cubicBezTo>
                    <a:pt x="51303" y="136788"/>
                    <a:pt x="108714" y="18491"/>
                    <a:pt x="53008" y="92765"/>
                  </a:cubicBezTo>
                  <a:cubicBezTo>
                    <a:pt x="33895" y="118248"/>
                    <a:pt x="0" y="172278"/>
                    <a:pt x="0" y="172278"/>
                  </a:cubicBezTo>
                  <a:cubicBezTo>
                    <a:pt x="13252" y="181113"/>
                    <a:pt x="24501" y="194206"/>
                    <a:pt x="39756" y="198783"/>
                  </a:cubicBezTo>
                  <a:cubicBezTo>
                    <a:pt x="160920" y="235133"/>
                    <a:pt x="105991" y="185505"/>
                    <a:pt x="145773" y="225287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852F54B-2E2F-40AF-A8D9-E6DE187E5CE7}"/>
                </a:ext>
              </a:extLst>
            </p:cNvPr>
            <p:cNvSpPr/>
            <p:nvPr/>
          </p:nvSpPr>
          <p:spPr>
            <a:xfrm>
              <a:off x="2504661" y="1775791"/>
              <a:ext cx="530087" cy="92766"/>
            </a:xfrm>
            <a:custGeom>
              <a:avLst/>
              <a:gdLst>
                <a:gd name="connsiteX0" fmla="*/ 0 w 530087"/>
                <a:gd name="connsiteY0" fmla="*/ 92766 h 92766"/>
                <a:gd name="connsiteX1" fmla="*/ 66261 w 530087"/>
                <a:gd name="connsiteY1" fmla="*/ 79513 h 92766"/>
                <a:gd name="connsiteX2" fmla="*/ 106017 w 530087"/>
                <a:gd name="connsiteY2" fmla="*/ 53009 h 92766"/>
                <a:gd name="connsiteX3" fmla="*/ 185530 w 530087"/>
                <a:gd name="connsiteY3" fmla="*/ 26505 h 92766"/>
                <a:gd name="connsiteX4" fmla="*/ 291548 w 530087"/>
                <a:gd name="connsiteY4" fmla="*/ 0 h 92766"/>
                <a:gd name="connsiteX5" fmla="*/ 477078 w 530087"/>
                <a:gd name="connsiteY5" fmla="*/ 13252 h 92766"/>
                <a:gd name="connsiteX6" fmla="*/ 530087 w 530087"/>
                <a:gd name="connsiteY6" fmla="*/ 26505 h 9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087" h="92766">
                  <a:moveTo>
                    <a:pt x="0" y="92766"/>
                  </a:moveTo>
                  <a:cubicBezTo>
                    <a:pt x="22087" y="88348"/>
                    <a:pt x="45171" y="87422"/>
                    <a:pt x="66261" y="79513"/>
                  </a:cubicBezTo>
                  <a:cubicBezTo>
                    <a:pt x="81174" y="73921"/>
                    <a:pt x="91463" y="59477"/>
                    <a:pt x="106017" y="53009"/>
                  </a:cubicBezTo>
                  <a:cubicBezTo>
                    <a:pt x="131547" y="41662"/>
                    <a:pt x="158426" y="33281"/>
                    <a:pt x="185530" y="26505"/>
                  </a:cubicBezTo>
                  <a:lnTo>
                    <a:pt x="291548" y="0"/>
                  </a:lnTo>
                  <a:cubicBezTo>
                    <a:pt x="353391" y="4417"/>
                    <a:pt x="415456" y="6405"/>
                    <a:pt x="477078" y="13252"/>
                  </a:cubicBezTo>
                  <a:cubicBezTo>
                    <a:pt x="495180" y="15263"/>
                    <a:pt x="530087" y="26505"/>
                    <a:pt x="530087" y="26505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9B38C45-5C74-48EB-8897-B58F7C8F5578}"/>
              </a:ext>
            </a:extLst>
          </p:cNvPr>
          <p:cNvCxnSpPr/>
          <p:nvPr/>
        </p:nvCxnSpPr>
        <p:spPr>
          <a:xfrm>
            <a:off x="8671243" y="3026371"/>
            <a:ext cx="0" cy="4037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3F1E7EF-E611-4023-8276-2A1FD5C3FE42}"/>
              </a:ext>
            </a:extLst>
          </p:cNvPr>
          <p:cNvCxnSpPr>
            <a:cxnSpLocks/>
          </p:cNvCxnSpPr>
          <p:nvPr/>
        </p:nvCxnSpPr>
        <p:spPr>
          <a:xfrm flipV="1">
            <a:off x="7621424" y="3133202"/>
            <a:ext cx="358251" cy="3782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7D343D3-2C9F-4A95-A780-8DA2EBECBFF2}"/>
              </a:ext>
            </a:extLst>
          </p:cNvPr>
          <p:cNvCxnSpPr>
            <a:cxnSpLocks/>
          </p:cNvCxnSpPr>
          <p:nvPr/>
        </p:nvCxnSpPr>
        <p:spPr>
          <a:xfrm>
            <a:off x="9915795" y="2607207"/>
            <a:ext cx="0" cy="5264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BDCF5A1-66F7-4CAE-9116-ECE7EDF290EF}"/>
              </a:ext>
            </a:extLst>
          </p:cNvPr>
          <p:cNvGrpSpPr/>
          <p:nvPr/>
        </p:nvGrpSpPr>
        <p:grpSpPr>
          <a:xfrm rot="20830837" flipH="1">
            <a:off x="9659416" y="2341590"/>
            <a:ext cx="247657" cy="106432"/>
            <a:chOff x="2478157" y="1709530"/>
            <a:chExt cx="556591" cy="225287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3804D70-4E42-425C-BBD2-DDF0B8C02C7B}"/>
                </a:ext>
              </a:extLst>
            </p:cNvPr>
            <p:cNvSpPr/>
            <p:nvPr/>
          </p:nvSpPr>
          <p:spPr>
            <a:xfrm>
              <a:off x="2478157" y="1709530"/>
              <a:ext cx="145773" cy="225287"/>
            </a:xfrm>
            <a:custGeom>
              <a:avLst/>
              <a:gdLst>
                <a:gd name="connsiteX0" fmla="*/ 106017 w 145773"/>
                <a:gd name="connsiteY0" fmla="*/ 0 h 225287"/>
                <a:gd name="connsiteX1" fmla="*/ 53008 w 145773"/>
                <a:gd name="connsiteY1" fmla="*/ 92765 h 225287"/>
                <a:gd name="connsiteX2" fmla="*/ 0 w 145773"/>
                <a:gd name="connsiteY2" fmla="*/ 172278 h 225287"/>
                <a:gd name="connsiteX3" fmla="*/ 39756 w 145773"/>
                <a:gd name="connsiteY3" fmla="*/ 198783 h 225287"/>
                <a:gd name="connsiteX4" fmla="*/ 145773 w 145773"/>
                <a:gd name="connsiteY4" fmla="*/ 225287 h 22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773" h="225287">
                  <a:moveTo>
                    <a:pt x="106017" y="0"/>
                  </a:moveTo>
                  <a:cubicBezTo>
                    <a:pt x="51303" y="136788"/>
                    <a:pt x="108714" y="18491"/>
                    <a:pt x="53008" y="92765"/>
                  </a:cubicBezTo>
                  <a:cubicBezTo>
                    <a:pt x="33895" y="118248"/>
                    <a:pt x="0" y="172278"/>
                    <a:pt x="0" y="172278"/>
                  </a:cubicBezTo>
                  <a:cubicBezTo>
                    <a:pt x="13252" y="181113"/>
                    <a:pt x="24501" y="194206"/>
                    <a:pt x="39756" y="198783"/>
                  </a:cubicBezTo>
                  <a:cubicBezTo>
                    <a:pt x="160920" y="235133"/>
                    <a:pt x="105991" y="185505"/>
                    <a:pt x="145773" y="225287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933F23F-AE10-4149-9BED-774DACD922C2}"/>
                </a:ext>
              </a:extLst>
            </p:cNvPr>
            <p:cNvSpPr/>
            <p:nvPr/>
          </p:nvSpPr>
          <p:spPr>
            <a:xfrm>
              <a:off x="2504661" y="1775791"/>
              <a:ext cx="530087" cy="92766"/>
            </a:xfrm>
            <a:custGeom>
              <a:avLst/>
              <a:gdLst>
                <a:gd name="connsiteX0" fmla="*/ 0 w 530087"/>
                <a:gd name="connsiteY0" fmla="*/ 92766 h 92766"/>
                <a:gd name="connsiteX1" fmla="*/ 66261 w 530087"/>
                <a:gd name="connsiteY1" fmla="*/ 79513 h 92766"/>
                <a:gd name="connsiteX2" fmla="*/ 106017 w 530087"/>
                <a:gd name="connsiteY2" fmla="*/ 53009 h 92766"/>
                <a:gd name="connsiteX3" fmla="*/ 185530 w 530087"/>
                <a:gd name="connsiteY3" fmla="*/ 26505 h 92766"/>
                <a:gd name="connsiteX4" fmla="*/ 291548 w 530087"/>
                <a:gd name="connsiteY4" fmla="*/ 0 h 92766"/>
                <a:gd name="connsiteX5" fmla="*/ 477078 w 530087"/>
                <a:gd name="connsiteY5" fmla="*/ 13252 h 92766"/>
                <a:gd name="connsiteX6" fmla="*/ 530087 w 530087"/>
                <a:gd name="connsiteY6" fmla="*/ 26505 h 9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087" h="92766">
                  <a:moveTo>
                    <a:pt x="0" y="92766"/>
                  </a:moveTo>
                  <a:cubicBezTo>
                    <a:pt x="22087" y="88348"/>
                    <a:pt x="45171" y="87422"/>
                    <a:pt x="66261" y="79513"/>
                  </a:cubicBezTo>
                  <a:cubicBezTo>
                    <a:pt x="81174" y="73921"/>
                    <a:pt x="91463" y="59477"/>
                    <a:pt x="106017" y="53009"/>
                  </a:cubicBezTo>
                  <a:cubicBezTo>
                    <a:pt x="131547" y="41662"/>
                    <a:pt x="158426" y="33281"/>
                    <a:pt x="185530" y="26505"/>
                  </a:cubicBezTo>
                  <a:lnTo>
                    <a:pt x="291548" y="0"/>
                  </a:lnTo>
                  <a:cubicBezTo>
                    <a:pt x="353391" y="4417"/>
                    <a:pt x="415456" y="6405"/>
                    <a:pt x="477078" y="13252"/>
                  </a:cubicBezTo>
                  <a:cubicBezTo>
                    <a:pt x="495180" y="15263"/>
                    <a:pt x="530087" y="26505"/>
                    <a:pt x="530087" y="26505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1438D84-7A17-4CC2-A0B2-451DBCA5651F}"/>
              </a:ext>
            </a:extLst>
          </p:cNvPr>
          <p:cNvGrpSpPr/>
          <p:nvPr/>
        </p:nvGrpSpPr>
        <p:grpSpPr>
          <a:xfrm rot="19791900" flipH="1" flipV="1">
            <a:off x="8871443" y="4017300"/>
            <a:ext cx="316774" cy="187446"/>
            <a:chOff x="2478157" y="1709530"/>
            <a:chExt cx="556591" cy="225287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59ACD6A-47F6-4FED-A0D6-0F5905339318}"/>
                </a:ext>
              </a:extLst>
            </p:cNvPr>
            <p:cNvSpPr/>
            <p:nvPr/>
          </p:nvSpPr>
          <p:spPr>
            <a:xfrm>
              <a:off x="2478157" y="1709530"/>
              <a:ext cx="145773" cy="225287"/>
            </a:xfrm>
            <a:custGeom>
              <a:avLst/>
              <a:gdLst>
                <a:gd name="connsiteX0" fmla="*/ 106017 w 145773"/>
                <a:gd name="connsiteY0" fmla="*/ 0 h 225287"/>
                <a:gd name="connsiteX1" fmla="*/ 53008 w 145773"/>
                <a:gd name="connsiteY1" fmla="*/ 92765 h 225287"/>
                <a:gd name="connsiteX2" fmla="*/ 0 w 145773"/>
                <a:gd name="connsiteY2" fmla="*/ 172278 h 225287"/>
                <a:gd name="connsiteX3" fmla="*/ 39756 w 145773"/>
                <a:gd name="connsiteY3" fmla="*/ 198783 h 225287"/>
                <a:gd name="connsiteX4" fmla="*/ 145773 w 145773"/>
                <a:gd name="connsiteY4" fmla="*/ 225287 h 22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773" h="225287">
                  <a:moveTo>
                    <a:pt x="106017" y="0"/>
                  </a:moveTo>
                  <a:cubicBezTo>
                    <a:pt x="51303" y="136788"/>
                    <a:pt x="108714" y="18491"/>
                    <a:pt x="53008" y="92765"/>
                  </a:cubicBezTo>
                  <a:cubicBezTo>
                    <a:pt x="33895" y="118248"/>
                    <a:pt x="0" y="172278"/>
                    <a:pt x="0" y="172278"/>
                  </a:cubicBezTo>
                  <a:cubicBezTo>
                    <a:pt x="13252" y="181113"/>
                    <a:pt x="24501" y="194206"/>
                    <a:pt x="39756" y="198783"/>
                  </a:cubicBezTo>
                  <a:cubicBezTo>
                    <a:pt x="160920" y="235133"/>
                    <a:pt x="105991" y="185505"/>
                    <a:pt x="145773" y="225287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9D260E1-8B5B-4E41-A668-ACBC256E90DF}"/>
                </a:ext>
              </a:extLst>
            </p:cNvPr>
            <p:cNvSpPr/>
            <p:nvPr/>
          </p:nvSpPr>
          <p:spPr>
            <a:xfrm>
              <a:off x="2504661" y="1775791"/>
              <a:ext cx="530087" cy="92766"/>
            </a:xfrm>
            <a:custGeom>
              <a:avLst/>
              <a:gdLst>
                <a:gd name="connsiteX0" fmla="*/ 0 w 530087"/>
                <a:gd name="connsiteY0" fmla="*/ 92766 h 92766"/>
                <a:gd name="connsiteX1" fmla="*/ 66261 w 530087"/>
                <a:gd name="connsiteY1" fmla="*/ 79513 h 92766"/>
                <a:gd name="connsiteX2" fmla="*/ 106017 w 530087"/>
                <a:gd name="connsiteY2" fmla="*/ 53009 h 92766"/>
                <a:gd name="connsiteX3" fmla="*/ 185530 w 530087"/>
                <a:gd name="connsiteY3" fmla="*/ 26505 h 92766"/>
                <a:gd name="connsiteX4" fmla="*/ 291548 w 530087"/>
                <a:gd name="connsiteY4" fmla="*/ 0 h 92766"/>
                <a:gd name="connsiteX5" fmla="*/ 477078 w 530087"/>
                <a:gd name="connsiteY5" fmla="*/ 13252 h 92766"/>
                <a:gd name="connsiteX6" fmla="*/ 530087 w 530087"/>
                <a:gd name="connsiteY6" fmla="*/ 26505 h 9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087" h="92766">
                  <a:moveTo>
                    <a:pt x="0" y="92766"/>
                  </a:moveTo>
                  <a:cubicBezTo>
                    <a:pt x="22087" y="88348"/>
                    <a:pt x="45171" y="87422"/>
                    <a:pt x="66261" y="79513"/>
                  </a:cubicBezTo>
                  <a:cubicBezTo>
                    <a:pt x="81174" y="73921"/>
                    <a:pt x="91463" y="59477"/>
                    <a:pt x="106017" y="53009"/>
                  </a:cubicBezTo>
                  <a:cubicBezTo>
                    <a:pt x="131547" y="41662"/>
                    <a:pt x="158426" y="33281"/>
                    <a:pt x="185530" y="26505"/>
                  </a:cubicBezTo>
                  <a:lnTo>
                    <a:pt x="291548" y="0"/>
                  </a:lnTo>
                  <a:cubicBezTo>
                    <a:pt x="353391" y="4417"/>
                    <a:pt x="415456" y="6405"/>
                    <a:pt x="477078" y="13252"/>
                  </a:cubicBezTo>
                  <a:cubicBezTo>
                    <a:pt x="495180" y="15263"/>
                    <a:pt x="530087" y="26505"/>
                    <a:pt x="530087" y="26505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C7119DB-1948-45C4-836E-81A85137E86A}"/>
              </a:ext>
            </a:extLst>
          </p:cNvPr>
          <p:cNvGrpSpPr/>
          <p:nvPr/>
        </p:nvGrpSpPr>
        <p:grpSpPr>
          <a:xfrm>
            <a:off x="7273680" y="293796"/>
            <a:ext cx="3889507" cy="5602914"/>
            <a:chOff x="7576450" y="-251139"/>
            <a:chExt cx="3528646" cy="5168515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398F6AAA-FAA4-4151-AEC6-472F44694C97}"/>
                </a:ext>
              </a:extLst>
            </p:cNvPr>
            <p:cNvSpPr/>
            <p:nvPr/>
          </p:nvSpPr>
          <p:spPr>
            <a:xfrm>
              <a:off x="7968436" y="4469973"/>
              <a:ext cx="2915479" cy="447403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VNI-Avo" pitchFamily="2" charset="0"/>
                </a:rPr>
                <a:t>Vieát</a:t>
              </a:r>
              <a:r>
                <a:rPr lang="en-US" sz="2400" b="1" dirty="0">
                  <a:solidFill>
                    <a:schemeClr val="bg1"/>
                  </a:solidFill>
                  <a:latin typeface="VNI-Avo" pitchFamily="2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VNI-Avo" pitchFamily="2" charset="0"/>
                </a:rPr>
                <a:t>thöôøng</a:t>
              </a:r>
              <a:endParaRPr lang="en-US" sz="2400" b="1" dirty="0">
                <a:solidFill>
                  <a:schemeClr val="bg1"/>
                </a:solidFill>
                <a:latin typeface="VNI-Avo" pitchFamily="2" charset="0"/>
              </a:endParaRPr>
            </a:p>
          </p:txBody>
        </p:sp>
        <p:pic>
          <p:nvPicPr>
            <p:cNvPr id="69" name="Picture 2" descr="Hướng dẫn cách viết chữ ư thường và hoa đúng chuẩn - Luyện chữ đẹp">
              <a:extLst>
                <a:ext uri="{FF2B5EF4-FFF2-40B4-BE49-F238E27FC236}">
                  <a16:creationId xmlns:a16="http://schemas.microsoft.com/office/drawing/2014/main" id="{BBD4C31B-3002-4C63-B1B8-367D79529C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33611" y1="24583" x2="40833" y2="44896"/>
                          <a14:backgroundMark x1="40833" y1="44896" x2="40833" y2="57083"/>
                          <a14:backgroundMark x1="71389" y1="51250" x2="71944" y2="6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6450" y="-251139"/>
              <a:ext cx="3528646" cy="4704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Bút Viết Tải - Cầm bút viết png tải về - Miễn phí trong suốt Ngón Tay Cái  png Tải về.">
            <a:extLst>
              <a:ext uri="{FF2B5EF4-FFF2-40B4-BE49-F238E27FC236}">
                <a16:creationId xmlns:a16="http://schemas.microsoft.com/office/drawing/2014/main" id="{1EB3112E-867A-418C-9A0B-A6F5DCFFF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856" b="98198" l="9692" r="89868">
                        <a14:foregroundMark x1="45374" y1="6306" x2="53744" y2="10811"/>
                        <a14:foregroundMark x1="55507" y1="90991" x2="77533" y2="93694"/>
                        <a14:foregroundMark x1="58150" y1="98649" x2="80176" y2="97297"/>
                        <a14:foregroundMark x1="80176" y1="97297" x2="82819" y2="981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067" y="8560965"/>
            <a:ext cx="4686657" cy="458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Bút Viết Tải - Cầm bút viết png tải về - Miễn phí trong suốt Ngón Tay Cái  png Tải về.">
            <a:extLst>
              <a:ext uri="{FF2B5EF4-FFF2-40B4-BE49-F238E27FC236}">
                <a16:creationId xmlns:a16="http://schemas.microsoft.com/office/drawing/2014/main" id="{828D10BC-47DC-4C44-A281-F097A9BA5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856" b="98198" l="9692" r="89868">
                        <a14:foregroundMark x1="45374" y1="6306" x2="53744" y2="10811"/>
                        <a14:foregroundMark x1="55507" y1="90991" x2="77533" y2="93694"/>
                        <a14:foregroundMark x1="58150" y1="98649" x2="80176" y2="97297"/>
                        <a14:foregroundMark x1="80176" y1="97297" x2="82819" y2="981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851" y="8607858"/>
            <a:ext cx="4686657" cy="458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C80FC24-5E70-4115-9EBC-68614811760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571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46"/>
    </mc:Choice>
    <mc:Fallback xmlns="">
      <p:transition spd="slow" advTm="37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-0.81505 L -0.03086 -0.81482 C 0.00833 -0.86505 -0.0194 -0.81898 -0.00781 -0.85625 C -0.00443 -0.8669 0.00364 -0.88704 0.00364 -0.88681 C 0.00364 -0.88519 0.00404 -0.88357 0.00364 -0.88172 L -0.00208 -0.85116 C 0.00078 -0.82037 0.00234 -0.78889 0.00664 -0.7588 C 0.00729 -0.75394 0.01068 -0.75232 0.01237 -0.74838 C 0.01654 -0.73866 0.02005 -0.72778 0.02396 -0.7176 L 0.02969 -0.70232 C 0.03333 -0.70278 0.06849 -0.69144 0.07578 -0.7176 C 0.0776 -0.72385 0.0776 -0.73148 0.07877 -0.7382 C 0.08086 -0.75162 0.0832 -0.76158 0.08737 -0.77408 C 0.09088 -0.78472 0.09505 -0.79468 0.09896 -0.80486 L 0.10469 -0.82014 C 0.1056 -0.82871 0.10625 -0.8375 0.10755 -0.84584 C 0.10911 -0.85625 0.11146 -0.86644 0.11328 -0.87662 C 0.11432 -0.88172 0.11549 -0.88681 0.11627 -0.89213 L 0.11914 -0.91273 C 0.12044 -0.90533 0.12487 -0.8831 0.12487 -0.87662 C 0.12487 -0.86111 0.12409 -0.8456 0.122 -0.83056 C 0.12122 -0.82454 0.1181 -0.82014 0.11627 -0.81505 C 0.11002 -0.78218 0.10872 -0.78148 0.11627 -0.72778 C 0.11706 -0.72199 0.12213 -0.72153 0.12487 -0.7176 C 0.14544 -0.68843 0.11263 -0.72871 0.13932 -0.69699 C 0.1431 -0.69885 0.14752 -0.69838 0.15091 -0.70232 C 0.15443 -0.70648 0.16081 -0.7338 0.16237 -0.7382 C 0.16393 -0.74213 0.1664 -0.74468 0.16823 -0.74838 C 0.17031 -0.75324 0.172 -0.7588 0.17396 -0.76389 C 0.17487 -0.77408 0.175 -0.78472 0.17682 -0.79468 C 0.17786 -0.80047 0.18086 -0.80463 0.18255 -0.80996 C 0.18372 -0.8132 0.1845 -0.8169 0.18555 -0.82014 L 0.11914 -0.97408 C 0.12864 -0.96227 0.15625 -0.94283 0.13646 -0.90741 C 0.13164 -0.89908 0.12292 -0.90741 0.11627 -0.90741 L 0.11627 -0.90718 " pathEditMode="relative" rAng="0" ptsTypes="AAAAAAAAAAAAAAAAAAAAAAAAAAAAAAAAAAAA">
                                      <p:cBhvr>
                                        <p:cTn id="10" dur="1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20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38 -0.81505 L -0.02838 -0.81481 C 0.01081 -0.86505 -0.01693 -0.81898 -0.00534 -0.85625 C -0.00195 -0.8669 0.00612 -0.88704 0.00612 -0.88681 C 0.00612 -0.88518 0.00651 -0.88356 0.00612 -0.88171 L 0.00039 -0.85116 C 0.00326 -0.82037 0.00482 -0.78889 0.00912 -0.7588 C 0.00977 -0.75393 0.01315 -0.75231 0.01484 -0.74838 C 0.01901 -0.73866 0.02253 -0.72778 0.02643 -0.71759 L 0.03216 -0.70231 C 0.03581 -0.70278 0.07096 -0.69143 0.07826 -0.71759 C 0.08008 -0.72384 0.08008 -0.73148 0.08125 -0.73819 C 0.08333 -0.75162 0.08568 -0.76157 0.08984 -0.77407 C 0.09336 -0.78472 0.09753 -0.79468 0.10143 -0.80486 L 0.10716 -0.82014 C 0.10807 -0.8287 0.10873 -0.8375 0.11003 -0.84583 C 0.11159 -0.85625 0.11393 -0.86643 0.11576 -0.87662 C 0.1168 -0.88171 0.11797 -0.88681 0.11875 -0.89213 L 0.12162 -0.91273 C 0.12292 -0.90532 0.12734 -0.8831 0.12734 -0.87662 C 0.12734 -0.86111 0.12656 -0.8456 0.12448 -0.83056 C 0.1237 -0.82454 0.12057 -0.82014 0.11875 -0.81505 C 0.1125 -0.78218 0.1112 -0.78148 0.11875 -0.72778 C 0.11953 -0.72199 0.12461 -0.72153 0.12734 -0.71759 C 0.14792 -0.68843 0.11511 -0.7287 0.1418 -0.69699 C 0.14557 -0.69884 0.15 -0.69838 0.15339 -0.70231 C 0.1569 -0.70648 0.16328 -0.7338 0.16484 -0.73819 C 0.16641 -0.74213 0.16888 -0.74468 0.1707 -0.74838 C 0.17279 -0.75324 0.17448 -0.7588 0.17643 -0.76389 C 0.17734 -0.77407 0.17748 -0.78472 0.1793 -0.79468 C 0.18034 -0.80046 0.18333 -0.80463 0.18503 -0.80995 C 0.1862 -0.81319 0.18698 -0.8169 0.18802 -0.82014 L 0.12162 -0.97407 C 0.13112 -0.96227 0.15873 -0.94282 0.13893 -0.90741 C 0.13412 -0.89907 0.12539 -0.90741 0.11875 -0.90741 L 0.11875 -0.90718 " pathEditMode="relative" rAng="0" ptsTypes="AAAAAAAAAAAAAAAAAAAAAAAAAAAAAAAAAAAA">
                                      <p:cBhvr>
                                        <p:cTn id="18" dur="14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20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4E583A-87FA-4E4F-B6E5-34F089258A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2"/>
          <a:stretch/>
        </p:blipFill>
        <p:spPr>
          <a:xfrm>
            <a:off x="-1" y="-80971"/>
            <a:ext cx="12192001" cy="693897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214F71-10B7-48B3-B559-1BF52A931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YouTube THƯ VIỆN MẦM NON</a:t>
            </a:r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1D91AC2-8AC4-4779-BAC8-C28956E1219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9FB1B9-C5D4-4729-B8B0-1100CF3D1F15}"/>
              </a:ext>
            </a:extLst>
          </p:cNvPr>
          <p:cNvSpPr txBox="1"/>
          <p:nvPr/>
        </p:nvSpPr>
        <p:spPr>
          <a:xfrm>
            <a:off x="2156590" y="2131861"/>
            <a:ext cx="78788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</a:rPr>
              <a:t>Hẹn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gặp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lại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các</a:t>
            </a:r>
            <a:r>
              <a:rPr lang="en-US" sz="5400" b="1" dirty="0">
                <a:solidFill>
                  <a:srgbClr val="002060"/>
                </a:solidFill>
              </a:rPr>
              <a:t> con </a:t>
            </a:r>
            <a:r>
              <a:rPr lang="en-US" sz="5400" b="1" dirty="0" err="1">
                <a:solidFill>
                  <a:srgbClr val="002060"/>
                </a:solidFill>
              </a:rPr>
              <a:t>vào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những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buổi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học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tiếp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theo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03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13"/>
    </mc:Choice>
    <mc:Fallback xmlns="">
      <p:transition spd="slow" advTm="10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3">
            <a:hlinkClick r:id="" action="ppaction://media"/>
            <a:extLst>
              <a:ext uri="{FF2B5EF4-FFF2-40B4-BE49-F238E27FC236}">
                <a16:creationId xmlns:a16="http://schemas.microsoft.com/office/drawing/2014/main" id="{2DF060A9-B00F-4CB7-9B3E-F0C654AFC766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676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7C7068-E2AB-4D9B-8111-A15C42D60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YouTube THƯ VIỆN MẦM NON</a:t>
            </a:r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FF7005A-80D0-4C6A-B019-DEBC0A6A8C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5770" cy="706783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C5E5DBD2-65A6-4B29-A3ED-0DE768124056}"/>
              </a:ext>
            </a:extLst>
          </p:cNvPr>
          <p:cNvGrpSpPr/>
          <p:nvPr/>
        </p:nvGrpSpPr>
        <p:grpSpPr>
          <a:xfrm>
            <a:off x="4807980" y="724259"/>
            <a:ext cx="2576039" cy="4508927"/>
            <a:chOff x="4971444" y="136525"/>
            <a:chExt cx="2915479" cy="509147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762609D-E25A-427B-9BBB-5DD71FA9E1CB}"/>
                </a:ext>
              </a:extLst>
            </p:cNvPr>
            <p:cNvSpPr txBox="1"/>
            <p:nvPr/>
          </p:nvSpPr>
          <p:spPr>
            <a:xfrm flipH="1">
              <a:off x="5136103" y="136525"/>
              <a:ext cx="2586163" cy="5091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700" b="1" dirty="0">
                  <a:solidFill>
                    <a:srgbClr val="0070C0"/>
                  </a:solidFill>
                </a:rPr>
                <a:t>Ê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9CBB7B8-3A7F-4B4C-A977-CD8A6CD7B4C3}"/>
                </a:ext>
              </a:extLst>
            </p:cNvPr>
            <p:cNvSpPr/>
            <p:nvPr/>
          </p:nvSpPr>
          <p:spPr>
            <a:xfrm>
              <a:off x="4971444" y="4594928"/>
              <a:ext cx="2915479" cy="447403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VNI-Avo" pitchFamily="2" charset="0"/>
                </a:rPr>
                <a:t>In </a:t>
              </a:r>
              <a:r>
                <a:rPr lang="en-US" sz="2400" b="1" dirty="0" err="1">
                  <a:solidFill>
                    <a:schemeClr val="bg1"/>
                  </a:solidFill>
                  <a:latin typeface="VNI-Avo" pitchFamily="2" charset="0"/>
                </a:rPr>
                <a:t>hoa</a:t>
              </a:r>
              <a:endParaRPr lang="en-US" sz="2400" b="1" dirty="0">
                <a:solidFill>
                  <a:schemeClr val="bg1"/>
                </a:solidFill>
                <a:latin typeface="VNI-Avo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35900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922">
        <p15:prstTrans prst="pageCurlDouble"/>
      </p:transition>
    </mc:Choice>
    <mc:Fallback xmlns="">
      <p:transition spd="slow" advTm="1922">
        <p:fade/>
      </p:transition>
    </mc:Fallback>
  </mc:AlternateContent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3">
            <a:hlinkClick r:id="" action="ppaction://media"/>
            <a:extLst>
              <a:ext uri="{FF2B5EF4-FFF2-40B4-BE49-F238E27FC236}">
                <a16:creationId xmlns:a16="http://schemas.microsoft.com/office/drawing/2014/main" id="{2DF060A9-B00F-4CB7-9B3E-F0C654AFC766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676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7C7068-E2AB-4D9B-8111-A15C42D60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YouTube THƯ VIỆN MẦM NON</a:t>
            </a:r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FF7005A-80D0-4C6A-B019-DEBC0A6A8C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5770" cy="706783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C5E5DBD2-65A6-4B29-A3ED-0DE768124056}"/>
              </a:ext>
            </a:extLst>
          </p:cNvPr>
          <p:cNvGrpSpPr/>
          <p:nvPr/>
        </p:nvGrpSpPr>
        <p:grpSpPr>
          <a:xfrm>
            <a:off x="4638260" y="136525"/>
            <a:ext cx="2915479" cy="4956330"/>
            <a:chOff x="4824872" y="136525"/>
            <a:chExt cx="2915479" cy="495633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762609D-E25A-427B-9BBB-5DD71FA9E1CB}"/>
                </a:ext>
              </a:extLst>
            </p:cNvPr>
            <p:cNvSpPr txBox="1"/>
            <p:nvPr/>
          </p:nvSpPr>
          <p:spPr>
            <a:xfrm flipH="1">
              <a:off x="5136103" y="136525"/>
              <a:ext cx="2586163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700" b="1" dirty="0">
                  <a:solidFill>
                    <a:srgbClr val="3333CC"/>
                  </a:solidFill>
                  <a:latin typeface=".VnAvant" pitchFamily="34" charset="0"/>
                </a:rPr>
                <a:t>e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9CBB7B8-3A7F-4B4C-A977-CD8A6CD7B4C3}"/>
                </a:ext>
              </a:extLst>
            </p:cNvPr>
            <p:cNvSpPr/>
            <p:nvPr/>
          </p:nvSpPr>
          <p:spPr>
            <a:xfrm>
              <a:off x="4824872" y="4645452"/>
              <a:ext cx="2915479" cy="447403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VNI-Avo" pitchFamily="2" charset="0"/>
                </a:rPr>
                <a:t>In </a:t>
              </a:r>
              <a:r>
                <a:rPr lang="en-US" sz="2400" b="1" dirty="0" err="1">
                  <a:solidFill>
                    <a:schemeClr val="bg1"/>
                  </a:solidFill>
                  <a:latin typeface="VNI-Avo" pitchFamily="2" charset="0"/>
                </a:rPr>
                <a:t>thöôøng</a:t>
              </a:r>
              <a:endParaRPr lang="en-US" sz="2400" b="1" dirty="0">
                <a:solidFill>
                  <a:schemeClr val="bg1"/>
                </a:solidFill>
                <a:latin typeface="VNI-Avo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1095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50">
        <p15:prstTrans prst="pageCurlDouble"/>
      </p:transition>
    </mc:Choice>
    <mc:Fallback xmlns="">
      <p:transition spd="slow" advTm="1550">
        <p:fade/>
      </p:transition>
    </mc:Fallback>
  </mc:AlternateContent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3">
            <a:hlinkClick r:id="" action="ppaction://media"/>
            <a:extLst>
              <a:ext uri="{FF2B5EF4-FFF2-40B4-BE49-F238E27FC236}">
                <a16:creationId xmlns:a16="http://schemas.microsoft.com/office/drawing/2014/main" id="{2DF060A9-B00F-4CB7-9B3E-F0C654AFC766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676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7C7068-E2AB-4D9B-8111-A15C42D60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YouTube THƯ VIỆN MẦM NON</a:t>
            </a:r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FF7005A-80D0-4C6A-B019-DEBC0A6A8C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770" y="0"/>
            <a:ext cx="12325770" cy="70678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6BE8162-00AE-43AC-81F3-7AEE9F0D81E3}"/>
              </a:ext>
            </a:extLst>
          </p:cNvPr>
          <p:cNvGrpSpPr/>
          <p:nvPr/>
        </p:nvGrpSpPr>
        <p:grpSpPr>
          <a:xfrm>
            <a:off x="4890456" y="61353"/>
            <a:ext cx="3235002" cy="4956330"/>
            <a:chOff x="4890456" y="61353"/>
            <a:chExt cx="3235002" cy="4956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051CC0-242F-428D-A83E-BCC032FC3C5E}"/>
                </a:ext>
              </a:extLst>
            </p:cNvPr>
            <p:cNvSpPr txBox="1"/>
            <p:nvPr/>
          </p:nvSpPr>
          <p:spPr>
            <a:xfrm flipH="1">
              <a:off x="4890456" y="61353"/>
              <a:ext cx="2514075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en-US" sz="28700" b="1" dirty="0">
                <a:solidFill>
                  <a:srgbClr val="3333CC"/>
                </a:solidFill>
                <a:latin typeface=".VnAvant" pitchFamily="34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0B35012-7A82-4811-8A17-C7CED541803B}"/>
                </a:ext>
              </a:extLst>
            </p:cNvPr>
            <p:cNvSpPr/>
            <p:nvPr/>
          </p:nvSpPr>
          <p:spPr>
            <a:xfrm>
              <a:off x="5209979" y="4570280"/>
              <a:ext cx="2915479" cy="447403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VNI-Avo" pitchFamily="2" charset="0"/>
                </a:rPr>
                <a:t>Vieát</a:t>
              </a:r>
              <a:r>
                <a:rPr lang="en-US" sz="2400" b="1" dirty="0">
                  <a:solidFill>
                    <a:schemeClr val="bg1"/>
                  </a:solidFill>
                  <a:latin typeface="VNI-Avo" pitchFamily="2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VNI-Avo" pitchFamily="2" charset="0"/>
                </a:rPr>
                <a:t>thöôøng</a:t>
              </a:r>
              <a:endParaRPr lang="en-US" sz="2400" b="1" dirty="0">
                <a:solidFill>
                  <a:schemeClr val="bg1"/>
                </a:solidFill>
                <a:latin typeface="VNI-Avo" pitchFamily="2" charset="0"/>
              </a:endParaRPr>
            </a:p>
          </p:txBody>
        </p:sp>
      </p:grpSp>
      <p:pic>
        <p:nvPicPr>
          <p:cNvPr id="16" name="Picture 2" descr="Cách viết chữ ê thường và hoa đúng chuẩn giúp bé tập viết hiệu quả">
            <a:extLst>
              <a:ext uri="{FF2B5EF4-FFF2-40B4-BE49-F238E27FC236}">
                <a16:creationId xmlns:a16="http://schemas.microsoft.com/office/drawing/2014/main" id="{7B1FBCC0-260D-4565-9C43-80B018D85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0206" y1="37452" x2="40206" y2="34363"/>
                        <a14:backgroundMark x1="44330" y1="53282" x2="33505" y2="56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167" y="130333"/>
            <a:ext cx="3475178" cy="463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6163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209">
        <p15:prstTrans prst="pageCurlDouble"/>
      </p:transition>
    </mc:Choice>
    <mc:Fallback xmlns="">
      <p:transition spd="slow" advTm="32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3">
            <a:hlinkClick r:id="" action="ppaction://media"/>
            <a:extLst>
              <a:ext uri="{FF2B5EF4-FFF2-40B4-BE49-F238E27FC236}">
                <a16:creationId xmlns:a16="http://schemas.microsoft.com/office/drawing/2014/main" id="{2DF060A9-B00F-4CB7-9B3E-F0C654AFC766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676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7C7068-E2AB-4D9B-8111-A15C42D60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YouTube THƯ VIỆN MẦM NON</a:t>
            </a:r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FF7005A-80D0-4C6A-B019-DEBC0A6A8C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5770" cy="706783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C5E5DBD2-65A6-4B29-A3ED-0DE768124056}"/>
              </a:ext>
            </a:extLst>
          </p:cNvPr>
          <p:cNvGrpSpPr/>
          <p:nvPr/>
        </p:nvGrpSpPr>
        <p:grpSpPr>
          <a:xfrm>
            <a:off x="4971444" y="136525"/>
            <a:ext cx="2915479" cy="4905806"/>
            <a:chOff x="4971444" y="136525"/>
            <a:chExt cx="2915479" cy="490580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762609D-E25A-427B-9BBB-5DD71FA9E1CB}"/>
                </a:ext>
              </a:extLst>
            </p:cNvPr>
            <p:cNvSpPr txBox="1"/>
            <p:nvPr/>
          </p:nvSpPr>
          <p:spPr>
            <a:xfrm flipH="1">
              <a:off x="5136103" y="136525"/>
              <a:ext cx="2586163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700" b="1" dirty="0">
                  <a:solidFill>
                    <a:srgbClr val="3333CC"/>
                  </a:solidFill>
                  <a:latin typeface=".VnAvant" pitchFamily="34" charset="0"/>
                </a:rPr>
                <a:t>e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9CBB7B8-3A7F-4B4C-A977-CD8A6CD7B4C3}"/>
                </a:ext>
              </a:extLst>
            </p:cNvPr>
            <p:cNvSpPr/>
            <p:nvPr/>
          </p:nvSpPr>
          <p:spPr>
            <a:xfrm>
              <a:off x="4971444" y="4594928"/>
              <a:ext cx="2915479" cy="447403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VNI-Avo" pitchFamily="2" charset="0"/>
                </a:rPr>
                <a:t>In </a:t>
              </a:r>
              <a:r>
                <a:rPr lang="en-US" sz="2400" b="1" dirty="0" err="1">
                  <a:solidFill>
                    <a:schemeClr val="bg1"/>
                  </a:solidFill>
                  <a:latin typeface="VNI-Avo" pitchFamily="2" charset="0"/>
                </a:rPr>
                <a:t>thöôøng</a:t>
              </a:r>
              <a:endParaRPr lang="en-US" sz="2400" b="1" dirty="0">
                <a:solidFill>
                  <a:schemeClr val="bg1"/>
                </a:solidFill>
                <a:latin typeface="VNI-Avo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17540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48">
        <p15:prstTrans prst="pageCurlDouble"/>
      </p:transition>
    </mc:Choice>
    <mc:Fallback xmlns="">
      <p:transition spd="slow" advTm="1648">
        <p:fade/>
      </p:transition>
    </mc:Fallback>
  </mc:AlternateContent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3">
            <a:hlinkClick r:id="" action="ppaction://media"/>
            <a:extLst>
              <a:ext uri="{FF2B5EF4-FFF2-40B4-BE49-F238E27FC236}">
                <a16:creationId xmlns:a16="http://schemas.microsoft.com/office/drawing/2014/main" id="{2DF060A9-B00F-4CB7-9B3E-F0C654AFC766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676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7C7068-E2AB-4D9B-8111-A15C42D60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YouTube THƯ VIỆN MẦM NON</a:t>
            </a:r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FF7005A-80D0-4C6A-B019-DEBC0A6A8C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5770" cy="706783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C5E5DBD2-65A6-4B29-A3ED-0DE768124056}"/>
              </a:ext>
            </a:extLst>
          </p:cNvPr>
          <p:cNvGrpSpPr/>
          <p:nvPr/>
        </p:nvGrpSpPr>
        <p:grpSpPr>
          <a:xfrm>
            <a:off x="4971444" y="136525"/>
            <a:ext cx="2915479" cy="4905806"/>
            <a:chOff x="4971444" y="136525"/>
            <a:chExt cx="2915479" cy="490580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762609D-E25A-427B-9BBB-5DD71FA9E1CB}"/>
                </a:ext>
              </a:extLst>
            </p:cNvPr>
            <p:cNvSpPr txBox="1"/>
            <p:nvPr/>
          </p:nvSpPr>
          <p:spPr>
            <a:xfrm flipH="1">
              <a:off x="5136103" y="136525"/>
              <a:ext cx="2586163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700" b="1" dirty="0">
                  <a:solidFill>
                    <a:srgbClr val="3333CC"/>
                  </a:solidFill>
                  <a:latin typeface=".VnAvant" pitchFamily="34" charset="0"/>
                </a:rPr>
                <a:t>E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9CBB7B8-3A7F-4B4C-A977-CD8A6CD7B4C3}"/>
                </a:ext>
              </a:extLst>
            </p:cNvPr>
            <p:cNvSpPr/>
            <p:nvPr/>
          </p:nvSpPr>
          <p:spPr>
            <a:xfrm>
              <a:off x="4971444" y="4594928"/>
              <a:ext cx="2915479" cy="447403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VNI-Avo" pitchFamily="2" charset="0"/>
                </a:rPr>
                <a:t>In </a:t>
              </a:r>
              <a:r>
                <a:rPr lang="en-US" sz="2400" b="1" dirty="0" err="1">
                  <a:solidFill>
                    <a:schemeClr val="bg1"/>
                  </a:solidFill>
                  <a:latin typeface="VNI-Avo" pitchFamily="2" charset="0"/>
                </a:rPr>
                <a:t>hoa</a:t>
              </a:r>
              <a:endParaRPr lang="en-US" sz="2400" b="1" dirty="0">
                <a:solidFill>
                  <a:schemeClr val="bg1"/>
                </a:solidFill>
                <a:latin typeface="VNI-Avo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82276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480">
        <p15:prstTrans prst="pageCurlDouble"/>
      </p:transition>
    </mc:Choice>
    <mc:Fallback xmlns="">
      <p:transition spd="slow" advTm="1480">
        <p:fade/>
      </p:transition>
    </mc:Fallback>
  </mc:AlternateContent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uc 2">
            <a:extLst>
              <a:ext uri="{FF2B5EF4-FFF2-40B4-BE49-F238E27FC236}">
                <a16:creationId xmlns:a16="http://schemas.microsoft.com/office/drawing/2014/main" id="{959AE74A-C2C7-414C-8B41-96385311E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49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ui sach">
            <a:extLst>
              <a:ext uri="{FF2B5EF4-FFF2-40B4-BE49-F238E27FC236}">
                <a16:creationId xmlns:a16="http://schemas.microsoft.com/office/drawing/2014/main" id="{0420917E-9A51-44D4-A1AD-7B0CB5D07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280266"/>
            <a:ext cx="47625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>
            <a:extLst>
              <a:ext uri="{FF2B5EF4-FFF2-40B4-BE49-F238E27FC236}">
                <a16:creationId xmlns:a16="http://schemas.microsoft.com/office/drawing/2014/main" id="{8C148C2B-F18C-42D6-8D37-71B845FA8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800600"/>
            <a:ext cx="6553200" cy="17081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600" b="1" dirty="0" err="1">
                <a:solidFill>
                  <a:srgbClr val="FF0000"/>
                </a:solidFill>
                <a:latin typeface="VNI-Avo" pitchFamily="2" charset="0"/>
              </a:rPr>
              <a:t>Tuùi</a:t>
            </a:r>
            <a:r>
              <a:rPr lang="en-US" altLang="en-US" sz="10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altLang="en-US" sz="10600" b="1" dirty="0" err="1">
                <a:solidFill>
                  <a:srgbClr val="FF0000"/>
                </a:solidFill>
                <a:latin typeface="VNI-Avo" pitchFamily="2" charset="0"/>
              </a:rPr>
              <a:t>saùch</a:t>
            </a:r>
            <a:endParaRPr lang="en-US" altLang="en-US" sz="106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8"/>
    </mc:Choice>
    <mc:Fallback xmlns="">
      <p:transition spd="slow" advTm="7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cuc 2">
            <a:extLst>
              <a:ext uri="{FF2B5EF4-FFF2-40B4-BE49-F238E27FC236}">
                <a16:creationId xmlns:a16="http://schemas.microsoft.com/office/drawing/2014/main" id="{BB4F7F6D-1EC5-4342-8F2F-FA559927A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>
            <a:extLst>
              <a:ext uri="{FF2B5EF4-FFF2-40B4-BE49-F238E27FC236}">
                <a16:creationId xmlns:a16="http://schemas.microsoft.com/office/drawing/2014/main" id="{81AEAAAC-ED3D-45F1-8011-C8520A86C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1967057"/>
            <a:ext cx="8763000" cy="249299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5600" b="1" dirty="0" err="1">
                <a:solidFill>
                  <a:srgbClr val="FF0000"/>
                </a:solidFill>
                <a:latin typeface="VNI-Avo" pitchFamily="2" charset="0"/>
              </a:rPr>
              <a:t>Tuùi</a:t>
            </a:r>
            <a:r>
              <a:rPr lang="en-US" altLang="en-US" sz="15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altLang="en-US" sz="15600" b="1" dirty="0" err="1">
                <a:solidFill>
                  <a:srgbClr val="FF0000"/>
                </a:solidFill>
                <a:latin typeface="VNI-Avo" pitchFamily="2" charset="0"/>
              </a:rPr>
              <a:t>saùch</a:t>
            </a:r>
            <a:endParaRPr lang="en-US" altLang="en-US" sz="15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080" name="Oval 8">
            <a:extLst>
              <a:ext uri="{FF2B5EF4-FFF2-40B4-BE49-F238E27FC236}">
                <a16:creationId xmlns:a16="http://schemas.microsoft.com/office/drawing/2014/main" id="{5F02357B-2F93-4676-B114-E1826DB9E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900" y="2628900"/>
            <a:ext cx="1600200" cy="1600200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95A72D-208B-47B1-8AA0-2CE6A0CCC2F1}"/>
              </a:ext>
            </a:extLst>
          </p:cNvPr>
          <p:cNvSpPr/>
          <p:nvPr/>
        </p:nvSpPr>
        <p:spPr>
          <a:xfrm>
            <a:off x="2845358" y="1797780"/>
            <a:ext cx="135611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7800" b="1" dirty="0">
                <a:solidFill>
                  <a:srgbClr val="3333CC"/>
                </a:solidFill>
                <a:latin typeface=".VnAvant" pitchFamily="34" charset="0"/>
              </a:rPr>
              <a:t>u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30"/>
    </mc:Choice>
    <mc:Fallback xmlns="">
      <p:transition spd="slow" advTm="22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3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3|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0.1|1.1|3.4|3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5|2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3|5.8|0.7|2.6|6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9.1|1.7|8.7|0.9|3.6|5.4|7.8|0.9|4.1|0.5|11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9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5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5.3|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3|4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7.1|1.1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243</Words>
  <Application>Microsoft Office PowerPoint</Application>
  <PresentationFormat>Widescreen</PresentationFormat>
  <Paragraphs>80</Paragraphs>
  <Slides>24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.VnAvant</vt:lpstr>
      <vt:lpstr>Arial</vt:lpstr>
      <vt:lpstr>Calibri</vt:lpstr>
      <vt:lpstr>Calibri Light</vt:lpstr>
      <vt:lpstr>Century Gothic</vt:lpstr>
      <vt:lpstr>UTM Caviar</vt:lpstr>
      <vt:lpstr>UTM Futura Extra</vt:lpstr>
      <vt:lpstr>Verdana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0131925394 VŨ ĐỨC LẬP</dc:creator>
  <cp:lastModifiedBy>acer</cp:lastModifiedBy>
  <cp:revision>121</cp:revision>
  <dcterms:created xsi:type="dcterms:W3CDTF">2021-09-21T14:20:24Z</dcterms:created>
  <dcterms:modified xsi:type="dcterms:W3CDTF">2025-12-06T15:06:31Z</dcterms:modified>
</cp:coreProperties>
</file>