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302" r:id="rId4"/>
    <p:sldId id="303" r:id="rId5"/>
    <p:sldId id="304" r:id="rId6"/>
    <p:sldId id="305" r:id="rId7"/>
    <p:sldId id="307" r:id="rId8"/>
    <p:sldId id="262" r:id="rId9"/>
    <p:sldId id="308" r:id="rId10"/>
    <p:sldId id="309" r:id="rId11"/>
    <p:sldId id="310" r:id="rId12"/>
    <p:sldId id="311" r:id="rId13"/>
    <p:sldId id="312" r:id="rId14"/>
    <p:sldId id="277" r:id="rId15"/>
    <p:sldId id="313" r:id="rId16"/>
    <p:sldId id="314" r:id="rId17"/>
    <p:sldId id="315" r:id="rId18"/>
    <p:sldId id="291" r:id="rId19"/>
    <p:sldId id="269" r:id="rId20"/>
    <p:sldId id="339" r:id="rId21"/>
    <p:sldId id="340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0927" autoAdjust="0"/>
  </p:normalViewPr>
  <p:slideViewPr>
    <p:cSldViewPr showGuides="1">
      <p:cViewPr varScale="1">
        <p:scale>
          <a:sx n="78" d="100"/>
          <a:sy n="78" d="100"/>
        </p:scale>
        <p:origin x="46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F4506-98B6-486C-9559-BBBB7E3DABB6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CAF82-3028-478B-A5AF-06DA34D3367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charset="0"/>
                <a:ea typeface="SimSun" panose="02010600030101010101" pitchFamily="2" charset="-122"/>
              </a:rPr>
              <a:t>18</a:t>
            </a:fld>
            <a:endParaRPr lang="zh-CN" altLang="en-US" sz="1200">
              <a:latin typeface="Calibri" panose="020F050202020403020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14.sv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10" Type="http://schemas.openxmlformats.org/officeDocument/2006/relationships/slide" Target="slide20.xml"/><Relationship Id="rId4" Type="http://schemas.openxmlformats.org/officeDocument/2006/relationships/image" Target="../media/image45.jpeg"/><Relationship Id="rId9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12" Type="http://schemas.openxmlformats.org/officeDocument/2006/relationships/image" Target="../media/image5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11" Type="http://schemas.openxmlformats.org/officeDocument/2006/relationships/image" Target="../media/image46.GIF"/><Relationship Id="rId5" Type="http://schemas.openxmlformats.org/officeDocument/2006/relationships/audio" Target="../media/audio5.wav"/><Relationship Id="rId10" Type="http://schemas.openxmlformats.org/officeDocument/2006/relationships/image" Target="../media/image58.GIF"/><Relationship Id="rId4" Type="http://schemas.openxmlformats.org/officeDocument/2006/relationships/audio" Target="../media/audio1.wav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jpeg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91" y="10842"/>
            <a:ext cx="1278839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08348" y="4489036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84"/>
          <a:stretch>
            <a:fillRect/>
          </a:stretch>
        </p:blipFill>
        <p:spPr>
          <a:xfrm>
            <a:off x="-72099" y="3505200"/>
            <a:ext cx="12204700" cy="34524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pic>
        <p:nvPicPr>
          <p:cNvPr id="29" name="儿童歌曲 - 小龙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76000" y="-1319616"/>
            <a:ext cx="609600" cy="609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90800" y="709295"/>
            <a:ext cx="7004685" cy="10350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endParaRPr lang="en-US" altLang="zh-CN" sz="2400" b="1">
              <a:solidFill>
                <a:schemeClr val="bg1"/>
              </a:solidFill>
              <a:latin typeface="Times New Roman" panose="02020603050405020304" pitchFamily="18" charset="0"/>
              <a:ea typeface="#9Slide02 Tieu de rat dai 01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TRƯỜNG M</a:t>
            </a:r>
            <a:r>
              <a:rPr lang="vi-VN" altLang="en-US" sz="2400" b="1">
                <a:solidFill>
                  <a:schemeClr val="bg1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 HOA SEN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076561" y="1535172"/>
            <a:ext cx="1821522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5"/>
          <p:cNvSpPr txBox="1"/>
          <p:nvPr/>
        </p:nvSpPr>
        <p:spPr>
          <a:xfrm>
            <a:off x="3778726" y="2611318"/>
            <a:ext cx="4632960" cy="2676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Lĩnh vực: Phát triển ngôn ngữ</a:t>
            </a:r>
          </a:p>
          <a:p>
            <a:pPr algn="ctr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Chủ đề: Thế giới động vật</a:t>
            </a:r>
          </a:p>
          <a:p>
            <a:pPr algn="ctr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"Động vật sống trong gia đình"</a:t>
            </a:r>
          </a:p>
          <a:p>
            <a:pPr algn="ctr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Đề tài: Làm quen chữ cái  i-t-c</a:t>
            </a:r>
          </a:p>
          <a:p>
            <a:pPr algn="ctr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Giáo viên: </a:t>
            </a: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Nguyễn Thị Oanh</a:t>
            </a:r>
            <a:endParaRPr lang="en-US" altLang="zh-CN" sz="2800">
              <a:solidFill>
                <a:schemeClr val="bg1"/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Đối tượng: 5-6 tuổi</a:t>
            </a:r>
          </a:p>
        </p:txBody>
      </p:sp>
      <p:pic>
        <p:nvPicPr>
          <p:cNvPr id="33" name="Graphic 32" descr="Storytelling outlin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504416" y="1626520"/>
            <a:ext cx="1013247" cy="1013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    <p:cBhvr>
                                            <p:cTn id="15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    <p:cBhvr>
                                            <p:cTn id="17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9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8" presetClass="entr" presetSubtype="3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3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8" presetClass="entr" presetSubtype="3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4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>
                    <p:cTn id="4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30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    <p:cBhvr>
                                            <p:cTn id="15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    <p:cBhvr>
                                            <p:cTn id="17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9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8" presetClass="entr" presetSubtype="32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3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8" presetClass="entr" presetSubtype="3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out)">
                                          <p:cBhvr>
                                            <p:cTn id="4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100">
                    <p:cTn id="4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30" grpId="0"/>
          <p:bldP spid="3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5" cstate="screen"/>
          <a:srcRect r="79453" b="40138"/>
          <a:stretch>
            <a:fillRect/>
          </a:stretch>
        </p:blipFill>
        <p:spPr>
          <a:xfrm>
            <a:off x="0" y="403"/>
            <a:ext cx="2505075" cy="41048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91000" y="1173552"/>
            <a:ext cx="1102866" cy="44165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700">
                <a:solidFill>
                  <a:srgbClr val="FF0000"/>
                </a:solidFill>
                <a:latin typeface="#9Slide03 SVN-Avo Bold" panose="02040603050506020204" pitchFamily="18" charset="0"/>
              </a:rPr>
              <a:t>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57400" y="911942"/>
            <a:ext cx="7589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#9Slide03 Comfortaa Bold" panose="00000800000000000000" pitchFamily="2" charset="0"/>
              </a:rPr>
              <a:t>Các con cùng phát âm với cô nào!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3" grpId="2"/>
      <p:bldP spid="23" grpId="3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screen"/>
          <a:srcRect r="79453" b="40138"/>
          <a:stretch>
            <a:fillRect/>
          </a:stretch>
        </p:blipFill>
        <p:spPr>
          <a:xfrm>
            <a:off x="0" y="403"/>
            <a:ext cx="2505075" cy="4104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7417" y="678733"/>
            <a:ext cx="82959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1 Noi dung ngan" panose="00000600000000000000" pitchFamily="2" charset="0"/>
                <a:cs typeface="Times New Roman" panose="02020603050405020304" pitchFamily="18" charset="0"/>
              </a:rPr>
              <a:t>Cấu tạo của chữ</a:t>
            </a:r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#9Slide03 SVN-Avo Bold" panose="02040603050506020204" pitchFamily="18" charset="0"/>
                <a:cs typeface="Times New Roman" panose="02020603050405020304" pitchFamily="18" charset="0"/>
              </a:rPr>
              <a:t> t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#9Slide01 Noi dung ngan" panose="00000600000000000000" pitchFamily="2" charset="0"/>
                <a:cs typeface="Times New Roman" panose="02020603050405020304" pitchFamily="18" charset="0"/>
              </a:rPr>
              <a:t>gồm 1 nét sổ thẳng và 1 nét ngang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837" y="2954844"/>
            <a:ext cx="1095464" cy="474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542" y="2311169"/>
            <a:ext cx="554055" cy="3104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4" cstate="screen"/>
          <a:srcRect r="79453" b="40138"/>
          <a:stretch>
            <a:fillRect/>
          </a:stretch>
        </p:blipFill>
        <p:spPr>
          <a:xfrm>
            <a:off x="0" y="403"/>
            <a:ext cx="2505075" cy="4104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7417" y="678733"/>
            <a:ext cx="8295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#9Slide01 Noi dung ngan" panose="00000600000000000000" pitchFamily="2" charset="0"/>
                <a:cs typeface="Times New Roman" panose="02020603050405020304" pitchFamily="18" charset="0"/>
              </a:rPr>
              <a:t>Các kiểu chữ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#9Slide03 SVN-Avo Bold" panose="02040603050506020204" pitchFamily="18" charset="0"/>
                <a:cs typeface="Times New Roman" panose="02020603050405020304" pitchFamily="18" charset="0"/>
              </a:rPr>
              <a:t> 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1469" y="1619250"/>
            <a:ext cx="1287212" cy="36779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3900">
                <a:solidFill>
                  <a:schemeClr val="bg1"/>
                </a:solidFill>
                <a:latin typeface="#9Slide03 SVN-Avo Bold" panose="02040603050506020204" pitchFamily="18" charset="0"/>
              </a:rPr>
              <a:t>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0029" y="1590035"/>
            <a:ext cx="918521" cy="36779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3900">
                <a:solidFill>
                  <a:schemeClr val="bg1"/>
                </a:solidFill>
                <a:latin typeface="#9Slide03 SVN-Avo Bold" panose="02040603050506020204" pitchFamily="18" charset="0"/>
              </a:rPr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7368" y="2266310"/>
            <a:ext cx="774251" cy="36779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3900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4955" l="66603" r="100000">
                        <a14:foregroundMark x1="80654" y1="7792" x2="85996" y2="19156"/>
                        <a14:backgroundMark x1="67252" y1="8954" x2="78633" y2="9901"/>
                        <a14:backgroundMark x1="97377" y1="24365" x2="98869" y2="35170"/>
                        <a14:backgroundMark x1="88114" y1="13173" x2="88426" y2="13388"/>
                      </a14:backgroundRemoval>
                    </a14:imgEffect>
                  </a14:imgLayer>
                </a14:imgProps>
              </a:ext>
            </a:extLst>
          </a:blip>
          <a:srcRect l="76040" b="72514"/>
          <a:stretch>
            <a:fillRect/>
          </a:stretch>
        </p:blipFill>
        <p:spPr>
          <a:xfrm>
            <a:off x="8687567" y="303512"/>
            <a:ext cx="2857319" cy="181129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screen"/>
          <a:srcRect l="8750" t="56668"/>
          <a:stretch>
            <a:fillRect/>
          </a:stretch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screen"/>
          <a:srcRect t="59862"/>
          <a:stretch>
            <a:fillRect/>
          </a:stretch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screen"/>
          <a:srcRect l="42110" t="87921"/>
          <a:stretch>
            <a:fillRect/>
          </a:stretch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screen"/>
          <a:srcRect t="65419"/>
          <a:stretch>
            <a:fillRect/>
          </a:stretch>
        </p:blipFill>
        <p:spPr>
          <a:xfrm>
            <a:off x="29482" y="5009278"/>
            <a:ext cx="12192000" cy="186102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8" cstate="screen"/>
          <a:srcRect r="79453" b="40138"/>
          <a:stretch>
            <a:fillRect/>
          </a:stretch>
        </p:blipFill>
        <p:spPr>
          <a:xfrm>
            <a:off x="0" y="403"/>
            <a:ext cx="2505075" cy="4104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5428" y="4038886"/>
            <a:ext cx="1149354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27969" y="4038886"/>
            <a:ext cx="944169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43351" y="4038886"/>
            <a:ext cx="88485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10503" y="4038886"/>
            <a:ext cx="944169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07810" y="4038886"/>
            <a:ext cx="88485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62229" y="4038886"/>
            <a:ext cx="944169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ó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38567" y="747492"/>
            <a:ext cx="5565349" cy="3714711"/>
            <a:chOff x="3285312" y="224319"/>
            <a:chExt cx="5565349" cy="37147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793" y="224319"/>
              <a:ext cx="5556868" cy="3708359"/>
            </a:xfrm>
            <a:prstGeom prst="cloud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312" y="230671"/>
              <a:ext cx="5556868" cy="3708359"/>
            </a:xfrm>
            <a:custGeom>
              <a:avLst/>
              <a:gdLst>
                <a:gd name="connsiteX0" fmla="*/ 501661 w 5556868"/>
                <a:gd name="connsiteY0" fmla="*/ 1233544 h 3708359"/>
                <a:gd name="connsiteX1" fmla="*/ 723293 w 5556868"/>
                <a:gd name="connsiteY1" fmla="*/ 592908 h 3708359"/>
                <a:gd name="connsiteX2" fmla="*/ 1801480 w 5556868"/>
                <a:gd name="connsiteY2" fmla="*/ 446548 h 3708359"/>
                <a:gd name="connsiteX3" fmla="*/ 2888542 w 5556868"/>
                <a:gd name="connsiteY3" fmla="*/ 294608 h 3708359"/>
                <a:gd name="connsiteX4" fmla="*/ 3312124 w 5556868"/>
                <a:gd name="connsiteY4" fmla="*/ 17168 h 3708359"/>
                <a:gd name="connsiteX5" fmla="*/ 3837454 w 5556868"/>
                <a:gd name="connsiteY5" fmla="*/ 212973 h 3708359"/>
                <a:gd name="connsiteX6" fmla="*/ 4561648 w 5556868"/>
                <a:gd name="connsiteY6" fmla="*/ 59230 h 3708359"/>
                <a:gd name="connsiteX7" fmla="*/ 4928890 w 5556868"/>
                <a:gd name="connsiteY7" fmla="*/ 478653 h 3708359"/>
                <a:gd name="connsiteX8" fmla="*/ 5400195 w 5556868"/>
                <a:gd name="connsiteY8" fmla="*/ 885714 h 3708359"/>
                <a:gd name="connsiteX9" fmla="*/ 5379099 w 5556868"/>
                <a:gd name="connsiteY9" fmla="*/ 1327111 h 3708359"/>
                <a:gd name="connsiteX10" fmla="*/ 5533199 w 5556868"/>
                <a:gd name="connsiteY10" fmla="*/ 2001998 h 3708359"/>
                <a:gd name="connsiteX11" fmla="*/ 4811321 w 5556868"/>
                <a:gd name="connsiteY11" fmla="*/ 2592761 h 3708359"/>
                <a:gd name="connsiteX12" fmla="*/ 4552901 w 5556868"/>
                <a:gd name="connsiteY12" fmla="*/ 3098969 h 3708359"/>
                <a:gd name="connsiteX13" fmla="*/ 3673064 w 5556868"/>
                <a:gd name="connsiteY13" fmla="*/ 3160260 h 3708359"/>
                <a:gd name="connsiteX14" fmla="*/ 3044314 w 5556868"/>
                <a:gd name="connsiteY14" fmla="*/ 3700289 h 3708359"/>
                <a:gd name="connsiteX15" fmla="*/ 2119842 w 5556868"/>
                <a:gd name="connsiteY15" fmla="*/ 3370657 h 3708359"/>
                <a:gd name="connsiteX16" fmla="*/ 746575 w 5556868"/>
                <a:gd name="connsiteY16" fmla="*/ 3044974 h 3708359"/>
                <a:gd name="connsiteX17" fmla="*/ 142780 w 5556868"/>
                <a:gd name="connsiteY17" fmla="*/ 2682551 h 3708359"/>
                <a:gd name="connsiteX18" fmla="*/ 271797 w 5556868"/>
                <a:gd name="connsiteY18" fmla="*/ 2193339 h 3708359"/>
                <a:gd name="connsiteX19" fmla="*/ -644 w 5556868"/>
                <a:gd name="connsiteY19" fmla="*/ 1691423 h 3708359"/>
                <a:gd name="connsiteX20" fmla="*/ 496902 w 5556868"/>
                <a:gd name="connsiteY20" fmla="*/ 1245304 h 3708359"/>
                <a:gd name="connsiteX21" fmla="*/ 501661 w 5556868"/>
                <a:gd name="connsiteY21" fmla="*/ 1233544 h 3708359"/>
                <a:gd name="connsiteX0-1" fmla="*/ 603666 w 5556868"/>
                <a:gd name="connsiteY0-2" fmla="*/ 2247076 h 3708359"/>
                <a:gd name="connsiteX1-3" fmla="*/ 277843 w 5556868"/>
                <a:gd name="connsiteY1-4" fmla="*/ 2178660 h 3708359"/>
                <a:gd name="connsiteX2-5" fmla="*/ 891156 w 5556868"/>
                <a:gd name="connsiteY2-6" fmla="*/ 2995787 h 3708359"/>
                <a:gd name="connsiteX3-7" fmla="*/ 748633 w 5556868"/>
                <a:gd name="connsiteY3-8" fmla="*/ 3028493 h 3708359"/>
                <a:gd name="connsiteX4-9" fmla="*/ 2119584 w 5556868"/>
                <a:gd name="connsiteY4-10" fmla="*/ 3355549 h 3708359"/>
                <a:gd name="connsiteX5-11" fmla="*/ 2033659 w 5556868"/>
                <a:gd name="connsiteY5-12" fmla="*/ 3206185 h 3708359"/>
                <a:gd name="connsiteX6-13" fmla="*/ 3708051 w 5556868"/>
                <a:gd name="connsiteY6-14" fmla="*/ 2983082 h 3708359"/>
                <a:gd name="connsiteX7-15" fmla="*/ 3673707 w 5556868"/>
                <a:gd name="connsiteY7-16" fmla="*/ 3146954 h 3708359"/>
                <a:gd name="connsiteX8-17" fmla="*/ 4390054 w 5556868"/>
                <a:gd name="connsiteY8-18" fmla="*/ 1970409 h 3708359"/>
                <a:gd name="connsiteX9-19" fmla="*/ 4808234 w 5556868"/>
                <a:gd name="connsiteY9-20" fmla="*/ 2582975 h 3708359"/>
                <a:gd name="connsiteX10-21" fmla="*/ 5376527 w 5556868"/>
                <a:gd name="connsiteY10-22" fmla="*/ 1318012 h 3708359"/>
                <a:gd name="connsiteX11-23" fmla="*/ 5190269 w 5556868"/>
                <a:gd name="connsiteY11-24" fmla="*/ 1547724 h 3708359"/>
                <a:gd name="connsiteX12-25" fmla="*/ 4929662 w 5556868"/>
                <a:gd name="connsiteY12-26" fmla="*/ 465776 h 3708359"/>
                <a:gd name="connsiteX13-27" fmla="*/ 4939438 w 5556868"/>
                <a:gd name="connsiteY13-28" fmla="*/ 574280 h 3708359"/>
                <a:gd name="connsiteX14-29" fmla="*/ 3740338 w 5556868"/>
                <a:gd name="connsiteY14-30" fmla="*/ 339246 h 3708359"/>
                <a:gd name="connsiteX15-31" fmla="*/ 3835782 w 5556868"/>
                <a:gd name="connsiteY15-32" fmla="*/ 200869 h 3708359"/>
                <a:gd name="connsiteX16-33" fmla="*/ 2848023 w 5556868"/>
                <a:gd name="connsiteY16-34" fmla="*/ 405172 h 3708359"/>
                <a:gd name="connsiteX17-35" fmla="*/ 2894202 w 5556868"/>
                <a:gd name="connsiteY17-36" fmla="*/ 285852 h 3708359"/>
                <a:gd name="connsiteX18-37" fmla="*/ 1800836 w 5556868"/>
                <a:gd name="connsiteY18-38" fmla="*/ 445689 h 3708359"/>
                <a:gd name="connsiteX19-39" fmla="*/ 1968057 w 5556868"/>
                <a:gd name="connsiteY19-40" fmla="*/ 561404 h 3708359"/>
                <a:gd name="connsiteX20-41" fmla="*/ 530860 w 5556868"/>
                <a:gd name="connsiteY20-42" fmla="*/ 1355353 h 3708359"/>
                <a:gd name="connsiteX21-43" fmla="*/ 501661 w 5556868"/>
                <a:gd name="connsiteY21-44" fmla="*/ 1233544 h 37083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5556868" h="3708359" fill="none" extrusionOk="0">
                  <a:moveTo>
                    <a:pt x="501661" y="1233544"/>
                  </a:moveTo>
                  <a:cubicBezTo>
                    <a:pt x="467606" y="1069853"/>
                    <a:pt x="540049" y="779476"/>
                    <a:pt x="723293" y="592908"/>
                  </a:cubicBezTo>
                  <a:cubicBezTo>
                    <a:pt x="1106629" y="363711"/>
                    <a:pt x="1512967" y="272872"/>
                    <a:pt x="1801480" y="446548"/>
                  </a:cubicBezTo>
                  <a:cubicBezTo>
                    <a:pt x="2088247" y="188002"/>
                    <a:pt x="2592918" y="24636"/>
                    <a:pt x="2888542" y="294608"/>
                  </a:cubicBezTo>
                  <a:cubicBezTo>
                    <a:pt x="2965822" y="143356"/>
                    <a:pt x="3103971" y="8869"/>
                    <a:pt x="3312124" y="17168"/>
                  </a:cubicBezTo>
                  <a:cubicBezTo>
                    <a:pt x="3507930" y="-62524"/>
                    <a:pt x="3725735" y="41061"/>
                    <a:pt x="3837454" y="212973"/>
                  </a:cubicBezTo>
                  <a:cubicBezTo>
                    <a:pt x="4027312" y="42343"/>
                    <a:pt x="4247250" y="6402"/>
                    <a:pt x="4561648" y="59230"/>
                  </a:cubicBezTo>
                  <a:cubicBezTo>
                    <a:pt x="4790234" y="118831"/>
                    <a:pt x="4857449" y="328063"/>
                    <a:pt x="4928890" y="478653"/>
                  </a:cubicBezTo>
                  <a:cubicBezTo>
                    <a:pt x="5162443" y="545901"/>
                    <a:pt x="5298300" y="673017"/>
                    <a:pt x="5400195" y="885714"/>
                  </a:cubicBezTo>
                  <a:cubicBezTo>
                    <a:pt x="5442362" y="1053092"/>
                    <a:pt x="5422509" y="1188817"/>
                    <a:pt x="5379099" y="1327111"/>
                  </a:cubicBezTo>
                  <a:cubicBezTo>
                    <a:pt x="5501237" y="1469731"/>
                    <a:pt x="5648732" y="1788133"/>
                    <a:pt x="5533199" y="2001998"/>
                  </a:cubicBezTo>
                  <a:cubicBezTo>
                    <a:pt x="5466197" y="2231373"/>
                    <a:pt x="5195466" y="2642016"/>
                    <a:pt x="4811321" y="2592761"/>
                  </a:cubicBezTo>
                  <a:cubicBezTo>
                    <a:pt x="4785444" y="2758490"/>
                    <a:pt x="4678577" y="2951795"/>
                    <a:pt x="4552901" y="3098969"/>
                  </a:cubicBezTo>
                  <a:cubicBezTo>
                    <a:pt x="4341006" y="3308490"/>
                    <a:pt x="3946334" y="3326181"/>
                    <a:pt x="3673064" y="3160260"/>
                  </a:cubicBezTo>
                  <a:cubicBezTo>
                    <a:pt x="3532414" y="3393216"/>
                    <a:pt x="3345682" y="3613216"/>
                    <a:pt x="3044314" y="3700289"/>
                  </a:cubicBezTo>
                  <a:cubicBezTo>
                    <a:pt x="2785715" y="3742634"/>
                    <a:pt x="2292538" y="3589795"/>
                    <a:pt x="2119842" y="3370657"/>
                  </a:cubicBezTo>
                  <a:cubicBezTo>
                    <a:pt x="1669747" y="3655393"/>
                    <a:pt x="1088009" y="3402681"/>
                    <a:pt x="746575" y="3044974"/>
                  </a:cubicBezTo>
                  <a:cubicBezTo>
                    <a:pt x="442710" y="3030018"/>
                    <a:pt x="243459" y="2901407"/>
                    <a:pt x="142780" y="2682551"/>
                  </a:cubicBezTo>
                  <a:cubicBezTo>
                    <a:pt x="60599" y="2507323"/>
                    <a:pt x="178160" y="2347727"/>
                    <a:pt x="271797" y="2193339"/>
                  </a:cubicBezTo>
                  <a:cubicBezTo>
                    <a:pt x="126485" y="2104183"/>
                    <a:pt x="26565" y="1876694"/>
                    <a:pt x="-644" y="1691423"/>
                  </a:cubicBezTo>
                  <a:cubicBezTo>
                    <a:pt x="68779" y="1399198"/>
                    <a:pt x="303646" y="1267711"/>
                    <a:pt x="496902" y="1245304"/>
                  </a:cubicBezTo>
                  <a:cubicBezTo>
                    <a:pt x="497549" y="1240804"/>
                    <a:pt x="500908" y="1237050"/>
                    <a:pt x="501661" y="1233544"/>
                  </a:cubicBezTo>
                  <a:close/>
                </a:path>
                <a:path w="5556868" h="3708359" fill="none" extrusionOk="0">
                  <a:moveTo>
                    <a:pt x="603666" y="2247076"/>
                  </a:moveTo>
                  <a:cubicBezTo>
                    <a:pt x="489071" y="2264849"/>
                    <a:pt x="351707" y="2216812"/>
                    <a:pt x="277843" y="2178660"/>
                  </a:cubicBezTo>
                  <a:moveTo>
                    <a:pt x="891156" y="2995787"/>
                  </a:moveTo>
                  <a:cubicBezTo>
                    <a:pt x="851999" y="3021716"/>
                    <a:pt x="800510" y="3017155"/>
                    <a:pt x="748633" y="3028493"/>
                  </a:cubicBezTo>
                  <a:moveTo>
                    <a:pt x="2119584" y="3355549"/>
                  </a:moveTo>
                  <a:cubicBezTo>
                    <a:pt x="2090348" y="3300036"/>
                    <a:pt x="2063168" y="3261314"/>
                    <a:pt x="2033659" y="3206185"/>
                  </a:cubicBezTo>
                  <a:moveTo>
                    <a:pt x="3708051" y="2983082"/>
                  </a:moveTo>
                  <a:cubicBezTo>
                    <a:pt x="3700718" y="3037432"/>
                    <a:pt x="3693550" y="3089858"/>
                    <a:pt x="3673707" y="3146954"/>
                  </a:cubicBezTo>
                  <a:moveTo>
                    <a:pt x="4390054" y="1970409"/>
                  </a:moveTo>
                  <a:cubicBezTo>
                    <a:pt x="4664976" y="2085955"/>
                    <a:pt x="4801091" y="2324140"/>
                    <a:pt x="4808234" y="2582975"/>
                  </a:cubicBezTo>
                  <a:moveTo>
                    <a:pt x="5376527" y="1318012"/>
                  </a:moveTo>
                  <a:cubicBezTo>
                    <a:pt x="5341254" y="1434339"/>
                    <a:pt x="5267618" y="1509527"/>
                    <a:pt x="5190269" y="1547724"/>
                  </a:cubicBezTo>
                  <a:moveTo>
                    <a:pt x="4929662" y="465776"/>
                  </a:moveTo>
                  <a:cubicBezTo>
                    <a:pt x="4932886" y="500984"/>
                    <a:pt x="4942312" y="534856"/>
                    <a:pt x="4939438" y="574280"/>
                  </a:cubicBezTo>
                  <a:moveTo>
                    <a:pt x="3740338" y="339246"/>
                  </a:moveTo>
                  <a:cubicBezTo>
                    <a:pt x="3772556" y="281815"/>
                    <a:pt x="3792709" y="234085"/>
                    <a:pt x="3835782" y="200869"/>
                  </a:cubicBezTo>
                  <a:moveTo>
                    <a:pt x="2848023" y="405172"/>
                  </a:moveTo>
                  <a:cubicBezTo>
                    <a:pt x="2863687" y="352267"/>
                    <a:pt x="2876483" y="320716"/>
                    <a:pt x="2894202" y="285852"/>
                  </a:cubicBezTo>
                  <a:moveTo>
                    <a:pt x="1800836" y="445689"/>
                  </a:moveTo>
                  <a:cubicBezTo>
                    <a:pt x="1849613" y="466904"/>
                    <a:pt x="1924749" y="526730"/>
                    <a:pt x="1968057" y="561404"/>
                  </a:cubicBezTo>
                  <a:moveTo>
                    <a:pt x="530860" y="1355353"/>
                  </a:moveTo>
                  <a:cubicBezTo>
                    <a:pt x="520158" y="1315975"/>
                    <a:pt x="511488" y="1273832"/>
                    <a:pt x="501661" y="1233544"/>
                  </a:cubicBezTo>
                </a:path>
                <a:path w="5556868" h="3708359" stroke="0" extrusionOk="0">
                  <a:moveTo>
                    <a:pt x="501661" y="1233544"/>
                  </a:moveTo>
                  <a:cubicBezTo>
                    <a:pt x="476547" y="1035231"/>
                    <a:pt x="530079" y="765746"/>
                    <a:pt x="723293" y="592908"/>
                  </a:cubicBezTo>
                  <a:cubicBezTo>
                    <a:pt x="1001761" y="308793"/>
                    <a:pt x="1456918" y="196775"/>
                    <a:pt x="1801480" y="446548"/>
                  </a:cubicBezTo>
                  <a:cubicBezTo>
                    <a:pt x="1954638" y="106638"/>
                    <a:pt x="2600519" y="-119518"/>
                    <a:pt x="2888542" y="294608"/>
                  </a:cubicBezTo>
                  <a:cubicBezTo>
                    <a:pt x="2965302" y="96697"/>
                    <a:pt x="3147909" y="-4064"/>
                    <a:pt x="3312124" y="17168"/>
                  </a:cubicBezTo>
                  <a:cubicBezTo>
                    <a:pt x="3461296" y="8257"/>
                    <a:pt x="3715742" y="62266"/>
                    <a:pt x="3837454" y="212973"/>
                  </a:cubicBezTo>
                  <a:cubicBezTo>
                    <a:pt x="4040197" y="-25290"/>
                    <a:pt x="4306032" y="-102112"/>
                    <a:pt x="4561648" y="59230"/>
                  </a:cubicBezTo>
                  <a:cubicBezTo>
                    <a:pt x="4761713" y="135312"/>
                    <a:pt x="4873003" y="299196"/>
                    <a:pt x="4928890" y="478653"/>
                  </a:cubicBezTo>
                  <a:cubicBezTo>
                    <a:pt x="5146946" y="508325"/>
                    <a:pt x="5336689" y="728236"/>
                    <a:pt x="5400195" y="885714"/>
                  </a:cubicBezTo>
                  <a:cubicBezTo>
                    <a:pt x="5433559" y="1022287"/>
                    <a:pt x="5456914" y="1205760"/>
                    <a:pt x="5379099" y="1327111"/>
                  </a:cubicBezTo>
                  <a:cubicBezTo>
                    <a:pt x="5540061" y="1561780"/>
                    <a:pt x="5641800" y="1768584"/>
                    <a:pt x="5533199" y="2001998"/>
                  </a:cubicBezTo>
                  <a:cubicBezTo>
                    <a:pt x="5408985" y="2287723"/>
                    <a:pt x="5158375" y="2567679"/>
                    <a:pt x="4811321" y="2592761"/>
                  </a:cubicBezTo>
                  <a:cubicBezTo>
                    <a:pt x="4831296" y="2824843"/>
                    <a:pt x="4728669" y="2972685"/>
                    <a:pt x="4552901" y="3098969"/>
                  </a:cubicBezTo>
                  <a:cubicBezTo>
                    <a:pt x="4260702" y="3320513"/>
                    <a:pt x="3975772" y="3268113"/>
                    <a:pt x="3673064" y="3160260"/>
                  </a:cubicBezTo>
                  <a:cubicBezTo>
                    <a:pt x="3604082" y="3457024"/>
                    <a:pt x="3376582" y="3677723"/>
                    <a:pt x="3044314" y="3700289"/>
                  </a:cubicBezTo>
                  <a:cubicBezTo>
                    <a:pt x="2715584" y="3833228"/>
                    <a:pt x="2376310" y="3679246"/>
                    <a:pt x="2119842" y="3370657"/>
                  </a:cubicBezTo>
                  <a:cubicBezTo>
                    <a:pt x="1763912" y="3661091"/>
                    <a:pt x="1037670" y="3488058"/>
                    <a:pt x="746575" y="3044974"/>
                  </a:cubicBezTo>
                  <a:cubicBezTo>
                    <a:pt x="486879" y="3112813"/>
                    <a:pt x="220640" y="2954527"/>
                    <a:pt x="142780" y="2682551"/>
                  </a:cubicBezTo>
                  <a:cubicBezTo>
                    <a:pt x="83601" y="2501985"/>
                    <a:pt x="116188" y="2333443"/>
                    <a:pt x="271797" y="2193339"/>
                  </a:cubicBezTo>
                  <a:cubicBezTo>
                    <a:pt x="37797" y="2115550"/>
                    <a:pt x="-35239" y="1837615"/>
                    <a:pt x="-644" y="1691423"/>
                  </a:cubicBezTo>
                  <a:cubicBezTo>
                    <a:pt x="69894" y="1393717"/>
                    <a:pt x="186435" y="1265781"/>
                    <a:pt x="496902" y="1245304"/>
                  </a:cubicBezTo>
                  <a:cubicBezTo>
                    <a:pt x="497948" y="1241143"/>
                    <a:pt x="499769" y="1237716"/>
                    <a:pt x="501661" y="1233544"/>
                  </a:cubicBezTo>
                  <a:close/>
                </a:path>
                <a:path w="5556868" h="3708359" fill="none" stroke="0" extrusionOk="0">
                  <a:moveTo>
                    <a:pt x="603666" y="2247076"/>
                  </a:moveTo>
                  <a:cubicBezTo>
                    <a:pt x="509489" y="2273381"/>
                    <a:pt x="381320" y="2215281"/>
                    <a:pt x="277843" y="2178660"/>
                  </a:cubicBezTo>
                  <a:moveTo>
                    <a:pt x="891156" y="2995787"/>
                  </a:moveTo>
                  <a:cubicBezTo>
                    <a:pt x="855148" y="3013336"/>
                    <a:pt x="804599" y="3028973"/>
                    <a:pt x="748633" y="3028493"/>
                  </a:cubicBezTo>
                  <a:moveTo>
                    <a:pt x="2119584" y="3355549"/>
                  </a:moveTo>
                  <a:cubicBezTo>
                    <a:pt x="2086022" y="3305900"/>
                    <a:pt x="2052312" y="3265834"/>
                    <a:pt x="2033659" y="3206185"/>
                  </a:cubicBezTo>
                  <a:moveTo>
                    <a:pt x="3708051" y="2983082"/>
                  </a:moveTo>
                  <a:cubicBezTo>
                    <a:pt x="3705786" y="3025734"/>
                    <a:pt x="3701769" y="3096165"/>
                    <a:pt x="3673707" y="3146954"/>
                  </a:cubicBezTo>
                  <a:moveTo>
                    <a:pt x="4390054" y="1970409"/>
                  </a:moveTo>
                  <a:cubicBezTo>
                    <a:pt x="4597359" y="2104166"/>
                    <a:pt x="4842119" y="2294823"/>
                    <a:pt x="4808234" y="2582975"/>
                  </a:cubicBezTo>
                  <a:moveTo>
                    <a:pt x="5376527" y="1318012"/>
                  </a:moveTo>
                  <a:cubicBezTo>
                    <a:pt x="5326075" y="1405411"/>
                    <a:pt x="5285287" y="1477444"/>
                    <a:pt x="5190269" y="1547724"/>
                  </a:cubicBezTo>
                  <a:moveTo>
                    <a:pt x="4929662" y="465776"/>
                  </a:moveTo>
                  <a:cubicBezTo>
                    <a:pt x="4942080" y="507551"/>
                    <a:pt x="4943903" y="544082"/>
                    <a:pt x="4939438" y="574280"/>
                  </a:cubicBezTo>
                  <a:moveTo>
                    <a:pt x="3740338" y="339246"/>
                  </a:moveTo>
                  <a:cubicBezTo>
                    <a:pt x="3768418" y="273621"/>
                    <a:pt x="3799663" y="248582"/>
                    <a:pt x="3835782" y="200869"/>
                  </a:cubicBezTo>
                  <a:moveTo>
                    <a:pt x="2848023" y="405172"/>
                  </a:moveTo>
                  <a:cubicBezTo>
                    <a:pt x="2863149" y="373448"/>
                    <a:pt x="2871529" y="328192"/>
                    <a:pt x="2894202" y="285852"/>
                  </a:cubicBezTo>
                  <a:moveTo>
                    <a:pt x="1800836" y="445689"/>
                  </a:moveTo>
                  <a:cubicBezTo>
                    <a:pt x="1872314" y="463013"/>
                    <a:pt x="1922442" y="511682"/>
                    <a:pt x="1968057" y="561404"/>
                  </a:cubicBezTo>
                  <a:moveTo>
                    <a:pt x="530860" y="1355353"/>
                  </a:moveTo>
                  <a:cubicBezTo>
                    <a:pt x="523237" y="1324503"/>
                    <a:pt x="504332" y="1276595"/>
                    <a:pt x="501661" y="1233544"/>
                  </a:cubicBezTo>
                </a:path>
              </a:pathLst>
            </a:custGeom>
            <a:ln>
              <a:solidFill>
                <a:schemeClr val="bg1"/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7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7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419158" cy="1913416"/>
          </a:xfrm>
          <a:prstGeom prst="rect">
            <a:avLst/>
          </a:prstGeom>
        </p:spPr>
      </p:pic>
      <p:pic>
        <p:nvPicPr>
          <p:cNvPr id="9" name="图片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789" y="1828800"/>
            <a:ext cx="2551261" cy="558224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90889" y="3409950"/>
            <a:ext cx="1149354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33430" y="3409950"/>
            <a:ext cx="944169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48812" y="3409950"/>
            <a:ext cx="88485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15964" y="3409950"/>
            <a:ext cx="944169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13271" y="3409950"/>
            <a:ext cx="88485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67690" y="3409950"/>
            <a:ext cx="944169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ó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453768" y="2667000"/>
            <a:ext cx="1324345" cy="990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127701" y="2667000"/>
            <a:ext cx="311558" cy="1143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872479" y="1116360"/>
            <a:ext cx="1149354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B27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B27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B27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66B27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1" grpId="0"/>
      <p:bldP spid="22" grpId="0"/>
      <p:bldP spid="22" grpId="1"/>
      <p:bldP spid="23" grpId="0"/>
      <p:bldP spid="24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419158" cy="1913416"/>
          </a:xfrm>
          <a:prstGeom prst="rect">
            <a:avLst/>
          </a:prstGeom>
        </p:spPr>
      </p:pic>
      <p:pic>
        <p:nvPicPr>
          <p:cNvPr id="9" name="图片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789" y="1828800"/>
            <a:ext cx="2551261" cy="55822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48200" y="1508473"/>
            <a:ext cx="2390078" cy="36779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39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67619" y="862142"/>
            <a:ext cx="8571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tx2">
                    <a:lumMod val="50000"/>
                  </a:schemeClr>
                </a:solidFill>
                <a:latin typeface="#9Slide03 Comfortaa Bold" panose="00000800000000000000" pitchFamily="2" charset="0"/>
              </a:rPr>
              <a:t>Các con cùng phát âm với cô nào!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39" grpId="2"/>
      <p:bldP spid="39" grpId="3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419158" cy="1913416"/>
          </a:xfrm>
          <a:prstGeom prst="rect">
            <a:avLst/>
          </a:prstGeom>
        </p:spPr>
      </p:pic>
      <p:pic>
        <p:nvPicPr>
          <p:cNvPr id="9" name="图片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789" y="1828800"/>
            <a:ext cx="2551261" cy="55822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48200" y="1508473"/>
            <a:ext cx="2390078" cy="36779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39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5255" y="628471"/>
            <a:ext cx="8295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#9Slide01 Noi dung ngan" panose="00000600000000000000" pitchFamily="2" charset="0"/>
                <a:cs typeface="Times New Roman" panose="02020603050405020304" pitchFamily="18" charset="0"/>
              </a:rPr>
              <a:t>Cấu tạo của chữ</a:t>
            </a:r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#9Slide03 SVN-Avo Bold" panose="02040603050506020204" pitchFamily="18" charset="0"/>
                <a:cs typeface="Times New Roman" panose="02020603050405020304" pitchFamily="18" charset="0"/>
              </a:rPr>
              <a:t> c </a:t>
            </a:r>
          </a:p>
          <a:p>
            <a:pPr algn="ctr"/>
            <a:r>
              <a:rPr lang="en-US" sz="3600">
                <a:solidFill>
                  <a:schemeClr val="accent6">
                    <a:lumMod val="50000"/>
                  </a:schemeClr>
                </a:solidFill>
                <a:latin typeface="#9Slide01 Noi dung ngan" panose="00000600000000000000" pitchFamily="2" charset="0"/>
                <a:cs typeface="Times New Roman" panose="02020603050405020304" pitchFamily="18" charset="0"/>
              </a:rPr>
              <a:t>gồm 1 nét cong tròn hở phải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1419158" cy="1913416"/>
          </a:xfrm>
          <a:prstGeom prst="rect">
            <a:avLst/>
          </a:prstGeom>
        </p:spPr>
      </p:pic>
      <p:pic>
        <p:nvPicPr>
          <p:cNvPr id="9" name="图片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789" y="1828800"/>
            <a:ext cx="2551261" cy="55822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143000" y="1608451"/>
            <a:ext cx="2390078" cy="36779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39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48016" y="862142"/>
            <a:ext cx="82959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accent6">
                    <a:lumMod val="50000"/>
                  </a:schemeClr>
                </a:solidFill>
                <a:latin typeface="#9Slide01 Noi dung ngan" panose="00000600000000000000" pitchFamily="2" charset="0"/>
                <a:cs typeface="Times New Roman" panose="02020603050405020304" pitchFamily="18" charset="0"/>
              </a:rPr>
              <a:t>Các kiểu chữ</a:t>
            </a:r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#9Slide03 SVN-Avo Bold" panose="02040603050506020204" pitchFamily="18" charset="0"/>
                <a:cs typeface="Times New Roman" panose="02020603050405020304" pitchFamily="18" charset="0"/>
              </a:rPr>
              <a:t> c</a:t>
            </a:r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#9Slide03 SVN-Avo Bold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435" y="1608451"/>
            <a:ext cx="1962076" cy="36779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39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48600" y="2317928"/>
            <a:ext cx="1166269" cy="36779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390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7" grpId="0"/>
      <p:bldP spid="10" grpId="0" build="p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24" y="654398"/>
            <a:ext cx="9175753" cy="59492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332" y="4438549"/>
            <a:ext cx="2738909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69" y="654398"/>
            <a:ext cx="2291907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08595" y="4120496"/>
            <a:ext cx="3725096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5320">
            <a:off x="5919225" y="787072"/>
            <a:ext cx="3795463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169" y="304819"/>
            <a:ext cx="1178463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285" y="1746717"/>
            <a:ext cx="763969" cy="11622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43100" y="2415459"/>
            <a:ext cx="8305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spc="400">
                <a:solidFill>
                  <a:srgbClr val="FF0000"/>
                </a:solidFill>
                <a:latin typeface="Dosis ExtraBold" pitchFamily="2" charset="0"/>
                <a:ea typeface="方正少儿简体" panose="03000509000000000000" pitchFamily="65" charset="-122"/>
                <a:cs typeface="+mn-ea"/>
                <a:sym typeface="+mn-lt"/>
              </a:rPr>
              <a:t>Trò chơi:</a:t>
            </a:r>
          </a:p>
          <a:p>
            <a:pPr algn="ctr"/>
            <a:r>
              <a:rPr lang="en-US" altLang="zh-CN" sz="5400" spc="400">
                <a:solidFill>
                  <a:srgbClr val="FF0000"/>
                </a:solidFill>
                <a:latin typeface="Dosis ExtraBold" pitchFamily="2" charset="0"/>
                <a:ea typeface="方正少儿简体" panose="03000509000000000000" pitchFamily="65" charset="-122"/>
                <a:cs typeface="+mn-ea"/>
                <a:sym typeface="+mn-lt"/>
              </a:rPr>
              <a:t> Vòng quay kì diệu</a:t>
            </a:r>
            <a:endParaRPr lang="zh-CN" altLang="en-US" sz="5400" spc="400" dirty="0">
              <a:solidFill>
                <a:srgbClr val="FF0000"/>
              </a:solidFill>
              <a:latin typeface="Dosis ExtraBold" pitchFamily="2" charset="0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12998" y="241307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008" y="-128029"/>
            <a:ext cx="1502453" cy="250408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25983" y="239439"/>
            <a:ext cx="5042125" cy="5306898"/>
            <a:chOff x="5825983" y="239439"/>
            <a:chExt cx="5042125" cy="53068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5983" y="478508"/>
              <a:ext cx="5042125" cy="50368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8106413" y="887198"/>
              <a:ext cx="17505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6865717" y="920071"/>
              <a:ext cx="17505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796068" y="1853592"/>
              <a:ext cx="17505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6600" b="1">
                  <a:solidFill>
                    <a:prstClr val="black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6905298">
              <a:off x="6852822" y="4117047"/>
              <a:ext cx="17505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prstClr val="black"/>
                  </a:solidFill>
                  <a:latin typeface="#9Slide03 SVN-Avo Bold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67753" y="3806849"/>
              <a:ext cx="17505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7200" b="1">
                  <a:solidFill>
                    <a:prstClr val="black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6194" y="2397345"/>
              <a:ext cx="1354214" cy="115506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8634840">
              <a:off x="5828863" y="3032336"/>
              <a:ext cx="17505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722435">
              <a:off x="8868543" y="3299049"/>
              <a:ext cx="1750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5553759">
              <a:off x="8154367" y="822343"/>
              <a:ext cx="17505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2682431">
              <a:off x="8848843" y="2986170"/>
              <a:ext cx="17505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7200" b="1">
                  <a:solidFill>
                    <a:prstClr val="black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12232592">
              <a:off x="5968270" y="1779816"/>
              <a:ext cx="17505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22811" y="2598796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Smiley Face 10">
            <a:hlinkClick r:id="rId10" action="ppaction://hlinksldjump"/>
          </p:cNvPr>
          <p:cNvSpPr/>
          <p:nvPr/>
        </p:nvSpPr>
        <p:spPr>
          <a:xfrm>
            <a:off x="84676" y="5763423"/>
            <a:ext cx="1135431" cy="979714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4.44444E-6 L 2.916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94" b="93194" l="5814" r="54070">
                        <a14:foregroundMark x1="25581" y1="35602" x2="44302" y2="46422"/>
                        <a14:foregroundMark x1="44302" y1="46422" x2="48837" y2="60209"/>
                        <a14:foregroundMark x1="48837" y1="60209" x2="50000" y2="71204"/>
                        <a14:foregroundMark x1="38721" y1="39442" x2="51628" y2="46073"/>
                        <a14:foregroundMark x1="51628" y1="46073" x2="52209" y2="46946"/>
                        <a14:foregroundMark x1="21279" y1="36649" x2="38953" y2="54450"/>
                        <a14:foregroundMark x1="17209" y1="36649" x2="13140" y2="42932"/>
                        <a14:foregroundMark x1="13140" y1="42932" x2="11744" y2="56021"/>
                        <a14:foregroundMark x1="11744" y1="56021" x2="18256" y2="80628"/>
                        <a14:foregroundMark x1="17209" y1="82897" x2="23256" y2="50611"/>
                        <a14:foregroundMark x1="23256" y1="50611" x2="26744" y2="43106"/>
                        <a14:foregroundMark x1="26744" y1="43106" x2="26860" y2="43106"/>
                        <a14:foregroundMark x1="15930" y1="62478" x2="16860" y2="71902"/>
                        <a14:foregroundMark x1="16860" y1="71902" x2="21395" y2="87260"/>
                        <a14:foregroundMark x1="21395" y1="87260" x2="23256" y2="89005"/>
                        <a14:foregroundMark x1="32209" y1="84119" x2="33140" y2="71553"/>
                        <a14:foregroundMark x1="33140" y1="71553" x2="43605" y2="63525"/>
                        <a14:foregroundMark x1="43605" y1="63525" x2="45930" y2="80105"/>
                        <a14:foregroundMark x1="45930" y1="80105" x2="45000" y2="83072"/>
                        <a14:foregroundMark x1="43605" y1="82199" x2="44651" y2="50087"/>
                        <a14:foregroundMark x1="44651" y1="50087" x2="32674" y2="40314"/>
                        <a14:foregroundMark x1="32674" y1="40314" x2="28721" y2="46422"/>
                        <a14:foregroundMark x1="28721" y1="46422" x2="31163" y2="39092"/>
                        <a14:foregroundMark x1="31163" y1="39092" x2="15930" y2="35428"/>
                        <a14:foregroundMark x1="15930" y1="35428" x2="21628" y2="34206"/>
                        <a14:foregroundMark x1="21628" y1="34206" x2="29884" y2="36998"/>
                        <a14:foregroundMark x1="29884" y1="36998" x2="42907" y2="36300"/>
                        <a14:foregroundMark x1="42907" y1="36300" x2="45465" y2="42932"/>
                        <a14:foregroundMark x1="45465" y1="42932" x2="45814" y2="44328"/>
                        <a14:foregroundMark x1="31279" y1="34729" x2="36047" y2="51832"/>
                        <a14:foregroundMark x1="20930" y1="50611" x2="17558" y2="57417"/>
                        <a14:foregroundMark x1="17558" y1="57417" x2="21163" y2="46946"/>
                        <a14:foregroundMark x1="21163" y1="46946" x2="20814" y2="48168"/>
                        <a14:foregroundMark x1="40465" y1="46946" x2="45116" y2="76614"/>
                        <a14:foregroundMark x1="45116" y1="76614" x2="43488" y2="84817"/>
                        <a14:foregroundMark x1="43488" y1="84817" x2="39651" y2="68586"/>
                        <a14:foregroundMark x1="39651" y1="68586" x2="29186" y2="75742"/>
                        <a14:foregroundMark x1="29186" y1="75742" x2="32209" y2="74695"/>
                        <a14:foregroundMark x1="34535" y1="79756" x2="24070" y2="58639"/>
                        <a14:foregroundMark x1="24070" y1="58639" x2="13372" y2="59511"/>
                        <a14:foregroundMark x1="13372" y1="59511" x2="18721" y2="52182"/>
                        <a14:foregroundMark x1="18605" y1="62129" x2="17093" y2="39965"/>
                        <a14:foregroundMark x1="17093" y1="39965" x2="21279" y2="43979"/>
                        <a14:foregroundMark x1="21279" y1="43979" x2="19070" y2="43106"/>
                        <a14:foregroundMark x1="25465" y1="41536" x2="38953" y2="51309"/>
                        <a14:foregroundMark x1="27674" y1="48517" x2="39767" y2="51832"/>
                        <a14:foregroundMark x1="39767" y1="51832" x2="40116" y2="52182"/>
                        <a14:foregroundMark x1="27791" y1="57766" x2="32674" y2="82723"/>
                        <a14:foregroundMark x1="32674" y1="82723" x2="31860" y2="64747"/>
                        <a14:foregroundMark x1="28721" y1="65271" x2="32209" y2="83072"/>
                        <a14:foregroundMark x1="32209" y1="83072" x2="40116" y2="83770"/>
                        <a14:foregroundMark x1="40116" y1="83770" x2="35581" y2="89354"/>
                        <a14:foregroundMark x1="35581" y1="89354" x2="39651" y2="84642"/>
                        <a14:foregroundMark x1="48605" y1="63700" x2="49186" y2="69110"/>
                        <a14:foregroundMark x1="48023" y1="69110" x2="50116" y2="66841"/>
                        <a14:foregroundMark x1="40814" y1="39092" x2="35581" y2="43281"/>
                        <a14:foregroundMark x1="35581" y1="43281" x2="32326" y2="41536"/>
                        <a14:foregroundMark x1="35349" y1="34380" x2="42326" y2="32810"/>
                        <a14:foregroundMark x1="42326" y1="32810" x2="45116" y2="33682"/>
                        <a14:foregroundMark x1="28953" y1="34380" x2="33721" y2="35602"/>
                        <a14:foregroundMark x1="27674" y1="34380" x2="15000" y2="33159"/>
                        <a14:foregroundMark x1="25814" y1="33159" x2="15000" y2="31414"/>
                        <a14:foregroundMark x1="15000" y1="31414" x2="14186" y2="36300"/>
                        <a14:foregroundMark x1="15465" y1="31937" x2="22209" y2="29494"/>
                        <a14:foregroundMark x1="22209" y1="29494" x2="26977" y2="32461"/>
                        <a14:foregroundMark x1="29070" y1="81326" x2="35930" y2="73124"/>
                        <a14:foregroundMark x1="30465" y1="59686" x2="28488" y2="56195"/>
                        <a14:foregroundMark x1="30465" y1="93368" x2="30465" y2="93368"/>
                        <a14:foregroundMark x1="32209" y1="83421" x2="28256" y2="79407"/>
                        <a14:foregroundMark x1="28256" y1="79407" x2="28256" y2="79407"/>
                        <a14:foregroundMark x1="54070" y1="50087" x2="54070" y2="50087"/>
                        <a14:foregroundMark x1="19419" y1="84642" x2="19419" y2="84642"/>
                        <a14:foregroundMark x1="14070" y1="33682" x2="14070" y2="33682"/>
                        <a14:backgroundMark x1="18605" y1="87260" x2="18605" y2="8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50" r="41250"/>
          <a:stretch>
            <a:fillRect/>
          </a:stretch>
        </p:blipFill>
        <p:spPr>
          <a:xfrm>
            <a:off x="2209800" y="381000"/>
            <a:ext cx="7772400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7388" y="5038160"/>
            <a:ext cx="1170434" cy="11704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075" y="-353556"/>
            <a:ext cx="4081272" cy="40812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0" y="1066800"/>
            <a:ext cx="6845822" cy="604114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21332577">
            <a:off x="4833118" y="3792330"/>
            <a:ext cx="690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 panose="020B0000000000000000" pitchFamily="34" charset="0"/>
                <a:cs typeface="+mn-ea"/>
                <a:sym typeface="+mn-lt"/>
              </a:rPr>
              <a:t>TRÒ CHƠI</a:t>
            </a:r>
          </a:p>
          <a:p>
            <a:pPr algn="ctr"/>
            <a:r>
              <a:rPr lang="en-US" altLang="zh-CN" sz="54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 panose="020B0000000000000000" pitchFamily="34" charset="0"/>
                <a:cs typeface="+mn-ea"/>
                <a:sym typeface="+mn-lt"/>
              </a:rPr>
              <a:t>AI NHANH TRÍ</a:t>
            </a:r>
            <a:endParaRPr lang="en-US" altLang="zh-CN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Sofia Pro Soft Bold" panose="020B0000000000000000" pitchFamily="34" charset="0"/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428" y="3276599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368" y="641607"/>
            <a:ext cx="1170434" cy="1170434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75" y="1935553"/>
            <a:ext cx="4217323" cy="4303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V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6"/>
          <a:stretch>
            <a:fillRect/>
          </a:stretch>
        </p:blipFill>
        <p:spPr>
          <a:xfrm>
            <a:off x="54763" y="203042"/>
            <a:ext cx="4028910" cy="2490489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138436" y="203042"/>
            <a:ext cx="3910402" cy="2490489"/>
            <a:chOff x="6611872" y="3581991"/>
            <a:chExt cx="5693314" cy="3111454"/>
          </a:xfrm>
        </p:grpSpPr>
        <p:pic>
          <p:nvPicPr>
            <p:cNvPr id="32" name="V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16"/>
            <a:stretch>
              <a:fillRect/>
            </a:stretch>
          </p:blipFill>
          <p:spPr>
            <a:xfrm>
              <a:off x="6611872" y="3581991"/>
              <a:ext cx="5693314" cy="3111454"/>
            </a:xfrm>
            <a:prstGeom prst="rect">
              <a:avLst/>
            </a:prstGeom>
          </p:spPr>
        </p:pic>
        <p:pic>
          <p:nvPicPr>
            <p:cNvPr id="31" name="chữ R"/>
            <p:cNvPicPr>
              <a:picLocks noChangeAspect="1"/>
            </p:cNvPicPr>
            <p:nvPr/>
          </p:nvPicPr>
          <p:blipFill>
            <a:blip r:embed="rId9">
              <a:lum bright="10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900" y="3714750"/>
              <a:ext cx="4991100" cy="278130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381905" y="351294"/>
            <a:ext cx="96019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Chữ 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86182" y="304799"/>
            <a:ext cx="9906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Chữ 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  <a:latin typeface="#9Slide03 SVN-Avo Bold" panose="02040603050506020204" pitchFamily="18" charset="0"/>
                <a:ea typeface="#9Slide02 Tieu de dai" panose="02000000000000000000" pitchFamily="2" charset="0"/>
              </a:rPr>
              <a:t>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84" y="3010096"/>
            <a:ext cx="3728267" cy="29103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36" y="4223337"/>
            <a:ext cx="353162" cy="3124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5239001"/>
            <a:ext cx="1766781" cy="1766781"/>
          </a:xfrm>
          <a:prstGeom prst="rect">
            <a:avLst/>
          </a:prstGeom>
        </p:spPr>
      </p:pic>
      <p:pic>
        <p:nvPicPr>
          <p:cNvPr id="24" name="V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6"/>
          <a:stretch>
            <a:fillRect/>
          </a:stretch>
        </p:blipFill>
        <p:spPr>
          <a:xfrm>
            <a:off x="8103601" y="203041"/>
            <a:ext cx="4033636" cy="249048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68370" y="351295"/>
            <a:ext cx="1114088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Chữ </a:t>
            </a:r>
            <a:r>
              <a:rPr lang="en-US" sz="3200">
                <a:solidFill>
                  <a:schemeClr val="bg1"/>
                </a:solidFill>
                <a:latin typeface="#9Slide03 SVN-Avo Bold" panose="02040603050506020204" pitchFamily="18" charset="0"/>
                <a:ea typeface="#9Slide02 Tieu de dai" panose="02000000000000000000" pitchFamily="2" charset="0"/>
              </a:rPr>
              <a:t>c</a:t>
            </a:r>
          </a:p>
        </p:txBody>
      </p:sp>
      <p:sp>
        <p:nvSpPr>
          <p:cNvPr id="3" name="T"/>
          <p:cNvSpPr txBox="1"/>
          <p:nvPr/>
        </p:nvSpPr>
        <p:spPr>
          <a:xfrm>
            <a:off x="2628342" y="3278047"/>
            <a:ext cx="45568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>
                <a:solidFill>
                  <a:srgbClr val="002060"/>
                </a:solidFill>
                <a:latin typeface="#9Slide03 SVN-Avo Bold" panose="02040603050506020204" pitchFamily="18" charset="0"/>
              </a:rPr>
              <a:t>T</a:t>
            </a:r>
          </a:p>
        </p:txBody>
      </p:sp>
      <p:sp>
        <p:nvSpPr>
          <p:cNvPr id="34" name="i"/>
          <p:cNvSpPr txBox="1"/>
          <p:nvPr/>
        </p:nvSpPr>
        <p:spPr>
          <a:xfrm>
            <a:off x="6169385" y="4792680"/>
            <a:ext cx="17785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200">
                <a:solidFill>
                  <a:srgbClr val="FFC000"/>
                </a:solidFill>
                <a:latin typeface="#9Slide03 SVN-Avo Bold" panose="02040603050506020204" pitchFamily="18" charset="0"/>
              </a:rPr>
              <a:t>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002955" y="5503581"/>
            <a:ext cx="17785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200">
                <a:solidFill>
                  <a:srgbClr val="FFC000"/>
                </a:solidFill>
                <a:latin typeface="#9Slide03 SVN-Avo Bold" panose="02040603050506020204" pitchFamily="18" charset="0"/>
              </a:rPr>
              <a:t>ô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19946" y="5545496"/>
            <a:ext cx="42545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200">
                <a:solidFill>
                  <a:srgbClr val="FFC000"/>
                </a:solidFill>
                <a:latin typeface="#9Slide03 SVN-Avo Bold" panose="02040603050506020204" pitchFamily="18" charset="0"/>
              </a:rPr>
              <a:t>a</a:t>
            </a:r>
          </a:p>
        </p:txBody>
      </p:sp>
      <p:sp>
        <p:nvSpPr>
          <p:cNvPr id="37" name="ii"/>
          <p:cNvSpPr txBox="1"/>
          <p:nvPr/>
        </p:nvSpPr>
        <p:spPr>
          <a:xfrm>
            <a:off x="11120188" y="4164471"/>
            <a:ext cx="17785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800">
                <a:solidFill>
                  <a:srgbClr val="FF0000"/>
                </a:solidFill>
                <a:latin typeface="HP001 4 hàng" panose="020B0603050302020204" pitchFamily="34" charset="0"/>
              </a:rPr>
              <a:t>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86065" y="5620245"/>
            <a:ext cx="17785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200">
                <a:solidFill>
                  <a:srgbClr val="FFC000"/>
                </a:solidFill>
                <a:latin typeface="#9Slide03 SVN-Avo Bold" panose="02040603050506020204" pitchFamily="18" charset="0"/>
              </a:rPr>
              <a:t>o</a:t>
            </a:r>
          </a:p>
        </p:txBody>
      </p:sp>
      <p:sp>
        <p:nvSpPr>
          <p:cNvPr id="39" name="c"/>
          <p:cNvSpPr txBox="1"/>
          <p:nvPr/>
        </p:nvSpPr>
        <p:spPr>
          <a:xfrm>
            <a:off x="4110097" y="4090942"/>
            <a:ext cx="17785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200">
                <a:solidFill>
                  <a:srgbClr val="FFC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40" name="CC"/>
          <p:cNvSpPr txBox="1"/>
          <p:nvPr/>
        </p:nvSpPr>
        <p:spPr>
          <a:xfrm>
            <a:off x="1057179" y="3757024"/>
            <a:ext cx="17785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80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</a:p>
        </p:txBody>
      </p:sp>
      <p:sp>
        <p:nvSpPr>
          <p:cNvPr id="41" name="TT"/>
          <p:cNvSpPr txBox="1"/>
          <p:nvPr/>
        </p:nvSpPr>
        <p:spPr>
          <a:xfrm>
            <a:off x="4771034" y="5639295"/>
            <a:ext cx="17785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880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</a:p>
        </p:txBody>
      </p:sp>
      <p:sp>
        <p:nvSpPr>
          <p:cNvPr id="43" name="C"/>
          <p:cNvSpPr txBox="1"/>
          <p:nvPr/>
        </p:nvSpPr>
        <p:spPr>
          <a:xfrm>
            <a:off x="8189352" y="4164471"/>
            <a:ext cx="723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60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20" name="L"/>
          <p:cNvSpPr txBox="1"/>
          <p:nvPr/>
        </p:nvSpPr>
        <p:spPr>
          <a:xfrm flipH="1" flipV="1">
            <a:off x="6726234" y="3715505"/>
            <a:ext cx="7193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  <a:latin typeface="#9Slide03 SVN-Avo Bold" panose="02040603050506020204" pitchFamily="18" charset="0"/>
              </a:rPr>
              <a:t>I</a:t>
            </a:r>
          </a:p>
        </p:txBody>
      </p:sp>
      <p:sp>
        <p:nvSpPr>
          <p:cNvPr id="44" name="t"/>
          <p:cNvSpPr txBox="1"/>
          <p:nvPr/>
        </p:nvSpPr>
        <p:spPr>
          <a:xfrm>
            <a:off x="9623195" y="3310377"/>
            <a:ext cx="39900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>
                <a:solidFill>
                  <a:srgbClr val="FFC000"/>
                </a:solidFill>
                <a:latin typeface="#9Slide03 SVN-Avo Bold" panose="02040603050506020204" pitchFamily="18" charset="0"/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con, con rất giỏ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7 2.22222E-6 L 0.83268 -0.41898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04167E-6 -4.81481E-6 L 0.47761 -0.4773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0" y="-2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9167E-6 1.11022E-16 L -2.29167E-6 -0.22963 C -2.29167E-6 -0.33241 0.01081 -0.45903 0.01953 -0.45903 L 0.0392 -0.45903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-2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9167E-6 3.7037E-6 L 0.16576 -0.3245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04167E-6 4.07407E-6 L -0.3207 -0.31875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-1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29167E-6 -0.05694 C 0.00312 -0.03611 0.01419 -0.01597 0.01823 -0.01597 C 0.04297 -0.01597 0.06849 -0.33518 0.06849 -0.65416 C 0.06849 -0.49352 0.08125 -0.33518 0.09323 -0.33518 C 0.10599 -0.33518 0.11784 -0.49583 0.11784 -0.65416 C 0.11784 -0.575 0.12422 -0.49352 0.1306 -0.49352 C 0.13698 -0.49352 0.14336 -0.57268 0.14336 -0.65416 C 0.14336 -0.61342 0.14661 -0.575 0.14974 -0.575 C 0.15286 -0.575 0.15599 -0.61597 0.15599 -0.65416 C 0.15599 -0.63356 0.15755 -0.61342 0.15924 -0.61342 C 0.16002 -0.61342 0.1625 -0.63426 0.1625 -0.65416 C 0.1625 -0.64421 0.16328 -0.63356 0.16406 -0.63356 C 0.16406 -0.63125 0.16562 -0.64375 0.16562 -0.65416 C 0.16562 -0.64907 0.16562 -0.64421 0.1664 -0.64421 C 0.1664 -0.64652 0.16719 -0.64953 0.16719 -0.65416 C 0.16719 -0.65185 0.16719 -0.64907 0.16719 -0.64652 C 0.1681 -0.64652 0.1681 -0.64907 0.1681 -0.65185 C 0.16888 -0.65185 0.16888 -0.64953 0.16888 -0.64652 C 0.16979 -0.64652 0.16979 -0.64907 0.16979 -0.65185 " pathEditMode="relative" rAng="0" ptsTypes="AAAAAAAAAAAAAAAAAAA">
                                      <p:cBhvr>
                                        <p:cTn id="1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-2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8333E-7 -3.7037E-6 L -0.54987 -0.3881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1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25E-6 3.7037E-7 L -0.36992 -0.55208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-2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69 -0.01135 L -0.0069 -0.01135 C -0.07213 -0.03588 -0.05729 -0.02685 -0.1569 -0.11135 C -0.19752 -0.14584 -0.23516 -0.19051 -0.27565 -0.22523 C -0.29362 -0.24074 -0.31315 -0.24931 -0.3319 -0.26135 L -0.40534 -0.25579 C -0.41536 -0.2551 -0.42526 -0.25209 -0.43502 -0.25301 C -0.47526 -0.25764 -0.51523 -0.26598 -0.55534 -0.27246 C -0.56888 -0.27894 -0.58294 -0.2831 -0.59596 -0.2919 C -0.61042 -0.30185 -0.60547 -0.30602 -0.61315 -0.31968 C -0.61614 -0.325 -0.61953 -0.32871 -0.62252 -0.33357 C -0.62526 -0.3382 -0.62773 -0.34283 -0.63034 -0.34746 C -0.63737 -0.37662 -0.63372 -0.35787 -0.63815 -0.3919 C -0.63919 -0.39954 -0.63932 -0.40741 -0.64127 -0.41412 C -0.64362 -0.42176 -0.64766 -0.42709 -0.65065 -0.43357 C -0.65364 -0.44028 -0.65859 -0.45695 -0.66002 -0.46135 C -0.66042 -0.4625 -0.66107 -0.4632 -0.66159 -0.46412 L -0.66471 -0.4669 L -0.66159 -0.46412 " pathEditMode="relative" ptsTypes="AAAAAAAAAAAAAAAAAAA">
                                      <p:cBhvr>
                                        <p:cTn id="1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ạn sai rồi, bạn hãy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ạn sai rồi, bạn hãy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ạn sai rồi, bạn hãy chọn lại đ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6" grpId="0"/>
      <p:bldP spid="3" grpId="0"/>
      <p:bldP spid="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3" grpId="0"/>
      <p:bldP spid="43" grpId="1"/>
      <p:bldP spid="20" grpId="0"/>
      <p:bldP spid="20" grpId="1"/>
      <p:bldP spid="44" grpId="0"/>
      <p:bldP spid="4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438400"/>
            <a:ext cx="6400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438400"/>
            <a:ext cx="3482924" cy="2433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650" y="127392"/>
            <a:ext cx="12755299" cy="7172325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9525000" cy="5445911"/>
          </a:xfrm>
          <a:prstGeom prst="roundRect">
            <a:avLst>
              <a:gd name="adj" fmla="val 0"/>
            </a:avLst>
          </a:prstGeom>
        </p:spPr>
      </p:pic>
      <p:sp>
        <p:nvSpPr>
          <p:cNvPr id="14" name="TextBox 13"/>
          <p:cNvSpPr txBox="1"/>
          <p:nvPr/>
        </p:nvSpPr>
        <p:spPr>
          <a:xfrm>
            <a:off x="1447800" y="5411450"/>
            <a:ext cx="9525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spc="120">
                <a:solidFill>
                  <a:srgbClr val="FF0000"/>
                </a:solidFill>
                <a:latin typeface="#9Slide03 SVN-Avo Bold" panose="02040603050506020204" pitchFamily="18" charset="0"/>
                <a:ea typeface="#9Slide03 IcielSamsung Sharp Bo" pitchFamily="2" charset="0"/>
                <a:cs typeface="#9Slide03 IcielSamsung Sharp Bo" pitchFamily="2" charset="0"/>
              </a:rPr>
              <a:t>Con vịt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886" y="0"/>
            <a:ext cx="12725400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43327" y="3646453"/>
            <a:ext cx="1422582" cy="2105025"/>
          </a:xfrm>
          <a:prstGeom prst="rect">
            <a:avLst/>
          </a:prstGeom>
          <a:solidFill>
            <a:srgbClr val="FFD8D9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  <a:ea typeface="#9Slide03 IcielSamsung Sharp Bo" pitchFamily="2" charset="0"/>
                <a:cs typeface="#9Slide03 IcielSamsung Sharp Bo" pitchFamily="2" charset="0"/>
              </a:rPr>
              <a:t>C</a:t>
            </a:r>
            <a:endParaRPr lang="en-US" sz="13800">
              <a:latin typeface="#9Slide03 SVN-Avo Bold" panose="02040603050506020204" pitchFamily="18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64346" y="3646453"/>
            <a:ext cx="1193239" cy="2105025"/>
          </a:xfrm>
          <a:prstGeom prst="rect">
            <a:avLst/>
          </a:prstGeom>
          <a:solidFill>
            <a:srgbClr val="FFD8D9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  <a:ea typeface="#9Slide03 IcielSamsung Sharp Bo" pitchFamily="2" charset="0"/>
                <a:cs typeface="#9Slide03 IcielSamsung Sharp Bo" pitchFamily="2" charset="0"/>
              </a:rPr>
              <a:t>o</a:t>
            </a:r>
            <a:endParaRPr lang="en-US" sz="13800">
              <a:latin typeface="#9Slide03 SVN-Avo Bold" panose="02040603050506020204" pitchFamily="18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56679" y="3646453"/>
            <a:ext cx="1387135" cy="2105025"/>
          </a:xfrm>
          <a:prstGeom prst="rect">
            <a:avLst/>
          </a:prstGeom>
          <a:solidFill>
            <a:srgbClr val="FFD8D9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  <a:ea typeface="#9Slide03 IcielSamsung Sharp Bo" pitchFamily="2" charset="0"/>
                <a:cs typeface="#9Slide03 IcielSamsung Sharp Bo" pitchFamily="2" charset="0"/>
              </a:rPr>
              <a:t>n</a:t>
            </a:r>
            <a:endParaRPr lang="en-US" sz="13800">
              <a:latin typeface="#9Slide03 SVN-Avo Bold" panose="02040603050506020204" pitchFamily="18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62928" y="3646453"/>
            <a:ext cx="1199099" cy="2105025"/>
          </a:xfrm>
          <a:prstGeom prst="rect">
            <a:avLst/>
          </a:prstGeom>
          <a:solidFill>
            <a:srgbClr val="FFD8D9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  <a:ea typeface="#9Slide03 IcielSamsung Sharp Bo" pitchFamily="2" charset="0"/>
                <a:cs typeface="#9Slide03 IcielSamsung Sharp Bo" pitchFamily="2" charset="0"/>
              </a:rPr>
              <a:t>v</a:t>
            </a:r>
            <a:endParaRPr lang="en-US" sz="13800">
              <a:latin typeface="#9Slide03 SVN-Avo Bold" panose="02040603050506020204" pitchFamily="18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08978" y="3646452"/>
            <a:ext cx="762000" cy="2105025"/>
          </a:xfrm>
          <a:prstGeom prst="rect">
            <a:avLst/>
          </a:prstGeom>
          <a:solidFill>
            <a:srgbClr val="FFD8D9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  <a:ea typeface="#9Slide03 IcielSamsung Sharp Bo" pitchFamily="2" charset="0"/>
                <a:cs typeface="#9Slide03 IcielSamsung Sharp Bo" pitchFamily="2" charset="0"/>
              </a:rPr>
              <a:t>ị</a:t>
            </a:r>
            <a:endParaRPr lang="en-US" sz="13800">
              <a:latin typeface="#9Slide03 SVN-Avo Bold" panose="02040603050506020204" pitchFamily="18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839200" y="3646452"/>
            <a:ext cx="1312014" cy="2105025"/>
          </a:xfrm>
          <a:prstGeom prst="rect">
            <a:avLst/>
          </a:prstGeom>
          <a:solidFill>
            <a:srgbClr val="FFD8D9"/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  <a:ea typeface="#9Slide03 IcielSamsung Sharp Bo" pitchFamily="2" charset="0"/>
                <a:cs typeface="#9Slide03 IcielSamsung Sharp Bo" pitchFamily="2" charset="0"/>
              </a:rPr>
              <a:t>t</a:t>
            </a:r>
            <a:endParaRPr lang="en-US" sz="13800">
              <a:latin typeface="#9Slide03 SVN-Avo Bold" panose="02040603050506020204" pitchFamily="18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4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4.81481E-6 L -0.00117 -0.34237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-17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repeatCount="indefinite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4" grpId="1" animBg="1"/>
          <p:bldP spid="15" grpId="0" animBg="1"/>
          <p:bldP spid="16" grpId="0" animBg="1"/>
          <p:bldP spid="17" grpId="0" animBg="1"/>
          <p:bldP spid="17" grpId="1" animBg="1"/>
          <p:bldP spid="17" grpId="2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64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4.81481E-6 L -0.00117 -0.34237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-171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repeatCount="indefinite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2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5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4" grpId="1" animBg="1"/>
          <p:bldP spid="15" grpId="0" animBg="1"/>
          <p:bldP spid="16" grpId="0" animBg="1"/>
          <p:bldP spid="17" grpId="0" animBg="1"/>
          <p:bldP spid="17" grpId="1" animBg="1"/>
          <p:bldP spid="17" grpId="2" animBg="1"/>
          <p:bldP spid="1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15939" y="2205718"/>
            <a:ext cx="1422582" cy="28575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>
                <a:solidFill>
                  <a:srgbClr val="FF0000"/>
                </a:solidFill>
                <a:latin typeface="#9Slide03 SVN-Avo Bold" panose="02040603050506020204" pitchFamily="18" charset="0"/>
                <a:ea typeface="#9Slide02 Tieu de dai" panose="02000000000000000000" pitchFamily="2" charset="0"/>
              </a:rPr>
              <a:t>i</a:t>
            </a:r>
            <a:endParaRPr lang="en-US" sz="34400">
              <a:latin typeface="#9Slide03 SVN-Avo Bold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62200" y="990600"/>
            <a:ext cx="7871864" cy="754517"/>
            <a:chOff x="2530409" y="1006400"/>
            <a:chExt cx="7871864" cy="754517"/>
          </a:xfrm>
        </p:grpSpPr>
        <p:sp>
          <p:nvSpPr>
            <p:cNvPr id="5" name="Rectangle: Diagonal Corners Rounded 4"/>
            <p:cNvSpPr/>
            <p:nvPr/>
          </p:nvSpPr>
          <p:spPr>
            <a:xfrm>
              <a:off x="2530409" y="1006400"/>
              <a:ext cx="7648169" cy="754517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D8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88605" y="1091270"/>
              <a:ext cx="78136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chemeClr val="accent4">
                      <a:lumMod val="75000"/>
                    </a:schemeClr>
                  </a:solidFill>
                  <a:latin typeface="#9Slide03 Comfortaa Bold" panose="00000800000000000000" pitchFamily="2" charset="0"/>
                </a:rPr>
                <a:t>Các con cùng phát âm với cô nào!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allAtOnce"/>
      <p:bldP spid="3" grpId="2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5"/>
          <p:cNvPicPr>
            <a:picLocks noChangeAspect="1"/>
          </p:cNvPicPr>
          <p:nvPr/>
        </p:nvPicPr>
        <p:blipFill rotWithShape="1">
          <a:blip r:embed="rId3" cstate="screen"/>
          <a:srcRect r="79453" b="40138"/>
          <a:stretch>
            <a:fillRect/>
          </a:stretch>
        </p:blipFill>
        <p:spPr>
          <a:xfrm>
            <a:off x="0" y="403"/>
            <a:ext cx="2505075" cy="4104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3775" y="228600"/>
            <a:ext cx="6904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1337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của chữ </a:t>
            </a:r>
            <a:r>
              <a:rPr lang="en-US" sz="3600">
                <a:solidFill>
                  <a:srgbClr val="FF0000"/>
                </a:solidFill>
                <a:latin typeface="#9Slide03 SVN-Avo Bold" panose="020406030505060202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3600">
                <a:solidFill>
                  <a:srgbClr val="1337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1 nét sổ thẳng và 1 chấm ở trên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1173" y="2438401"/>
            <a:ext cx="856933" cy="2552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147" y="1676563"/>
            <a:ext cx="599453" cy="561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91179"/>
            <a:ext cx="12725400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636268" y="1793159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0" y="3048000"/>
            <a:ext cx="625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4685" y="1368257"/>
            <a:ext cx="571740" cy="441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700">
                <a:solidFill>
                  <a:srgbClr val="FF0000"/>
                </a:solidFill>
                <a:latin typeface="#9Slide03 SVN-Avo Bold" panose="02040603050506020204" pitchFamily="18" charset="0"/>
              </a:rPr>
              <a:t>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67693" y="990600"/>
            <a:ext cx="319478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>
                <a:solidFill>
                  <a:schemeClr val="bg1"/>
                </a:solidFill>
              </a:rPr>
              <a:t>Các kiểu chữ </a:t>
            </a:r>
            <a:r>
              <a:rPr lang="en-US" sz="40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48781" y="1334883"/>
            <a:ext cx="618240" cy="441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700">
                <a:solidFill>
                  <a:srgbClr val="FF0000"/>
                </a:solidFill>
                <a:latin typeface="#9Slide03 SVN-Avo Bold" panose="02040603050506020204" pitchFamily="18" charset="0"/>
              </a:rPr>
              <a:t>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73636" y="1564243"/>
            <a:ext cx="618240" cy="52937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400">
                <a:solidFill>
                  <a:srgbClr val="FF0000"/>
                </a:solidFill>
                <a:latin typeface="HP001 4 hàng" panose="020B0603050302020204" pitchFamily="34" charset="0"/>
              </a:rPr>
              <a:t>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19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19" grpId="0"/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34955" l="66603" r="100000">
                        <a14:foregroundMark x1="80654" y1="7792" x2="85996" y2="19156"/>
                        <a14:backgroundMark x1="67252" y1="8954" x2="78633" y2="9901"/>
                        <a14:backgroundMark x1="97377" y1="24365" x2="98869" y2="35170"/>
                        <a14:backgroundMark x1="88114" y1="13173" x2="88426" y2="13388"/>
                      </a14:backgroundRemoval>
                    </a14:imgEffect>
                  </a14:imgLayer>
                </a14:imgProps>
              </a:ext>
            </a:extLst>
          </a:blip>
          <a:srcRect l="76040" b="72514"/>
          <a:stretch>
            <a:fillRect/>
          </a:stretch>
        </p:blipFill>
        <p:spPr>
          <a:xfrm>
            <a:off x="8687567" y="303512"/>
            <a:ext cx="2857319" cy="181129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screen"/>
          <a:srcRect l="8750" t="56668"/>
          <a:stretch>
            <a:fillRect/>
          </a:stretch>
        </p:blipFill>
        <p:spPr>
          <a:xfrm>
            <a:off x="1066800" y="4746171"/>
            <a:ext cx="11125200" cy="211142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6" cstate="screen"/>
          <a:srcRect t="59862"/>
          <a:stretch>
            <a:fillRect/>
          </a:stretch>
        </p:blipFill>
        <p:spPr>
          <a:xfrm>
            <a:off x="0" y="4339771"/>
            <a:ext cx="12192000" cy="253380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 cstate="screen"/>
          <a:srcRect l="42110" t="87921"/>
          <a:stretch>
            <a:fillRect/>
          </a:stretch>
        </p:blipFill>
        <p:spPr>
          <a:xfrm>
            <a:off x="5133974" y="6045301"/>
            <a:ext cx="7058025" cy="82827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8" cstate="screen"/>
          <a:srcRect t="65419"/>
          <a:stretch>
            <a:fillRect/>
          </a:stretch>
        </p:blipFill>
        <p:spPr>
          <a:xfrm>
            <a:off x="29482" y="5009278"/>
            <a:ext cx="12192000" cy="186102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9" cstate="screen"/>
          <a:srcRect r="79453" b="40138"/>
          <a:stretch>
            <a:fillRect/>
          </a:stretch>
        </p:blipFill>
        <p:spPr>
          <a:xfrm>
            <a:off x="0" y="403"/>
            <a:ext cx="2505075" cy="41048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68087" y="354133"/>
            <a:ext cx="6110288" cy="3434423"/>
            <a:chOff x="3338512" y="303512"/>
            <a:chExt cx="6110288" cy="3434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03512"/>
              <a:ext cx="6096000" cy="3429000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38512" y="309372"/>
              <a:ext cx="6095222" cy="3428563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3620483" y="4102827"/>
            <a:ext cx="1149354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4416" y="4102827"/>
            <a:ext cx="944169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29798" y="4099776"/>
            <a:ext cx="88485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96950" y="4102827"/>
            <a:ext cx="442429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39379" y="4102827"/>
            <a:ext cx="88485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07031" y="4102827"/>
            <a:ext cx="944169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FF0000"/>
                </a:solidFill>
                <a:latin typeface="#9Slide03 SVN-Avo Bold" panose="02040603050506020204" pitchFamily="18" charset="0"/>
              </a:rPr>
              <a:t>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7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5" grpId="0"/>
      <p:bldP spid="25" grpId="1"/>
      <p:bldP spid="2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5" cstate="screen"/>
          <a:srcRect r="79453" b="40138"/>
          <a:stretch>
            <a:fillRect/>
          </a:stretch>
        </p:blipFill>
        <p:spPr>
          <a:xfrm>
            <a:off x="0" y="403"/>
            <a:ext cx="2505075" cy="4104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8436" y="2133600"/>
            <a:ext cx="1380186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46857" y="2133600"/>
            <a:ext cx="1133324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</a:rPr>
              <a:t>o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22117" y="2133600"/>
            <a:ext cx="1062791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</a:rPr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29574" y="2133600"/>
            <a:ext cx="530594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</a:rPr>
              <a:t>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5673" y="2133600"/>
            <a:ext cx="1062791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</a:rPr>
              <a:t>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10400" y="2133600"/>
            <a:ext cx="1133324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>
                <a:solidFill>
                  <a:srgbClr val="FF0000"/>
                </a:solidFill>
                <a:latin typeface="#9Slide03 SVN-Avo Bold" panose="02040603050506020204" pitchFamily="18" charset="0"/>
              </a:rPr>
              <a:t>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5 ti 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73" dur="75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16667E-7 -2.22222E-6 L -0.13398 -2.22222E-6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8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8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8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8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21" grpId="0"/>
      <p:bldP spid="21" grpId="1"/>
      <p:bldP spid="21" grpId="2"/>
      <p:bldP spid="22" grpId="0"/>
      <p:bldP spid="22" grpId="1"/>
      <p:bldP spid="22" grpId="2"/>
      <p:bldP spid="23" grpId="0"/>
      <p:bldP spid="23" grpId="1"/>
      <p:bldP spid="23" grpId="2"/>
      <p:bldP spid="23" grpId="3"/>
      <p:bldP spid="24" grpId="0"/>
      <p:bldP spid="24" grpId="1"/>
      <p:bldP spid="24" grpId="2"/>
      <p:bldP spid="25" grpId="0"/>
      <p:bldP spid="25" grpId="1"/>
      <p:bldP spid="25" grpId="2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230</Words>
  <Application>Microsoft Office PowerPoint</Application>
  <PresentationFormat>Widescreen</PresentationFormat>
  <Paragraphs>106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SimSun</vt:lpstr>
      <vt:lpstr>#9Slide01 Noi dung ngan</vt:lpstr>
      <vt:lpstr>#9Slide02 Noi dung dai</vt:lpstr>
      <vt:lpstr>#9Slide02 Tieu de dai</vt:lpstr>
      <vt:lpstr>#9Slide02 Tieu de rat dai 01</vt:lpstr>
      <vt:lpstr>#9Slide03 Comfortaa Bold</vt:lpstr>
      <vt:lpstr>#9Slide03 IcielSamsung Sharp Bo</vt:lpstr>
      <vt:lpstr>#9Slide03 Sofia Pro Soft Bold</vt:lpstr>
      <vt:lpstr>#9Slide03 SVN-Avo Bold</vt:lpstr>
      <vt:lpstr>Arial</vt:lpstr>
      <vt:lpstr>Calibri</vt:lpstr>
      <vt:lpstr>等线</vt:lpstr>
      <vt:lpstr>Dosis ExtraBold</vt:lpstr>
      <vt:lpstr>HP001 4 hàng</vt:lpstr>
      <vt:lpstr>Tahoma</vt:lpstr>
      <vt:lpstr>Times New Roman</vt:lpstr>
      <vt:lpstr>方正少儿_GBK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9Slide</cp:keywords>
  <dc:description>9Slide.vn</dc:description>
  <cp:lastModifiedBy>acer</cp:lastModifiedBy>
  <cp:revision>44</cp:revision>
  <dcterms:created xsi:type="dcterms:W3CDTF">2021-12-10T06:32:00Z</dcterms:created>
  <dcterms:modified xsi:type="dcterms:W3CDTF">2025-12-06T14:16:12Z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EA7CDA84351D45E89F65CA6F677B0868_12</vt:lpwstr>
  </property>
  <property fmtid="{D5CDD505-2E9C-101B-9397-08002B2CF9AE}" pid="3" name="KSOProductBuildVer">
    <vt:lpwstr>1033-12.2.0.21546</vt:lpwstr>
  </property>
</Properties>
</file>