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Fraunces Extra Bold"/>
      <p:regular r:id="rId15"/>
    </p:embeddedFont>
    <p:embeddedFont>
      <p:font typeface="Fraunces Extra Bold"/>
      <p:regular r:id="rId16"/>
    </p:embeddedFont>
    <p:embeddedFont>
      <p:font typeface="Nobile"/>
      <p:regular r:id="rId17"/>
    </p:embeddedFont>
    <p:embeddedFont>
      <p:font typeface="Nobile"/>
      <p:regular r:id="rId18"/>
    </p:embeddedFont>
    <p:embeddedFont>
      <p:font typeface="Nobile"/>
      <p:regular r:id="rId19"/>
    </p:embeddedFont>
    <p:embeddedFont>
      <p:font typeface="Nobile"/>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512213"/>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Giáo Án Nhận Biết Quả Cam</a:t>
            </a:r>
            <a:endParaRPr lang="en-US" sz="4450" dirty="0"/>
          </a:p>
        </p:txBody>
      </p:sp>
      <p:sp>
        <p:nvSpPr>
          <p:cNvPr id="4" name="Text 1"/>
          <p:cNvSpPr/>
          <p:nvPr/>
        </p:nvSpPr>
        <p:spPr>
          <a:xfrm>
            <a:off x="6280190" y="3269933"/>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Chào mừng đến với giáo án nhận biết quả cam dành cho trẻ 24-36 tháng. Bài học này được thiết kế để giúp trẻ nhỏ làm quen với quả cam thông qua các hoạt động thú vị trong thời gian 15-20 phút.</a:t>
            </a:r>
            <a:endParaRPr lang="en-US" sz="1750" dirty="0"/>
          </a:p>
        </p:txBody>
      </p:sp>
      <p:sp>
        <p:nvSpPr>
          <p:cNvPr id="5" name="Text 2"/>
          <p:cNvSpPr/>
          <p:nvPr/>
        </p:nvSpPr>
        <p:spPr>
          <a:xfrm>
            <a:off x="6280190" y="4613791"/>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Thông qua bài học, trẻ sẽ nhận biết và gọi đúng tên quả cam, hiểu được đặc điểm bên ngoài như màu sắc, hình dáng và một số đặc điểm cơ bản như vị chua ngọt. Đồng thời, bài học cũng giúp rèn luyện kỹ năng quan sát, so sánh và phát triển ngôn ngữ cho trẻ.</a:t>
            </a:r>
            <a:endParaRPr lang="en-US" sz="1750" dirty="0"/>
          </a:p>
        </p:txBody>
      </p:sp>
      <p:sp>
        <p:nvSpPr>
          <p:cNvPr id="6" name="Shape 3"/>
          <p:cNvSpPr/>
          <p:nvPr/>
        </p:nvSpPr>
        <p:spPr>
          <a:xfrm>
            <a:off x="6280190" y="6337459"/>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6287810" y="6345079"/>
            <a:ext cx="347663" cy="347663"/>
          </a:xfrm>
          <a:prstGeom prst="rect">
            <a:avLst/>
          </a:prstGeom>
        </p:spPr>
      </p:pic>
      <p:sp>
        <p:nvSpPr>
          <p:cNvPr id="8" name="Text 4"/>
          <p:cNvSpPr/>
          <p:nvPr/>
        </p:nvSpPr>
        <p:spPr>
          <a:xfrm>
            <a:off x="6756440" y="6320552"/>
            <a:ext cx="2020967" cy="396835"/>
          </a:xfrm>
          <a:prstGeom prst="rect">
            <a:avLst/>
          </a:prstGeom>
          <a:noFill/>
          <a:ln/>
        </p:spPr>
        <p:txBody>
          <a:bodyPr wrap="none" lIns="0" tIns="0" rIns="0" bIns="0" rtlCol="0" anchor="t"/>
          <a:lstStyle/>
          <a:p>
            <a:pPr algn="l" indent="0" marL="0">
              <a:lnSpc>
                <a:spcPts val="3100"/>
              </a:lnSpc>
              <a:buNone/>
            </a:pPr>
            <a:r>
              <a:rPr lang="en-US" sz="2200" b="1" dirty="0">
                <a:solidFill>
                  <a:srgbClr val="405449"/>
                </a:solidFill>
                <a:latin typeface="Nobile Bold" pitchFamily="34" charset="0"/>
                <a:ea typeface="Nobile Bold" pitchFamily="34" charset="-122"/>
                <a:cs typeface="Nobile Bold" pitchFamily="34" charset="-120"/>
              </a:rPr>
              <a:t>by Tâm Thanh</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79684"/>
            <a:ext cx="588014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Mục Đích và Yêu Cầu</a:t>
            </a:r>
            <a:endParaRPr lang="en-US" sz="4450" dirty="0"/>
          </a:p>
        </p:txBody>
      </p:sp>
      <p:sp>
        <p:nvSpPr>
          <p:cNvPr id="4" name="Shape 1"/>
          <p:cNvSpPr/>
          <p:nvPr/>
        </p:nvSpPr>
        <p:spPr>
          <a:xfrm>
            <a:off x="793790" y="2583775"/>
            <a:ext cx="510302" cy="510302"/>
          </a:xfrm>
          <a:prstGeom prst="roundRect">
            <a:avLst>
              <a:gd name="adj" fmla="val 40005"/>
            </a:avLst>
          </a:prstGeom>
          <a:solidFill>
            <a:srgbClr val="E8F3E8"/>
          </a:solidFill>
          <a:ln/>
        </p:spPr>
      </p:sp>
      <p:pic>
        <p:nvPicPr>
          <p:cNvPr id="5" name="Image 1" descr="preencoded.png">    </p:cNvPr>
          <p:cNvPicPr>
            <a:picLocks noChangeAspect="1"/>
          </p:cNvPicPr>
          <p:nvPr/>
        </p:nvPicPr>
        <p:blipFill>
          <a:blip r:embed="rId2"/>
          <a:stretch>
            <a:fillRect/>
          </a:stretch>
        </p:blipFill>
        <p:spPr>
          <a:xfrm>
            <a:off x="878860" y="2626281"/>
            <a:ext cx="340162" cy="425291"/>
          </a:xfrm>
          <a:prstGeom prst="rect">
            <a:avLst/>
          </a:prstGeom>
        </p:spPr>
      </p:pic>
      <p:sp>
        <p:nvSpPr>
          <p:cNvPr id="6" name="Text 2"/>
          <p:cNvSpPr/>
          <p:nvPr/>
        </p:nvSpPr>
        <p:spPr>
          <a:xfrm>
            <a:off x="1530906" y="258377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Kiến thức</a:t>
            </a:r>
            <a:endParaRPr lang="en-US" sz="2200" dirty="0"/>
          </a:p>
        </p:txBody>
      </p:sp>
      <p:sp>
        <p:nvSpPr>
          <p:cNvPr id="7" name="Text 3"/>
          <p:cNvSpPr/>
          <p:nvPr/>
        </p:nvSpPr>
        <p:spPr>
          <a:xfrm>
            <a:off x="1530906" y="3074194"/>
            <a:ext cx="2927747" cy="217741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Trẻ nhận biết và gọi đúng tên quả cam. Trẻ biết đặc điểm bên ngoài (màu sắc, hình dáng) và một số đặc điểm cơ bản (vị chua ngọt, dùng để ăn/uống).</a:t>
            </a:r>
            <a:endParaRPr lang="en-US" sz="1750" dirty="0"/>
          </a:p>
        </p:txBody>
      </p:sp>
      <p:sp>
        <p:nvSpPr>
          <p:cNvPr id="8" name="Shape 4"/>
          <p:cNvSpPr/>
          <p:nvPr/>
        </p:nvSpPr>
        <p:spPr>
          <a:xfrm>
            <a:off x="4685467" y="2583775"/>
            <a:ext cx="510302" cy="510302"/>
          </a:xfrm>
          <a:prstGeom prst="roundRect">
            <a:avLst>
              <a:gd name="adj" fmla="val 40005"/>
            </a:avLst>
          </a:prstGeom>
          <a:solidFill>
            <a:srgbClr val="E8F3E8"/>
          </a:solidFill>
          <a:ln/>
        </p:spPr>
      </p:sp>
      <p:pic>
        <p:nvPicPr>
          <p:cNvPr id="9" name="Image 2" descr="preencoded.png">    </p:cNvPr>
          <p:cNvPicPr>
            <a:picLocks noChangeAspect="1"/>
          </p:cNvPicPr>
          <p:nvPr/>
        </p:nvPicPr>
        <p:blipFill>
          <a:blip r:embed="rId3"/>
          <a:stretch>
            <a:fillRect/>
          </a:stretch>
        </p:blipFill>
        <p:spPr>
          <a:xfrm>
            <a:off x="4770537" y="2626281"/>
            <a:ext cx="340162" cy="425291"/>
          </a:xfrm>
          <a:prstGeom prst="rect">
            <a:avLst/>
          </a:prstGeom>
        </p:spPr>
      </p:pic>
      <p:sp>
        <p:nvSpPr>
          <p:cNvPr id="10" name="Text 5"/>
          <p:cNvSpPr/>
          <p:nvPr/>
        </p:nvSpPr>
        <p:spPr>
          <a:xfrm>
            <a:off x="5422583" y="258377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Kỹ năng</a:t>
            </a:r>
            <a:endParaRPr lang="en-US" sz="2200" dirty="0"/>
          </a:p>
        </p:txBody>
      </p:sp>
      <p:sp>
        <p:nvSpPr>
          <p:cNvPr id="11" name="Text 6"/>
          <p:cNvSpPr/>
          <p:nvPr/>
        </p:nvSpPr>
        <p:spPr>
          <a:xfrm>
            <a:off x="5422583" y="3074194"/>
            <a:ext cx="2927747"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Rèn kỹ năng quan sát, so sánh. Phát triển ngôn ngữ: Trẻ biết trả lời câu hỏi, mô tả đơn giản về quả cam.</a:t>
            </a:r>
            <a:endParaRPr lang="en-US" sz="1750" dirty="0"/>
          </a:p>
        </p:txBody>
      </p:sp>
      <p:sp>
        <p:nvSpPr>
          <p:cNvPr id="12" name="Shape 7"/>
          <p:cNvSpPr/>
          <p:nvPr/>
        </p:nvSpPr>
        <p:spPr>
          <a:xfrm>
            <a:off x="793790" y="5733574"/>
            <a:ext cx="510302" cy="510302"/>
          </a:xfrm>
          <a:prstGeom prst="roundRect">
            <a:avLst>
              <a:gd name="adj" fmla="val 40005"/>
            </a:avLst>
          </a:prstGeom>
          <a:solidFill>
            <a:srgbClr val="E8F3E8"/>
          </a:solidFill>
          <a:ln/>
        </p:spPr>
      </p:sp>
      <p:pic>
        <p:nvPicPr>
          <p:cNvPr id="13" name="Image 3" descr="preencoded.png">    </p:cNvPr>
          <p:cNvPicPr>
            <a:picLocks noChangeAspect="1"/>
          </p:cNvPicPr>
          <p:nvPr/>
        </p:nvPicPr>
        <p:blipFill>
          <a:blip r:embed="rId4"/>
          <a:stretch>
            <a:fillRect/>
          </a:stretch>
        </p:blipFill>
        <p:spPr>
          <a:xfrm>
            <a:off x="878860" y="5776079"/>
            <a:ext cx="340162" cy="425291"/>
          </a:xfrm>
          <a:prstGeom prst="rect">
            <a:avLst/>
          </a:prstGeom>
        </p:spPr>
      </p:pic>
      <p:sp>
        <p:nvSpPr>
          <p:cNvPr id="14" name="Text 8"/>
          <p:cNvSpPr/>
          <p:nvPr/>
        </p:nvSpPr>
        <p:spPr>
          <a:xfrm>
            <a:off x="1530906" y="573357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Thái độ</a:t>
            </a:r>
            <a:endParaRPr lang="en-US" sz="2200" dirty="0"/>
          </a:p>
        </p:txBody>
      </p:sp>
      <p:sp>
        <p:nvSpPr>
          <p:cNvPr id="15" name="Text 9"/>
          <p:cNvSpPr/>
          <p:nvPr/>
        </p:nvSpPr>
        <p:spPr>
          <a:xfrm>
            <a:off x="1530906" y="6223992"/>
            <a:ext cx="681930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Hứng thú tham gia hoạt động. Biết yêu thích và giữ gìn hoa quả sạch sẽ.</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99040"/>
          </a:xfrm>
          <a:prstGeom prst="rect">
            <a:avLst/>
          </a:prstGeom>
        </p:spPr>
      </p:pic>
      <p:sp>
        <p:nvSpPr>
          <p:cNvPr id="3" name="Text 0"/>
          <p:cNvSpPr/>
          <p:nvPr/>
        </p:nvSpPr>
        <p:spPr>
          <a:xfrm>
            <a:off x="783669" y="3415427"/>
            <a:ext cx="5598081" cy="699730"/>
          </a:xfrm>
          <a:prstGeom prst="rect">
            <a:avLst/>
          </a:prstGeom>
          <a:noFill/>
          <a:ln/>
        </p:spPr>
        <p:txBody>
          <a:bodyPr wrap="none" lIns="0" tIns="0" rIns="0" bIns="0" rtlCol="0" anchor="t"/>
          <a:lstStyle/>
          <a:p>
            <a:pPr algn="l" indent="0" marL="0">
              <a:lnSpc>
                <a:spcPts val="5500"/>
              </a:lnSpc>
              <a:buNone/>
            </a:pPr>
            <a:r>
              <a:rPr lang="en-US" sz="4400" b="1" dirty="0">
                <a:solidFill>
                  <a:srgbClr val="3B4540"/>
                </a:solidFill>
                <a:latin typeface="Fraunces Extra Bold" pitchFamily="34" charset="0"/>
                <a:ea typeface="Fraunces Extra Bold" pitchFamily="34" charset="-122"/>
                <a:cs typeface="Fraunces Extra Bold" pitchFamily="34" charset="-120"/>
              </a:rPr>
              <a:t>Chuẩn Bị Đồ Dùng</a:t>
            </a:r>
            <a:endParaRPr lang="en-US" sz="4400" dirty="0"/>
          </a:p>
        </p:txBody>
      </p:sp>
      <p:sp>
        <p:nvSpPr>
          <p:cNvPr id="4" name="Shape 1"/>
          <p:cNvSpPr/>
          <p:nvPr/>
        </p:nvSpPr>
        <p:spPr>
          <a:xfrm>
            <a:off x="783669" y="4451033"/>
            <a:ext cx="6419612" cy="1290042"/>
          </a:xfrm>
          <a:prstGeom prst="roundRect">
            <a:avLst>
              <a:gd name="adj" fmla="val 15622"/>
            </a:avLst>
          </a:prstGeom>
          <a:solidFill>
            <a:srgbClr val="E8F3E8"/>
          </a:solidFill>
          <a:ln/>
        </p:spPr>
      </p:sp>
      <p:sp>
        <p:nvSpPr>
          <p:cNvPr id="5" name="Text 2"/>
          <p:cNvSpPr/>
          <p:nvPr/>
        </p:nvSpPr>
        <p:spPr>
          <a:xfrm>
            <a:off x="1007507" y="4674870"/>
            <a:ext cx="2799040" cy="349806"/>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Quả Cam Thật</a:t>
            </a:r>
            <a:endParaRPr lang="en-US" sz="2200" dirty="0"/>
          </a:p>
        </p:txBody>
      </p:sp>
      <p:sp>
        <p:nvSpPr>
          <p:cNvPr id="6" name="Text 3"/>
          <p:cNvSpPr/>
          <p:nvPr/>
        </p:nvSpPr>
        <p:spPr>
          <a:xfrm>
            <a:off x="1007507" y="5158978"/>
            <a:ext cx="5971937" cy="358259"/>
          </a:xfrm>
          <a:prstGeom prst="rect">
            <a:avLst/>
          </a:prstGeom>
          <a:noFill/>
          <a:ln/>
        </p:spPr>
        <p:txBody>
          <a:bodyPr wrap="non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1-2 quả cam thật (chín, sạch, không có hóa chất)</a:t>
            </a:r>
            <a:endParaRPr lang="en-US" sz="1750" dirty="0"/>
          </a:p>
        </p:txBody>
      </p:sp>
      <p:sp>
        <p:nvSpPr>
          <p:cNvPr id="7" name="Shape 4"/>
          <p:cNvSpPr/>
          <p:nvPr/>
        </p:nvSpPr>
        <p:spPr>
          <a:xfrm>
            <a:off x="7427119" y="4451033"/>
            <a:ext cx="6419612" cy="1290042"/>
          </a:xfrm>
          <a:prstGeom prst="roundRect">
            <a:avLst>
              <a:gd name="adj" fmla="val 15622"/>
            </a:avLst>
          </a:prstGeom>
          <a:solidFill>
            <a:srgbClr val="E8F3E8"/>
          </a:solidFill>
          <a:ln/>
        </p:spPr>
      </p:sp>
      <p:sp>
        <p:nvSpPr>
          <p:cNvPr id="8" name="Text 5"/>
          <p:cNvSpPr/>
          <p:nvPr/>
        </p:nvSpPr>
        <p:spPr>
          <a:xfrm>
            <a:off x="7650956" y="4674870"/>
            <a:ext cx="2799040" cy="349806"/>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Học Liệu</a:t>
            </a:r>
            <a:endParaRPr lang="en-US" sz="2200" dirty="0"/>
          </a:p>
        </p:txBody>
      </p:sp>
      <p:sp>
        <p:nvSpPr>
          <p:cNvPr id="9" name="Text 6"/>
          <p:cNvSpPr/>
          <p:nvPr/>
        </p:nvSpPr>
        <p:spPr>
          <a:xfrm>
            <a:off x="7650956" y="5158978"/>
            <a:ext cx="5971937" cy="358259"/>
          </a:xfrm>
          <a:prstGeom prst="rect">
            <a:avLst/>
          </a:prstGeom>
          <a:noFill/>
          <a:ln/>
        </p:spPr>
        <p:txBody>
          <a:bodyPr wrap="non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Hình ảnh minh họa quả cam. Rổ đựng cam, khăn sạch.</a:t>
            </a:r>
            <a:endParaRPr lang="en-US" sz="1750" dirty="0"/>
          </a:p>
        </p:txBody>
      </p:sp>
      <p:sp>
        <p:nvSpPr>
          <p:cNvPr id="10" name="Shape 7"/>
          <p:cNvSpPr/>
          <p:nvPr/>
        </p:nvSpPr>
        <p:spPr>
          <a:xfrm>
            <a:off x="783669" y="5964912"/>
            <a:ext cx="6419612" cy="1648301"/>
          </a:xfrm>
          <a:prstGeom prst="roundRect">
            <a:avLst>
              <a:gd name="adj" fmla="val 12227"/>
            </a:avLst>
          </a:prstGeom>
          <a:solidFill>
            <a:srgbClr val="E8F3E8"/>
          </a:solidFill>
          <a:ln/>
        </p:spPr>
      </p:sp>
      <p:sp>
        <p:nvSpPr>
          <p:cNvPr id="11" name="Text 8"/>
          <p:cNvSpPr/>
          <p:nvPr/>
        </p:nvSpPr>
        <p:spPr>
          <a:xfrm>
            <a:off x="1007507" y="6188750"/>
            <a:ext cx="2799040" cy="349806"/>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Dụng Cụ</a:t>
            </a:r>
            <a:endParaRPr lang="en-US" sz="2200" dirty="0"/>
          </a:p>
        </p:txBody>
      </p:sp>
      <p:sp>
        <p:nvSpPr>
          <p:cNvPr id="12" name="Text 9"/>
          <p:cNvSpPr/>
          <p:nvPr/>
        </p:nvSpPr>
        <p:spPr>
          <a:xfrm>
            <a:off x="1007507" y="6672858"/>
            <a:ext cx="5971937" cy="358259"/>
          </a:xfrm>
          <a:prstGeom prst="rect">
            <a:avLst/>
          </a:prstGeom>
          <a:noFill/>
          <a:ln/>
        </p:spPr>
        <p:txBody>
          <a:bodyPr wrap="non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Đĩa nhỏ để cắt cam, khăn lau tay.</a:t>
            </a:r>
            <a:endParaRPr lang="en-US" sz="1750" dirty="0"/>
          </a:p>
        </p:txBody>
      </p:sp>
      <p:sp>
        <p:nvSpPr>
          <p:cNvPr id="13" name="Shape 10"/>
          <p:cNvSpPr/>
          <p:nvPr/>
        </p:nvSpPr>
        <p:spPr>
          <a:xfrm>
            <a:off x="7427119" y="5964912"/>
            <a:ext cx="6419612" cy="1648301"/>
          </a:xfrm>
          <a:prstGeom prst="roundRect">
            <a:avLst>
              <a:gd name="adj" fmla="val 12227"/>
            </a:avLst>
          </a:prstGeom>
          <a:solidFill>
            <a:srgbClr val="E8F3E8"/>
          </a:solidFill>
          <a:ln/>
        </p:spPr>
      </p:sp>
      <p:sp>
        <p:nvSpPr>
          <p:cNvPr id="14" name="Text 11"/>
          <p:cNvSpPr/>
          <p:nvPr/>
        </p:nvSpPr>
        <p:spPr>
          <a:xfrm>
            <a:off x="7650956" y="6188750"/>
            <a:ext cx="2799040" cy="349806"/>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Âm Nhạc</a:t>
            </a:r>
            <a:endParaRPr lang="en-US" sz="2200" dirty="0"/>
          </a:p>
        </p:txBody>
      </p:sp>
      <p:sp>
        <p:nvSpPr>
          <p:cNvPr id="15" name="Text 12"/>
          <p:cNvSpPr/>
          <p:nvPr/>
        </p:nvSpPr>
        <p:spPr>
          <a:xfrm>
            <a:off x="7650956" y="6672858"/>
            <a:ext cx="5971937" cy="716518"/>
          </a:xfrm>
          <a:prstGeom prst="rect">
            <a:avLst/>
          </a:prstGeom>
          <a:noFill/>
          <a:ln/>
        </p:spPr>
        <p:txBody>
          <a:bodyPr wrap="squar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Nhạc vui nhộn (có thể sử dụng bài: "Quả gì" hoặc "Quả cam ngon ngọt").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858679"/>
            <a:ext cx="7396282"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Ổn Định và Gây Hứng Thú</a:t>
            </a:r>
            <a:endParaRPr lang="en-US" sz="4450" dirty="0"/>
          </a:p>
        </p:txBody>
      </p:sp>
      <p:sp>
        <p:nvSpPr>
          <p:cNvPr id="4" name="Shape 1"/>
          <p:cNvSpPr/>
          <p:nvPr/>
        </p:nvSpPr>
        <p:spPr>
          <a:xfrm>
            <a:off x="6535341" y="1907619"/>
            <a:ext cx="30480" cy="5463183"/>
          </a:xfrm>
          <a:prstGeom prst="roundRect">
            <a:avLst>
              <a:gd name="adj" fmla="val 669768"/>
            </a:avLst>
          </a:prstGeom>
          <a:solidFill>
            <a:srgbClr val="CED9CE"/>
          </a:solidFill>
          <a:ln/>
        </p:spPr>
      </p:sp>
      <p:sp>
        <p:nvSpPr>
          <p:cNvPr id="5" name="Shape 2"/>
          <p:cNvSpPr/>
          <p:nvPr/>
        </p:nvSpPr>
        <p:spPr>
          <a:xfrm>
            <a:off x="6760012" y="2402681"/>
            <a:ext cx="680442" cy="30480"/>
          </a:xfrm>
          <a:prstGeom prst="roundRect">
            <a:avLst>
              <a:gd name="adj" fmla="val 669768"/>
            </a:avLst>
          </a:prstGeom>
          <a:solidFill>
            <a:srgbClr val="CED9CE"/>
          </a:solidFill>
          <a:ln/>
        </p:spPr>
      </p:sp>
      <p:sp>
        <p:nvSpPr>
          <p:cNvPr id="6" name="Shape 3"/>
          <p:cNvSpPr/>
          <p:nvPr/>
        </p:nvSpPr>
        <p:spPr>
          <a:xfrm>
            <a:off x="6280190" y="2162770"/>
            <a:ext cx="510302" cy="510302"/>
          </a:xfrm>
          <a:prstGeom prst="roundRect">
            <a:avLst>
              <a:gd name="adj" fmla="val 40005"/>
            </a:avLst>
          </a:prstGeom>
          <a:solidFill>
            <a:srgbClr val="E8F3E8"/>
          </a:solidFill>
          <a:ln/>
        </p:spPr>
      </p:sp>
      <p:pic>
        <p:nvPicPr>
          <p:cNvPr id="7" name="Image 1" descr="preencoded.png">    </p:cNvPr>
          <p:cNvPicPr>
            <a:picLocks noChangeAspect="1"/>
          </p:cNvPicPr>
          <p:nvPr/>
        </p:nvPicPr>
        <p:blipFill>
          <a:blip r:embed="rId2"/>
          <a:stretch>
            <a:fillRect/>
          </a:stretch>
        </p:blipFill>
        <p:spPr>
          <a:xfrm>
            <a:off x="6365260" y="2205276"/>
            <a:ext cx="340162" cy="425291"/>
          </a:xfrm>
          <a:prstGeom prst="rect">
            <a:avLst/>
          </a:prstGeom>
        </p:spPr>
      </p:pic>
      <p:sp>
        <p:nvSpPr>
          <p:cNvPr id="8" name="Text 4"/>
          <p:cNvSpPr/>
          <p:nvPr/>
        </p:nvSpPr>
        <p:spPr>
          <a:xfrm>
            <a:off x="7669411" y="213443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Hát Bài "Quả Gì"</a:t>
            </a:r>
            <a:endParaRPr lang="en-US" sz="2200" dirty="0"/>
          </a:p>
        </p:txBody>
      </p:sp>
      <p:sp>
        <p:nvSpPr>
          <p:cNvPr id="9" name="Text 5"/>
          <p:cNvSpPr/>
          <p:nvPr/>
        </p:nvSpPr>
        <p:spPr>
          <a:xfrm>
            <a:off x="7669411" y="2624852"/>
            <a:ext cx="6167199"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Cho trẻ hát bài "Quả gì" hoặc bài quen thuộc về hoa quả để tạo không khí vui vẻ.</a:t>
            </a:r>
            <a:endParaRPr lang="en-US" sz="1750" dirty="0"/>
          </a:p>
        </p:txBody>
      </p:sp>
      <p:sp>
        <p:nvSpPr>
          <p:cNvPr id="10" name="Shape 6"/>
          <p:cNvSpPr/>
          <p:nvPr/>
        </p:nvSpPr>
        <p:spPr>
          <a:xfrm>
            <a:off x="6760012" y="4299347"/>
            <a:ext cx="680442" cy="30480"/>
          </a:xfrm>
          <a:prstGeom prst="roundRect">
            <a:avLst>
              <a:gd name="adj" fmla="val 669768"/>
            </a:avLst>
          </a:prstGeom>
          <a:solidFill>
            <a:srgbClr val="CED9CE"/>
          </a:solidFill>
          <a:ln/>
        </p:spPr>
      </p:sp>
      <p:sp>
        <p:nvSpPr>
          <p:cNvPr id="11" name="Shape 7"/>
          <p:cNvSpPr/>
          <p:nvPr/>
        </p:nvSpPr>
        <p:spPr>
          <a:xfrm>
            <a:off x="6280190" y="4059436"/>
            <a:ext cx="510302" cy="510302"/>
          </a:xfrm>
          <a:prstGeom prst="roundRect">
            <a:avLst>
              <a:gd name="adj" fmla="val 40005"/>
            </a:avLst>
          </a:prstGeom>
          <a:solidFill>
            <a:srgbClr val="E8F3E8"/>
          </a:solidFill>
          <a:ln/>
        </p:spPr>
      </p:sp>
      <p:pic>
        <p:nvPicPr>
          <p:cNvPr id="12" name="Image 2" descr="preencoded.png">    </p:cNvPr>
          <p:cNvPicPr>
            <a:picLocks noChangeAspect="1"/>
          </p:cNvPicPr>
          <p:nvPr/>
        </p:nvPicPr>
        <p:blipFill>
          <a:blip r:embed="rId3"/>
          <a:stretch>
            <a:fillRect/>
          </a:stretch>
        </p:blipFill>
        <p:spPr>
          <a:xfrm>
            <a:off x="6365260" y="4101941"/>
            <a:ext cx="340162" cy="425291"/>
          </a:xfrm>
          <a:prstGeom prst="rect">
            <a:avLst/>
          </a:prstGeom>
        </p:spPr>
      </p:pic>
      <p:sp>
        <p:nvSpPr>
          <p:cNvPr id="13" name="Text 8"/>
          <p:cNvSpPr/>
          <p:nvPr/>
        </p:nvSpPr>
        <p:spPr>
          <a:xfrm>
            <a:off x="7669411" y="403109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Đặt Câu Hỏi Gợi Mở</a:t>
            </a:r>
            <a:endParaRPr lang="en-US" sz="2200" dirty="0"/>
          </a:p>
        </p:txBody>
      </p:sp>
      <p:sp>
        <p:nvSpPr>
          <p:cNvPr id="14" name="Text 9"/>
          <p:cNvSpPr/>
          <p:nvPr/>
        </p:nvSpPr>
        <p:spPr>
          <a:xfrm>
            <a:off x="7669411" y="4521517"/>
            <a:ext cx="6167199"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"Các con đã ăn quả gì rồi?" - khuyến khích trẻ chia sẻ kinh nghiệm.</a:t>
            </a:r>
            <a:endParaRPr lang="en-US" sz="1750" dirty="0"/>
          </a:p>
        </p:txBody>
      </p:sp>
      <p:sp>
        <p:nvSpPr>
          <p:cNvPr id="15" name="Shape 10"/>
          <p:cNvSpPr/>
          <p:nvPr/>
        </p:nvSpPr>
        <p:spPr>
          <a:xfrm>
            <a:off x="6760012" y="6196013"/>
            <a:ext cx="680442" cy="30480"/>
          </a:xfrm>
          <a:prstGeom prst="roundRect">
            <a:avLst>
              <a:gd name="adj" fmla="val 669768"/>
            </a:avLst>
          </a:prstGeom>
          <a:solidFill>
            <a:srgbClr val="CED9CE"/>
          </a:solidFill>
          <a:ln/>
        </p:spPr>
      </p:sp>
      <p:sp>
        <p:nvSpPr>
          <p:cNvPr id="16" name="Shape 11"/>
          <p:cNvSpPr/>
          <p:nvPr/>
        </p:nvSpPr>
        <p:spPr>
          <a:xfrm>
            <a:off x="6280190" y="5956102"/>
            <a:ext cx="510302" cy="510302"/>
          </a:xfrm>
          <a:prstGeom prst="roundRect">
            <a:avLst>
              <a:gd name="adj" fmla="val 40005"/>
            </a:avLst>
          </a:prstGeom>
          <a:solidFill>
            <a:srgbClr val="E8F3E8"/>
          </a:solidFill>
          <a:ln/>
        </p:spPr>
      </p:sp>
      <p:pic>
        <p:nvPicPr>
          <p:cNvPr id="17" name="Image 3" descr="preencoded.png">    </p:cNvPr>
          <p:cNvPicPr>
            <a:picLocks noChangeAspect="1"/>
          </p:cNvPicPr>
          <p:nvPr/>
        </p:nvPicPr>
        <p:blipFill>
          <a:blip r:embed="rId4"/>
          <a:stretch>
            <a:fillRect/>
          </a:stretch>
        </p:blipFill>
        <p:spPr>
          <a:xfrm>
            <a:off x="6365260" y="5998607"/>
            <a:ext cx="340162" cy="425291"/>
          </a:xfrm>
          <a:prstGeom prst="rect">
            <a:avLst/>
          </a:prstGeom>
        </p:spPr>
      </p:pic>
      <p:sp>
        <p:nvSpPr>
          <p:cNvPr id="18" name="Text 12"/>
          <p:cNvSpPr/>
          <p:nvPr/>
        </p:nvSpPr>
        <p:spPr>
          <a:xfrm>
            <a:off x="7669411" y="592776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Tạo Bất Ngờ</a:t>
            </a:r>
            <a:endParaRPr lang="en-US" sz="2200" dirty="0"/>
          </a:p>
        </p:txBody>
      </p:sp>
      <p:sp>
        <p:nvSpPr>
          <p:cNvPr id="19" name="Text 13"/>
          <p:cNvSpPr/>
          <p:nvPr/>
        </p:nvSpPr>
        <p:spPr>
          <a:xfrm>
            <a:off x="7669411" y="6418183"/>
            <a:ext cx="6167199"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"Hôm nay cô có một bất ngờ cho các con!" - tạo sự tò mò và hứng thú.</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44322"/>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Nhận Biết Quả Cam</a:t>
            </a:r>
            <a:endParaRPr lang="en-US" sz="4450" dirty="0"/>
          </a:p>
        </p:txBody>
      </p:sp>
      <p:sp>
        <p:nvSpPr>
          <p:cNvPr id="4" name="Shape 1"/>
          <p:cNvSpPr/>
          <p:nvPr/>
        </p:nvSpPr>
        <p:spPr>
          <a:xfrm>
            <a:off x="793790" y="2293263"/>
            <a:ext cx="170021" cy="1579126"/>
          </a:xfrm>
          <a:prstGeom prst="roundRect">
            <a:avLst>
              <a:gd name="adj" fmla="val 120071"/>
            </a:avLst>
          </a:prstGeom>
          <a:solidFill>
            <a:srgbClr val="E8F3E8"/>
          </a:solidFill>
          <a:ln/>
        </p:spPr>
      </p:sp>
      <p:sp>
        <p:nvSpPr>
          <p:cNvPr id="5" name="Text 2"/>
          <p:cNvSpPr/>
          <p:nvPr/>
        </p:nvSpPr>
        <p:spPr>
          <a:xfrm>
            <a:off x="1303973" y="229326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Quan Sát Quả Cam</a:t>
            </a:r>
            <a:endParaRPr lang="en-US" sz="2200" dirty="0"/>
          </a:p>
        </p:txBody>
      </p:sp>
      <p:sp>
        <p:nvSpPr>
          <p:cNvPr id="6" name="Text 3"/>
          <p:cNvSpPr/>
          <p:nvPr/>
        </p:nvSpPr>
        <p:spPr>
          <a:xfrm>
            <a:off x="1303973" y="2783681"/>
            <a:ext cx="7046238"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Đưa quả cam ra và hỏi: "Đây là quả gì?", "Quả cam có màu gì?", "Hình dáng của quả cam như thế nào?". Cho trẻ chạm vào, cầm, ngửi để cảm nhận.</a:t>
            </a:r>
            <a:endParaRPr lang="en-US" sz="1750" dirty="0"/>
          </a:p>
        </p:txBody>
      </p:sp>
      <p:sp>
        <p:nvSpPr>
          <p:cNvPr id="7" name="Shape 4"/>
          <p:cNvSpPr/>
          <p:nvPr/>
        </p:nvSpPr>
        <p:spPr>
          <a:xfrm>
            <a:off x="1133951" y="4099203"/>
            <a:ext cx="170021" cy="1216223"/>
          </a:xfrm>
          <a:prstGeom prst="roundRect">
            <a:avLst>
              <a:gd name="adj" fmla="val 120071"/>
            </a:avLst>
          </a:prstGeom>
          <a:solidFill>
            <a:srgbClr val="E8F3E8"/>
          </a:solidFill>
          <a:ln/>
        </p:spPr>
      </p:sp>
      <p:sp>
        <p:nvSpPr>
          <p:cNvPr id="8" name="Text 5"/>
          <p:cNvSpPr/>
          <p:nvPr/>
        </p:nvSpPr>
        <p:spPr>
          <a:xfrm>
            <a:off x="1644134" y="409920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Mô Tả Đặc Điểm</a:t>
            </a:r>
            <a:endParaRPr lang="en-US" sz="2200" dirty="0"/>
          </a:p>
        </p:txBody>
      </p:sp>
      <p:sp>
        <p:nvSpPr>
          <p:cNvPr id="9" name="Text 6"/>
          <p:cNvSpPr/>
          <p:nvPr/>
        </p:nvSpPr>
        <p:spPr>
          <a:xfrm>
            <a:off x="1644134" y="4589621"/>
            <a:ext cx="6706076"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"Quả cam tròn, vỏ màu cam, bên trong có nhiều múi, ăn có vị ngọt hoặc hơi chua." Giúp trẻ hiểu về đặc điểm của quả cam.</a:t>
            </a:r>
            <a:endParaRPr lang="en-US" sz="1750" dirty="0"/>
          </a:p>
        </p:txBody>
      </p:sp>
      <p:sp>
        <p:nvSpPr>
          <p:cNvPr id="10" name="Shape 7"/>
          <p:cNvSpPr/>
          <p:nvPr/>
        </p:nvSpPr>
        <p:spPr>
          <a:xfrm>
            <a:off x="1474232" y="5542240"/>
            <a:ext cx="170021" cy="1216223"/>
          </a:xfrm>
          <a:prstGeom prst="roundRect">
            <a:avLst>
              <a:gd name="adj" fmla="val 120071"/>
            </a:avLst>
          </a:prstGeom>
          <a:solidFill>
            <a:srgbClr val="E8F3E8"/>
          </a:solidFill>
          <a:ln/>
        </p:spPr>
      </p:sp>
      <p:sp>
        <p:nvSpPr>
          <p:cNvPr id="11" name="Text 8"/>
          <p:cNvSpPr/>
          <p:nvPr/>
        </p:nvSpPr>
        <p:spPr>
          <a:xfrm>
            <a:off x="1984415" y="5542240"/>
            <a:ext cx="3091220"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Cắt Cam Cho Trẻ Xem</a:t>
            </a:r>
            <a:endParaRPr lang="en-US" sz="2200" dirty="0"/>
          </a:p>
        </p:txBody>
      </p:sp>
      <p:sp>
        <p:nvSpPr>
          <p:cNvPr id="12" name="Text 9"/>
          <p:cNvSpPr/>
          <p:nvPr/>
        </p:nvSpPr>
        <p:spPr>
          <a:xfrm>
            <a:off x="1984415" y="6032659"/>
            <a:ext cx="6365796"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Cắt đôi quả cam, cho trẻ xem bên trong. Cho trẻ ngửi và nếm thử một miếng nhỏ (nếu đảm bảo vệ sinh).</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93570"/>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Trò Chơi Củng Cố</a:t>
            </a:r>
            <a:endParaRPr lang="en-US" sz="4450" dirty="0"/>
          </a:p>
        </p:txBody>
      </p:sp>
      <p:sp>
        <p:nvSpPr>
          <p:cNvPr id="3" name="Text 1"/>
          <p:cNvSpPr/>
          <p:nvPr/>
        </p:nvSpPr>
        <p:spPr>
          <a:xfrm>
            <a:off x="793790" y="3169325"/>
            <a:ext cx="4405193"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Trò Chơi: "Tìm Đúng Quả Cam"</a:t>
            </a:r>
            <a:endParaRPr lang="en-US" sz="2200" dirty="0"/>
          </a:p>
        </p:txBody>
      </p:sp>
      <p:sp>
        <p:nvSpPr>
          <p:cNvPr id="4" name="Text 2"/>
          <p:cNvSpPr/>
          <p:nvPr/>
        </p:nvSpPr>
        <p:spPr>
          <a:xfrm>
            <a:off x="793790" y="3750469"/>
            <a:ext cx="6244709"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Cho trẻ chọn đúng quả cam trong số các loại quả khác (quả táo, chuối, xoài...). Hoạt động này giúp trẻ phân biệt quả cam với các loại quả khác.</a:t>
            </a:r>
            <a:endParaRPr lang="en-US" sz="1750" dirty="0"/>
          </a:p>
        </p:txBody>
      </p:sp>
      <p:sp>
        <p:nvSpPr>
          <p:cNvPr id="5" name="Text 3"/>
          <p:cNvSpPr/>
          <p:nvPr/>
        </p:nvSpPr>
        <p:spPr>
          <a:xfrm>
            <a:off x="793790" y="5043249"/>
            <a:ext cx="6244709"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Cô giáo có thể đặt các loại quả trong rổ và mời từng bé lên lựa chọn quả cam. Khi trẻ chọn đúng, cả lớp cùng vỗ tay khen ngợi.</a:t>
            </a:r>
            <a:endParaRPr lang="en-US" sz="1750" dirty="0"/>
          </a:p>
        </p:txBody>
      </p:sp>
      <p:sp>
        <p:nvSpPr>
          <p:cNvPr id="6" name="Text 4"/>
          <p:cNvSpPr/>
          <p:nvPr/>
        </p:nvSpPr>
        <p:spPr>
          <a:xfrm>
            <a:off x="7599521" y="316932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Trò Chơi Vận Động</a:t>
            </a:r>
            <a:endParaRPr lang="en-US" sz="2200" dirty="0"/>
          </a:p>
        </p:txBody>
      </p:sp>
      <p:sp>
        <p:nvSpPr>
          <p:cNvPr id="7" name="Text 5"/>
          <p:cNvSpPr/>
          <p:nvPr/>
        </p:nvSpPr>
        <p:spPr>
          <a:xfrm>
            <a:off x="7599521" y="3750469"/>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Hát và vận động với bài: "Quả gì" hoặc "Bé yêu trái cây". Trẻ có thể làm động tác minh họa theo lời bài hát.</a:t>
            </a:r>
            <a:endParaRPr lang="en-US" sz="1750" dirty="0"/>
          </a:p>
        </p:txBody>
      </p:sp>
      <p:sp>
        <p:nvSpPr>
          <p:cNvPr id="8" name="Text 6"/>
          <p:cNvSpPr/>
          <p:nvPr/>
        </p:nvSpPr>
        <p:spPr>
          <a:xfrm>
            <a:off x="7599521" y="4680347"/>
            <a:ext cx="6244709"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Hoạt động này không chỉ giúp trẻ ghi nhớ kiến thức về quả cam mà còn phát triển kỹ năng vận động và khả năng phối hợp nhịp nhàng.</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59518"/>
            <a:ext cx="6141482"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Kết Thúc và Nhận Xét</a:t>
            </a:r>
            <a:endParaRPr lang="en-US" sz="4450" dirty="0"/>
          </a:p>
        </p:txBody>
      </p:sp>
      <p:pic>
        <p:nvPicPr>
          <p:cNvPr id="4" name="Image 1" descr="preencoded.png">    </p:cNvPr>
          <p:cNvPicPr>
            <a:picLocks noChangeAspect="1"/>
          </p:cNvPicPr>
          <p:nvPr/>
        </p:nvPicPr>
        <p:blipFill>
          <a:blip r:embed="rId2"/>
          <a:stretch>
            <a:fillRect/>
          </a:stretch>
        </p:blipFill>
        <p:spPr>
          <a:xfrm>
            <a:off x="6280190" y="2908459"/>
            <a:ext cx="566976" cy="566976"/>
          </a:xfrm>
          <a:prstGeom prst="rect">
            <a:avLst/>
          </a:prstGeom>
        </p:spPr>
      </p:pic>
      <p:sp>
        <p:nvSpPr>
          <p:cNvPr id="5" name="Text 1"/>
          <p:cNvSpPr/>
          <p:nvPr/>
        </p:nvSpPr>
        <p:spPr>
          <a:xfrm>
            <a:off x="6280190" y="3702248"/>
            <a:ext cx="2291953"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Ôn Tập</a:t>
            </a:r>
            <a:endParaRPr lang="en-US" sz="2200" dirty="0"/>
          </a:p>
        </p:txBody>
      </p:sp>
      <p:sp>
        <p:nvSpPr>
          <p:cNvPr id="6" name="Text 2"/>
          <p:cNvSpPr/>
          <p:nvPr/>
        </p:nvSpPr>
        <p:spPr>
          <a:xfrm>
            <a:off x="6280190" y="4192667"/>
            <a:ext cx="2291953"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Cô và trẻ cùng nhắc lại: "Hôm nay chúng mình học về quả gì?" Giúp trẻ củng cố kiến thức đã học.</a:t>
            </a:r>
            <a:endParaRPr lang="en-US" sz="1750" dirty="0"/>
          </a:p>
        </p:txBody>
      </p:sp>
      <p:pic>
        <p:nvPicPr>
          <p:cNvPr id="7" name="Image 2" descr="preencoded.png">    </p:cNvPr>
          <p:cNvPicPr>
            <a:picLocks noChangeAspect="1"/>
          </p:cNvPicPr>
          <p:nvPr/>
        </p:nvPicPr>
        <p:blipFill>
          <a:blip r:embed="rId3"/>
          <a:stretch>
            <a:fillRect/>
          </a:stretch>
        </p:blipFill>
        <p:spPr>
          <a:xfrm>
            <a:off x="8912304" y="2908459"/>
            <a:ext cx="566976" cy="566976"/>
          </a:xfrm>
          <a:prstGeom prst="rect">
            <a:avLst/>
          </a:prstGeom>
        </p:spPr>
      </p:pic>
      <p:sp>
        <p:nvSpPr>
          <p:cNvPr id="8" name="Text 3"/>
          <p:cNvSpPr/>
          <p:nvPr/>
        </p:nvSpPr>
        <p:spPr>
          <a:xfrm>
            <a:off x="8912304" y="3702248"/>
            <a:ext cx="2292072"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Nhận Xét</a:t>
            </a:r>
            <a:endParaRPr lang="en-US" sz="2200" dirty="0"/>
          </a:p>
        </p:txBody>
      </p:sp>
      <p:sp>
        <p:nvSpPr>
          <p:cNvPr id="9" name="Text 4"/>
          <p:cNvSpPr/>
          <p:nvPr/>
        </p:nvSpPr>
        <p:spPr>
          <a:xfrm>
            <a:off x="8912304" y="4192667"/>
            <a:ext cx="2292072" cy="217741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Nhận xét sự tham gia của trẻ. Khen ngợi những trẻ tích cực và khuyến khích những trẻ còn rụt rè.</a:t>
            </a:r>
            <a:endParaRPr lang="en-US" sz="1750" dirty="0"/>
          </a:p>
        </p:txBody>
      </p:sp>
      <p:pic>
        <p:nvPicPr>
          <p:cNvPr id="10" name="Image 3" descr="preencoded.png">    </p:cNvPr>
          <p:cNvPicPr>
            <a:picLocks noChangeAspect="1"/>
          </p:cNvPicPr>
          <p:nvPr/>
        </p:nvPicPr>
        <p:blipFill>
          <a:blip r:embed="rId4"/>
          <a:stretch>
            <a:fillRect/>
          </a:stretch>
        </p:blipFill>
        <p:spPr>
          <a:xfrm>
            <a:off x="11544538" y="2908459"/>
            <a:ext cx="566976" cy="566976"/>
          </a:xfrm>
          <a:prstGeom prst="rect">
            <a:avLst/>
          </a:prstGeom>
        </p:spPr>
      </p:pic>
      <p:sp>
        <p:nvSpPr>
          <p:cNvPr id="11" name="Text 5"/>
          <p:cNvSpPr/>
          <p:nvPr/>
        </p:nvSpPr>
        <p:spPr>
          <a:xfrm>
            <a:off x="11544538" y="3702248"/>
            <a:ext cx="2291953"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Dặn Dò</a:t>
            </a:r>
            <a:endParaRPr lang="en-US" sz="2200" dirty="0"/>
          </a:p>
        </p:txBody>
      </p:sp>
      <p:sp>
        <p:nvSpPr>
          <p:cNvPr id="12" name="Text 6"/>
          <p:cNvSpPr/>
          <p:nvPr/>
        </p:nvSpPr>
        <p:spPr>
          <a:xfrm>
            <a:off x="11544538" y="4192667"/>
            <a:ext cx="2291953"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"Về nhà, con nhớ kể cho bố mẹ nghe về quả cam nhé!" Tạo liên kết giữa trường học và gia đình.</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55558" y="515064"/>
            <a:ext cx="4747141" cy="585311"/>
          </a:xfrm>
          <a:prstGeom prst="rect">
            <a:avLst/>
          </a:prstGeom>
          <a:noFill/>
          <a:ln/>
        </p:spPr>
        <p:txBody>
          <a:bodyPr wrap="none" lIns="0" tIns="0" rIns="0" bIns="0" rtlCol="0" anchor="t"/>
          <a:lstStyle/>
          <a:p>
            <a:pPr algn="l" indent="0" marL="0">
              <a:lnSpc>
                <a:spcPts val="4600"/>
              </a:lnSpc>
              <a:buNone/>
            </a:pPr>
            <a:r>
              <a:rPr lang="en-US" sz="3650" b="1" dirty="0">
                <a:solidFill>
                  <a:srgbClr val="3B4540"/>
                </a:solidFill>
                <a:latin typeface="Fraunces Extra Bold" pitchFamily="34" charset="0"/>
                <a:ea typeface="Fraunces Extra Bold" pitchFamily="34" charset="-122"/>
                <a:cs typeface="Fraunces Extra Bold" pitchFamily="34" charset="-120"/>
              </a:rPr>
              <a:t>Hoạt Động Mở Rộng</a:t>
            </a:r>
            <a:endParaRPr lang="en-US" sz="3650" dirty="0"/>
          </a:p>
        </p:txBody>
      </p:sp>
      <p:pic>
        <p:nvPicPr>
          <p:cNvPr id="3" name="Image 0" descr="preencoded.png">    </p:cNvPr>
          <p:cNvPicPr>
            <a:picLocks noChangeAspect="1"/>
          </p:cNvPicPr>
          <p:nvPr/>
        </p:nvPicPr>
        <p:blipFill>
          <a:blip r:embed="rId1"/>
          <a:stretch>
            <a:fillRect/>
          </a:stretch>
        </p:blipFill>
        <p:spPr>
          <a:xfrm>
            <a:off x="663178" y="1596866"/>
            <a:ext cx="4334828" cy="4334828"/>
          </a:xfrm>
          <a:prstGeom prst="rect">
            <a:avLst/>
          </a:prstGeom>
        </p:spPr>
      </p:pic>
      <p:pic>
        <p:nvPicPr>
          <p:cNvPr id="4" name="Image 1" descr="preencoded.png">    </p:cNvPr>
          <p:cNvPicPr>
            <a:picLocks noChangeAspect="1"/>
          </p:cNvPicPr>
          <p:nvPr/>
        </p:nvPicPr>
        <p:blipFill>
          <a:blip r:embed="rId2"/>
          <a:stretch>
            <a:fillRect/>
          </a:stretch>
        </p:blipFill>
        <p:spPr>
          <a:xfrm>
            <a:off x="5147786" y="1596866"/>
            <a:ext cx="4334828" cy="4334828"/>
          </a:xfrm>
          <a:prstGeom prst="rect">
            <a:avLst/>
          </a:prstGeom>
        </p:spPr>
      </p:pic>
      <p:pic>
        <p:nvPicPr>
          <p:cNvPr id="5" name="Image 2" descr="preencoded.png">    </p:cNvPr>
          <p:cNvPicPr>
            <a:picLocks noChangeAspect="1"/>
          </p:cNvPicPr>
          <p:nvPr/>
        </p:nvPicPr>
        <p:blipFill>
          <a:blip r:embed="rId3"/>
          <a:stretch>
            <a:fillRect/>
          </a:stretch>
        </p:blipFill>
        <p:spPr>
          <a:xfrm>
            <a:off x="9632394" y="1596866"/>
            <a:ext cx="4334828" cy="4334828"/>
          </a:xfrm>
          <a:prstGeom prst="rect">
            <a:avLst/>
          </a:prstGeom>
        </p:spPr>
      </p:pic>
      <p:sp>
        <p:nvSpPr>
          <p:cNvPr id="6" name="Text 1"/>
          <p:cNvSpPr/>
          <p:nvPr/>
        </p:nvSpPr>
        <p:spPr>
          <a:xfrm>
            <a:off x="655558" y="6264235"/>
            <a:ext cx="13319284" cy="299561"/>
          </a:xfrm>
          <a:prstGeom prst="rect">
            <a:avLst/>
          </a:prstGeom>
          <a:noFill/>
          <a:ln/>
        </p:spPr>
        <p:txBody>
          <a:bodyPr wrap="non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Để phát triển thêm kiến thức và kỹ năng cho trẻ, giáo viên có thể tổ chức các hoạt động mở rộng sau buổi học chính:</a:t>
            </a:r>
            <a:endParaRPr lang="en-US" sz="1450" dirty="0"/>
          </a:p>
        </p:txBody>
      </p:sp>
      <p:sp>
        <p:nvSpPr>
          <p:cNvPr id="7" name="Text 2"/>
          <p:cNvSpPr/>
          <p:nvPr/>
        </p:nvSpPr>
        <p:spPr>
          <a:xfrm>
            <a:off x="655558" y="6774418"/>
            <a:ext cx="13319284" cy="299561"/>
          </a:xfrm>
          <a:prstGeom prst="rect">
            <a:avLst/>
          </a:prstGeom>
          <a:noFill/>
          <a:ln/>
        </p:spPr>
        <p:txBody>
          <a:bodyPr wrap="non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Tô màu quả cam: Cung cấp hình vẽ quả cam đơn giản và bút màu để trẻ tô màu, giúp phát triển kỹ năng vận động tinh.</a:t>
            </a:r>
            <a:endParaRPr lang="en-US" sz="1450" dirty="0"/>
          </a:p>
        </p:txBody>
      </p:sp>
      <p:sp>
        <p:nvSpPr>
          <p:cNvPr id="8" name="Text 3"/>
          <p:cNvSpPr/>
          <p:nvPr/>
        </p:nvSpPr>
        <p:spPr>
          <a:xfrm>
            <a:off x="655558" y="7284601"/>
            <a:ext cx="13319284" cy="299561"/>
          </a:xfrm>
          <a:prstGeom prst="rect">
            <a:avLst/>
          </a:prstGeom>
          <a:noFill/>
          <a:ln/>
        </p:spPr>
        <p:txBody>
          <a:bodyPr wrap="non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Vẽ tranh đơn giản theo mẫu: Hướng dẫn trẻ vẽ hình tròn và tô màu cam để tạo thành quả cam đơn giản.</a:t>
            </a:r>
            <a:endParaRPr lang="en-US" sz="1450" dirty="0"/>
          </a:p>
        </p:txBody>
      </p:sp>
      <p:sp>
        <p:nvSpPr>
          <p:cNvPr id="9" name="Text 4"/>
          <p:cNvSpPr/>
          <p:nvPr/>
        </p:nvSpPr>
        <p:spPr>
          <a:xfrm>
            <a:off x="655558" y="7794784"/>
            <a:ext cx="13319284" cy="299561"/>
          </a:xfrm>
          <a:prstGeom prst="rect">
            <a:avLst/>
          </a:prstGeom>
          <a:noFill/>
          <a:ln/>
        </p:spPr>
        <p:txBody>
          <a:bodyPr wrap="non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Làm nước cam cùng cô giáo: Nếu có điều kiện, tổ chức hoạt động làm nước cam để trẻ hiểu thêm về công dụng của quả cam.</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2025-04-13T03:00:23Z</dcterms:created>
  <dcterms:modified xsi:type="dcterms:W3CDTF">2025-04-13T03:00:23Z</dcterms:modified>
</cp:coreProperties>
</file>