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6" r:id="rId6"/>
    <p:sldId id="267" r:id="rId7"/>
    <p:sldId id="268" r:id="rId8"/>
    <p:sldId id="273" r:id="rId9"/>
    <p:sldId id="272" r:id="rId10"/>
    <p:sldId id="263" r:id="rId11"/>
    <p:sldId id="269" r:id="rId12"/>
    <p:sldId id="270" r:id="rId13"/>
    <p:sldId id="271" r:id="rId14"/>
    <p:sldId id="265"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Puimek Font TH" panose="020B0604020202020204" charset="-34"/>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9470"/>
    <a:srgbClr val="759B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mailto:thuhang1787@gmail.com" TargetMode="External"/><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7" Type="http://schemas.openxmlformats.org/officeDocument/2006/relationships/image" Target="../media/image3.png"/><Relationship Id="rId12"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2.png"/><Relationship Id="rId5" Type="http://schemas.openxmlformats.org/officeDocument/2006/relationships/image" Target="../media/image2.svg"/><Relationship Id="rId10" Type="http://schemas.openxmlformats.org/officeDocument/2006/relationships/image" Target="../media/image21.png"/><Relationship Id="rId9" Type="http://schemas.openxmlformats.org/officeDocument/2006/relationships/image" Target="../media/image5.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png"/><Relationship Id="rId3" Type="http://schemas.openxmlformats.org/officeDocument/2006/relationships/image" Target="../media/image15.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openxmlformats.org/officeDocument/2006/relationships/image" Target="../media/image15.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5.png"/><Relationship Id="rId3" Type="http://schemas.openxmlformats.org/officeDocument/2006/relationships/image" Target="../media/image15.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2.svg"/><Relationship Id="rId12"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svg"/><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9.pn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852710" y="1028700"/>
            <a:ext cx="3938439" cy="1412915"/>
          </a:xfrm>
          <a:custGeom>
            <a:avLst/>
            <a:gdLst/>
            <a:ahLst/>
            <a:cxnLst/>
            <a:rect l="l" t="t" r="r" b="b"/>
            <a:pathLst>
              <a:path w="3938439" h="1412915">
                <a:moveTo>
                  <a:pt x="0" y="0"/>
                </a:moveTo>
                <a:lnTo>
                  <a:pt x="3938439" y="0"/>
                </a:lnTo>
                <a:lnTo>
                  <a:pt x="3938439" y="1412915"/>
                </a:lnTo>
                <a:lnTo>
                  <a:pt x="0" y="1412915"/>
                </a:lnTo>
                <a:lnTo>
                  <a:pt x="0" y="0"/>
                </a:lnTo>
                <a:close/>
              </a:path>
            </a:pathLst>
          </a:custGeom>
          <a:blipFill>
            <a:blip r:embed="rId4"/>
            <a:stretch>
              <a:fillRect/>
            </a:stretch>
          </a:blipFill>
        </p:spPr>
      </p:sp>
      <p:sp>
        <p:nvSpPr>
          <p:cNvPr id="6" name="Freeform 6"/>
          <p:cNvSpPr/>
          <p:nvPr/>
        </p:nvSpPr>
        <p:spPr>
          <a:xfrm>
            <a:off x="2837169" y="8066156"/>
            <a:ext cx="13139506" cy="7128182"/>
          </a:xfrm>
          <a:custGeom>
            <a:avLst/>
            <a:gdLst/>
            <a:ahLst/>
            <a:cxnLst/>
            <a:rect l="l" t="t" r="r" b="b"/>
            <a:pathLst>
              <a:path w="13139506" h="7128182">
                <a:moveTo>
                  <a:pt x="0" y="0"/>
                </a:moveTo>
                <a:lnTo>
                  <a:pt x="13139506" y="0"/>
                </a:lnTo>
                <a:lnTo>
                  <a:pt x="13139506" y="7128182"/>
                </a:lnTo>
                <a:lnTo>
                  <a:pt x="0" y="7128182"/>
                </a:lnTo>
                <a:lnTo>
                  <a:pt x="0" y="0"/>
                </a:lnTo>
                <a:close/>
              </a:path>
            </a:pathLst>
          </a:custGeom>
          <a:blipFill>
            <a:blip r:embed="rId5"/>
            <a:stretch>
              <a:fillRect/>
            </a:stretch>
          </a:blipFill>
        </p:spPr>
      </p:sp>
      <p:sp>
        <p:nvSpPr>
          <p:cNvPr id="7" name="Freeform 7"/>
          <p:cNvSpPr/>
          <p:nvPr/>
        </p:nvSpPr>
        <p:spPr>
          <a:xfrm flipH="1">
            <a:off x="9938742" y="807911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6"/>
            <a:stretch>
              <a:fillRect/>
            </a:stretch>
          </a:blipFill>
        </p:spPr>
      </p:sp>
      <p:sp>
        <p:nvSpPr>
          <p:cNvPr id="8" name="Freeform 8"/>
          <p:cNvSpPr/>
          <p:nvPr/>
        </p:nvSpPr>
        <p:spPr>
          <a:xfrm>
            <a:off x="1276262" y="8047425"/>
            <a:ext cx="7072996" cy="4993499"/>
          </a:xfrm>
          <a:custGeom>
            <a:avLst/>
            <a:gdLst/>
            <a:ahLst/>
            <a:cxnLst/>
            <a:rect l="l" t="t" r="r" b="b"/>
            <a:pathLst>
              <a:path w="7072996" h="4993499">
                <a:moveTo>
                  <a:pt x="0" y="0"/>
                </a:moveTo>
                <a:lnTo>
                  <a:pt x="7072996" y="0"/>
                </a:lnTo>
                <a:lnTo>
                  <a:pt x="7072996" y="4993500"/>
                </a:lnTo>
                <a:lnTo>
                  <a:pt x="0" y="4993500"/>
                </a:lnTo>
                <a:lnTo>
                  <a:pt x="0" y="0"/>
                </a:lnTo>
                <a:close/>
              </a:path>
            </a:pathLst>
          </a:custGeom>
          <a:blipFill>
            <a:blip r:embed="rId6"/>
            <a:stretch>
              <a:fillRect/>
            </a:stretch>
          </a:blipFill>
        </p:spPr>
      </p:sp>
      <p:sp>
        <p:nvSpPr>
          <p:cNvPr id="9" name="Freeform 9"/>
          <p:cNvSpPr/>
          <p:nvPr/>
        </p:nvSpPr>
        <p:spPr>
          <a:xfrm flipH="1">
            <a:off x="12937871" y="837335"/>
            <a:ext cx="4818560" cy="1728658"/>
          </a:xfrm>
          <a:custGeom>
            <a:avLst/>
            <a:gdLst/>
            <a:ahLst/>
            <a:cxnLst/>
            <a:rect l="l" t="t" r="r" b="b"/>
            <a:pathLst>
              <a:path w="4818560" h="1728658">
                <a:moveTo>
                  <a:pt x="4818560" y="0"/>
                </a:moveTo>
                <a:lnTo>
                  <a:pt x="0" y="0"/>
                </a:lnTo>
                <a:lnTo>
                  <a:pt x="0" y="1728658"/>
                </a:lnTo>
                <a:lnTo>
                  <a:pt x="4818560" y="1728658"/>
                </a:lnTo>
                <a:lnTo>
                  <a:pt x="4818560" y="0"/>
                </a:lnTo>
                <a:close/>
              </a:path>
            </a:pathLst>
          </a:custGeom>
          <a:blipFill>
            <a:blip r:embed="rId4"/>
            <a:stretch>
              <a:fillRect/>
            </a:stretch>
          </a:blipFill>
        </p:spPr>
      </p:sp>
      <p:sp>
        <p:nvSpPr>
          <p:cNvPr id="10" name="Freeform 10"/>
          <p:cNvSpPr/>
          <p:nvPr/>
        </p:nvSpPr>
        <p:spPr>
          <a:xfrm>
            <a:off x="-1416404" y="5550676"/>
            <a:ext cx="7072996" cy="4993499"/>
          </a:xfrm>
          <a:custGeom>
            <a:avLst/>
            <a:gdLst/>
            <a:ahLst/>
            <a:cxnLst/>
            <a:rect l="l" t="t" r="r" b="b"/>
            <a:pathLst>
              <a:path w="7072996" h="4993499">
                <a:moveTo>
                  <a:pt x="0" y="0"/>
                </a:moveTo>
                <a:lnTo>
                  <a:pt x="7072995" y="0"/>
                </a:lnTo>
                <a:lnTo>
                  <a:pt x="7072995" y="4993499"/>
                </a:lnTo>
                <a:lnTo>
                  <a:pt x="0" y="4993499"/>
                </a:lnTo>
                <a:lnTo>
                  <a:pt x="0" y="0"/>
                </a:lnTo>
                <a:close/>
              </a:path>
            </a:pathLst>
          </a:custGeom>
          <a:blipFill>
            <a:blip r:embed="rId6"/>
            <a:stretch>
              <a:fillRect/>
            </a:stretch>
          </a:blipFill>
        </p:spPr>
      </p:sp>
      <p:sp>
        <p:nvSpPr>
          <p:cNvPr id="12" name="Freeform 12"/>
          <p:cNvSpPr/>
          <p:nvPr/>
        </p:nvSpPr>
        <p:spPr>
          <a:xfrm flipH="1">
            <a:off x="12591615" y="558236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6"/>
            <a:stretch>
              <a:fillRect/>
            </a:stretch>
          </a:blipFill>
        </p:spPr>
      </p:sp>
      <p:sp>
        <p:nvSpPr>
          <p:cNvPr id="13" name="Freeform 13"/>
          <p:cNvSpPr/>
          <p:nvPr/>
        </p:nvSpPr>
        <p:spPr>
          <a:xfrm>
            <a:off x="14849777" y="3080343"/>
            <a:ext cx="2409523" cy="1985848"/>
          </a:xfrm>
          <a:custGeom>
            <a:avLst/>
            <a:gdLst/>
            <a:ahLst/>
            <a:cxnLst/>
            <a:rect l="l" t="t" r="r" b="b"/>
            <a:pathLst>
              <a:path w="2409523" h="1985848">
                <a:moveTo>
                  <a:pt x="0" y="0"/>
                </a:moveTo>
                <a:lnTo>
                  <a:pt x="2409523" y="0"/>
                </a:lnTo>
                <a:lnTo>
                  <a:pt x="2409523" y="1985848"/>
                </a:lnTo>
                <a:lnTo>
                  <a:pt x="0" y="1985848"/>
                </a:lnTo>
                <a:lnTo>
                  <a:pt x="0" y="0"/>
                </a:lnTo>
                <a:close/>
              </a:path>
            </a:pathLst>
          </a:custGeom>
          <a:blipFill>
            <a:blip r:embed="rId7"/>
            <a:stretch>
              <a:fillRect/>
            </a:stretch>
          </a:blipFill>
        </p:spPr>
      </p:sp>
      <p:sp>
        <p:nvSpPr>
          <p:cNvPr id="14" name="Freeform 14"/>
          <p:cNvSpPr/>
          <p:nvPr/>
        </p:nvSpPr>
        <p:spPr>
          <a:xfrm flipH="1">
            <a:off x="852710" y="3539686"/>
            <a:ext cx="2957172" cy="2342327"/>
          </a:xfrm>
          <a:custGeom>
            <a:avLst/>
            <a:gdLst/>
            <a:ahLst/>
            <a:cxnLst/>
            <a:rect l="l" t="t" r="r" b="b"/>
            <a:pathLst>
              <a:path w="2957172" h="2342327">
                <a:moveTo>
                  <a:pt x="2957172" y="0"/>
                </a:moveTo>
                <a:lnTo>
                  <a:pt x="0" y="0"/>
                </a:lnTo>
                <a:lnTo>
                  <a:pt x="0" y="2342327"/>
                </a:lnTo>
                <a:lnTo>
                  <a:pt x="2957172" y="2342327"/>
                </a:lnTo>
                <a:lnTo>
                  <a:pt x="2957172" y="0"/>
                </a:lnTo>
                <a:close/>
              </a:path>
            </a:pathLst>
          </a:custGeom>
          <a:blipFill>
            <a:blip r:embed="rId8"/>
            <a:stretch>
              <a:fillRect/>
            </a:stretch>
          </a:blipFill>
        </p:spPr>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9724" y="1810074"/>
            <a:ext cx="2146436" cy="2146436"/>
          </a:xfrm>
          <a:prstGeom prst="rect">
            <a:avLst/>
          </a:prstGeom>
        </p:spPr>
      </p:pic>
      <p:sp>
        <p:nvSpPr>
          <p:cNvPr id="17" name="TextBox 16"/>
          <p:cNvSpPr txBox="1"/>
          <p:nvPr/>
        </p:nvSpPr>
        <p:spPr>
          <a:xfrm>
            <a:off x="5613690" y="4002963"/>
            <a:ext cx="6830716" cy="707886"/>
          </a:xfrm>
          <a:prstGeom prst="rect">
            <a:avLst/>
          </a:prstGeom>
          <a:noFill/>
        </p:spPr>
        <p:txBody>
          <a:bodyPr wrap="none" rtlCol="0">
            <a:spAutoFit/>
          </a:bodyPr>
          <a:lstStyle/>
          <a:p>
            <a:r>
              <a:rPr lang="en-US" sz="4000" b="1" smtClean="0">
                <a:solidFill>
                  <a:srgbClr val="5D9470"/>
                </a:solidFill>
                <a:latin typeface="Times New Roman" panose="02020603050405020304" pitchFamily="18" charset="0"/>
                <a:cs typeface="Times New Roman" panose="02020603050405020304" pitchFamily="18" charset="0"/>
              </a:rPr>
              <a:t>Lĩnh vực phát triển nhận thức</a:t>
            </a:r>
            <a:endParaRPr lang="en-US" sz="4000" b="1">
              <a:solidFill>
                <a:srgbClr val="5D947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791149" y="4753970"/>
            <a:ext cx="8527084" cy="769441"/>
          </a:xfrm>
          <a:prstGeom prst="rect">
            <a:avLst/>
          </a:prstGeom>
          <a:noFill/>
        </p:spPr>
        <p:txBody>
          <a:bodyPr wrap="square" rtlCol="0">
            <a:spAutoFit/>
          </a:bodyPr>
          <a:lstStyle/>
          <a:p>
            <a:pPr algn="ctr"/>
            <a:r>
              <a:rPr lang="en-US" sz="4400" b="1" smtClean="0">
                <a:latin typeface="Times New Roman" panose="02020603050405020304" pitchFamily="18" charset="0"/>
                <a:cs typeface="Times New Roman" panose="02020603050405020304" pitchFamily="18" charset="0"/>
              </a:rPr>
              <a:t>Đề </a:t>
            </a:r>
            <a:r>
              <a:rPr lang="en-US" sz="4400" b="1" smtClean="0">
                <a:latin typeface="Times New Roman" panose="02020603050405020304" pitchFamily="18" charset="0"/>
                <a:cs typeface="Times New Roman" panose="02020603050405020304" pitchFamily="18" charset="0"/>
              </a:rPr>
              <a:t>tài: Khám phá một </a:t>
            </a:r>
            <a:r>
              <a:rPr lang="en-US" sz="4400" b="1" smtClean="0">
                <a:latin typeface="Times New Roman" panose="02020603050405020304" pitchFamily="18" charset="0"/>
                <a:cs typeface="Times New Roman" panose="02020603050405020304" pitchFamily="18" charset="0"/>
              </a:rPr>
              <a:t>số loại hoa </a:t>
            </a:r>
          </a:p>
        </p:txBody>
      </p:sp>
      <p:sp>
        <p:nvSpPr>
          <p:cNvPr id="19" name="TextBox 18"/>
          <p:cNvSpPr txBox="1"/>
          <p:nvPr/>
        </p:nvSpPr>
        <p:spPr>
          <a:xfrm>
            <a:off x="8084553" y="8603786"/>
            <a:ext cx="3800882"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Tháng 2/ 2025</a:t>
            </a:r>
            <a:endParaRPr lang="en-US" sz="2800" b="1">
              <a:latin typeface="Times New Roman" panose="02020603050405020304" pitchFamily="18" charset="0"/>
              <a:cs typeface="Times New Roman" panose="02020603050405020304" pitchFamily="18" charset="0"/>
            </a:endParaRPr>
          </a:p>
        </p:txBody>
      </p:sp>
      <p:sp>
        <p:nvSpPr>
          <p:cNvPr id="20" name="TextBox 19"/>
          <p:cNvSpPr txBox="1"/>
          <p:nvPr/>
        </p:nvSpPr>
        <p:spPr>
          <a:xfrm>
            <a:off x="5205445" y="457878"/>
            <a:ext cx="7511415" cy="954107"/>
          </a:xfrm>
          <a:prstGeom prst="rect">
            <a:avLst/>
          </a:prstGeom>
          <a:noFill/>
        </p:spPr>
        <p:txBody>
          <a:bodyPr wrap="none" rtlCol="0">
            <a:spAutoFit/>
          </a:bodyPr>
          <a:lstStyle/>
          <a:p>
            <a:pPr algn="ctr"/>
            <a:r>
              <a:rPr lang="en-US" sz="2800" b="1" smtClean="0">
                <a:latin typeface="Times New Roman" panose="02020603050405020304" pitchFamily="18" charset="0"/>
                <a:cs typeface="Times New Roman" panose="02020603050405020304" pitchFamily="18" charset="0"/>
              </a:rPr>
              <a:t>TRƯỜNG </a:t>
            </a:r>
            <a:r>
              <a:rPr lang="en-US" sz="2800" b="1">
                <a:latin typeface="Times New Roman" panose="02020603050405020304" pitchFamily="18" charset="0"/>
                <a:cs typeface="Times New Roman" panose="02020603050405020304" pitchFamily="18" charset="0"/>
              </a:rPr>
              <a:t>MẦM NON HOA HƯỚNG </a:t>
            </a:r>
            <a:r>
              <a:rPr lang="en-US" sz="2800" b="1" smtClean="0">
                <a:latin typeface="Times New Roman" panose="02020603050405020304" pitchFamily="18" charset="0"/>
                <a:cs typeface="Times New Roman" panose="02020603050405020304" pitchFamily="18" charset="0"/>
              </a:rPr>
              <a:t>DƯƠNG</a:t>
            </a:r>
          </a:p>
          <a:p>
            <a:pPr algn="ctr"/>
            <a:r>
              <a:rPr lang="en-US" sz="2800" b="1" smtClean="0">
                <a:latin typeface="Times New Roman" panose="02020603050405020304" pitchFamily="18" charset="0"/>
                <a:cs typeface="Times New Roman" panose="02020603050405020304" pitchFamily="18" charset="0"/>
              </a:rPr>
              <a:t>Ngày hội CNTT và chuyển đổi số năm 2025</a:t>
            </a:r>
            <a:endParaRPr lang="en-US" sz="2800" b="1">
              <a:latin typeface="Times New Roman" panose="02020603050405020304" pitchFamily="18" charset="0"/>
              <a:cs typeface="Times New Roman" panose="02020603050405020304" pitchFamily="18" charset="0"/>
            </a:endParaRPr>
          </a:p>
        </p:txBody>
      </p:sp>
      <p:sp>
        <p:nvSpPr>
          <p:cNvPr id="11" name="TextBox 10"/>
          <p:cNvSpPr txBox="1"/>
          <p:nvPr/>
        </p:nvSpPr>
        <p:spPr>
          <a:xfrm>
            <a:off x="5430187" y="5629463"/>
            <a:ext cx="7177542" cy="3046988"/>
          </a:xfrm>
          <a:prstGeom prst="rect">
            <a:avLst/>
          </a:prstGeom>
          <a:noFill/>
        </p:spPr>
        <p:txBody>
          <a:bodyPr wrap="none" rtlCol="0">
            <a:spAutoFit/>
          </a:bodyPr>
          <a:lstStyle/>
          <a:p>
            <a:pPr algn="ctr"/>
            <a:r>
              <a:rPr lang="en-US" sz="3200" b="1">
                <a:solidFill>
                  <a:srgbClr val="183C5C"/>
                </a:solidFill>
                <a:latin typeface="Times New Roman" panose="02020603050405020304" pitchFamily="18" charset="0"/>
                <a:cs typeface="Times New Roman" panose="02020603050405020304" pitchFamily="18" charset="0"/>
              </a:rPr>
              <a:t>Giáo viên: Nguyễn Thị Thu Hằng</a:t>
            </a:r>
          </a:p>
          <a:p>
            <a:pPr algn="ctr"/>
            <a:r>
              <a:rPr lang="en-US" sz="3200" b="1">
                <a:solidFill>
                  <a:srgbClr val="183C5C"/>
                </a:solidFill>
                <a:latin typeface="Times New Roman" panose="02020603050405020304" pitchFamily="18" charset="0"/>
                <a:cs typeface="Times New Roman" panose="02020603050405020304" pitchFamily="18" charset="0"/>
              </a:rPr>
              <a:t>Email: </a:t>
            </a:r>
            <a:r>
              <a:rPr lang="en-US" sz="3200" b="1">
                <a:solidFill>
                  <a:srgbClr val="183C5C"/>
                </a:solidFill>
                <a:latin typeface="Times New Roman" panose="02020603050405020304" pitchFamily="18" charset="0"/>
                <a:cs typeface="Times New Roman" panose="02020603050405020304" pitchFamily="18" charset="0"/>
                <a:hlinkClick r:id="rId10"/>
              </a:rPr>
              <a:t>thuhang1787@gmail.com</a:t>
            </a:r>
            <a:endParaRPr lang="en-US" sz="3200" b="1">
              <a:solidFill>
                <a:srgbClr val="183C5C"/>
              </a:solidFill>
              <a:latin typeface="Times New Roman" panose="02020603050405020304" pitchFamily="18" charset="0"/>
              <a:cs typeface="Times New Roman" panose="02020603050405020304" pitchFamily="18" charset="0"/>
            </a:endParaRPr>
          </a:p>
          <a:p>
            <a:pPr algn="ctr"/>
            <a:r>
              <a:rPr lang="en-US" sz="3200" b="1">
                <a:solidFill>
                  <a:srgbClr val="183C5C"/>
                </a:solidFill>
                <a:latin typeface="Times New Roman" panose="02020603050405020304" pitchFamily="18" charset="0"/>
                <a:cs typeface="Times New Roman" panose="02020603050405020304" pitchFamily="18" charset="0"/>
              </a:rPr>
              <a:t>Điện thoại: 0978194534</a:t>
            </a:r>
          </a:p>
          <a:p>
            <a:pPr algn="ctr"/>
            <a:r>
              <a:rPr lang="en-US" sz="3200" b="1">
                <a:solidFill>
                  <a:srgbClr val="183C5C"/>
                </a:solidFill>
                <a:latin typeface="Times New Roman" panose="02020603050405020304" pitchFamily="18" charset="0"/>
                <a:cs typeface="Times New Roman" panose="02020603050405020304" pitchFamily="18" charset="0"/>
              </a:rPr>
              <a:t>Đơn vị: Trường MN Hoa Hướng Dương</a:t>
            </a:r>
            <a:br>
              <a:rPr lang="en-US" sz="3200" b="1">
                <a:solidFill>
                  <a:srgbClr val="183C5C"/>
                </a:solidFill>
                <a:latin typeface="Times New Roman" panose="02020603050405020304" pitchFamily="18" charset="0"/>
                <a:cs typeface="Times New Roman" panose="02020603050405020304" pitchFamily="18" charset="0"/>
              </a:rPr>
            </a:br>
            <a:endParaRPr lang="en-US" sz="3200" b="1">
              <a:latin typeface="Times New Roman" panose="02020603050405020304" pitchFamily="18" charset="0"/>
              <a:cs typeface="Times New Roman" panose="02020603050405020304" pitchFamily="18" charset="0"/>
            </a:endParaRPr>
          </a:p>
          <a:p>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out)">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out)">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3" name="Freeform 3"/>
          <p:cNvSpPr/>
          <p:nvPr/>
        </p:nvSpPr>
        <p:spPr>
          <a:xfrm rot="-3537636">
            <a:off x="-3020091" y="-372800"/>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07418" y="203313"/>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457200" y="8343900"/>
            <a:ext cx="19202400"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9" name="Freeform 9"/>
          <p:cNvSpPr/>
          <p:nvPr/>
        </p:nvSpPr>
        <p:spPr>
          <a:xfrm flipH="1">
            <a:off x="14663937" y="27427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1" name="Freeform 11"/>
          <p:cNvSpPr/>
          <p:nvPr/>
        </p:nvSpPr>
        <p:spPr>
          <a:xfrm flipH="1">
            <a:off x="195273" y="2247843"/>
            <a:ext cx="1716558" cy="1359657"/>
          </a:xfrm>
          <a:custGeom>
            <a:avLst/>
            <a:gdLst/>
            <a:ahLst/>
            <a:cxnLst/>
            <a:rect l="l" t="t" r="r" b="b"/>
            <a:pathLst>
              <a:path w="2247104" h="1779893">
                <a:moveTo>
                  <a:pt x="2247104" y="0"/>
                </a:moveTo>
                <a:lnTo>
                  <a:pt x="0" y="0"/>
                </a:lnTo>
                <a:lnTo>
                  <a:pt x="0" y="1779894"/>
                </a:lnTo>
                <a:lnTo>
                  <a:pt x="2247104" y="1779894"/>
                </a:lnTo>
                <a:lnTo>
                  <a:pt x="2247104" y="0"/>
                </a:lnTo>
                <a:close/>
              </a:path>
            </a:pathLst>
          </a:custGeom>
          <a:blipFill>
            <a:blip r:embed="rId8"/>
            <a:stretch>
              <a:fillRect/>
            </a:stretch>
          </a:blipFill>
        </p:spPr>
      </p:sp>
      <p:sp>
        <p:nvSpPr>
          <p:cNvPr id="13" name="TextBox 13"/>
          <p:cNvSpPr txBox="1"/>
          <p:nvPr/>
        </p:nvSpPr>
        <p:spPr>
          <a:xfrm>
            <a:off x="5258553" y="64519"/>
            <a:ext cx="7325495" cy="835550"/>
          </a:xfrm>
          <a:prstGeom prst="rect">
            <a:avLst/>
          </a:prstGeom>
        </p:spPr>
        <p:txBody>
          <a:bodyPr lIns="0" tIns="0" rIns="0" bIns="0" rtlCol="0" anchor="t">
            <a:spAutoFit/>
          </a:bodyPr>
          <a:lstStyle/>
          <a:p>
            <a:pPr algn="ctr">
              <a:lnSpc>
                <a:spcPts val="6971"/>
              </a:lnSpc>
            </a:pPr>
            <a:r>
              <a:rPr lang="en-US" sz="5400" b="1" spc="-288" smtClean="0">
                <a:solidFill>
                  <a:srgbClr val="759B69"/>
                </a:solidFill>
                <a:latin typeface="Times New Roman" panose="02020603050405020304" pitchFamily="18" charset="0"/>
                <a:ea typeface="Puimek Font TH"/>
                <a:cs typeface="Times New Roman" panose="02020603050405020304" pitchFamily="18" charset="0"/>
                <a:sym typeface="Puimek Font TH"/>
              </a:rPr>
              <a:t>Mở Rộng</a:t>
            </a:r>
            <a:endParaRPr lang="en-US" sz="5400" b="1" spc="-28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8" name="TextBox 18"/>
          <p:cNvSpPr txBox="1"/>
          <p:nvPr/>
        </p:nvSpPr>
        <p:spPr>
          <a:xfrm>
            <a:off x="1838859" y="2417263"/>
            <a:ext cx="811286" cy="530563"/>
          </a:xfrm>
          <a:prstGeom prst="rect">
            <a:avLst/>
          </a:prstGeom>
        </p:spPr>
        <p:txBody>
          <a:bodyPr lIns="0" tIns="0" rIns="0" bIns="0" rtlCol="0" anchor="t">
            <a:spAutoFit/>
          </a:bodyPr>
          <a:lstStyle/>
          <a:p>
            <a:pPr algn="ctr">
              <a:lnSpc>
                <a:spcPts val="3853"/>
              </a:lnSpc>
            </a:pPr>
            <a:r>
              <a:rPr lang="en-US" sz="4429" spc="-159">
                <a:solidFill>
                  <a:srgbClr val="FFFFFF"/>
                </a:solidFill>
                <a:latin typeface="Puimek Font TH"/>
                <a:ea typeface="Puimek Font TH"/>
                <a:cs typeface="Puimek Font TH"/>
                <a:sym typeface="Puimek Font TH"/>
              </a:rPr>
              <a:t>1</a:t>
            </a:r>
          </a:p>
        </p:txBody>
      </p:sp>
      <p:sp>
        <p:nvSpPr>
          <p:cNvPr id="20" name="Freeform 20"/>
          <p:cNvSpPr/>
          <p:nvPr/>
        </p:nvSpPr>
        <p:spPr>
          <a:xfrm>
            <a:off x="16376543" y="2211966"/>
            <a:ext cx="1736800" cy="1431413"/>
          </a:xfrm>
          <a:custGeom>
            <a:avLst/>
            <a:gdLst/>
            <a:ahLst/>
            <a:cxnLst/>
            <a:rect l="l" t="t" r="r" b="b"/>
            <a:pathLst>
              <a:path w="2127846" h="1753700">
                <a:moveTo>
                  <a:pt x="0" y="0"/>
                </a:moveTo>
                <a:lnTo>
                  <a:pt x="2127846" y="0"/>
                </a:lnTo>
                <a:lnTo>
                  <a:pt x="2127846" y="1753699"/>
                </a:lnTo>
                <a:lnTo>
                  <a:pt x="0" y="1753699"/>
                </a:lnTo>
                <a:lnTo>
                  <a:pt x="0" y="0"/>
                </a:lnTo>
                <a:close/>
              </a:path>
            </a:pathLst>
          </a:custGeom>
          <a:blipFill>
            <a:blip r:embed="rId9"/>
            <a:stretch>
              <a:fillRect/>
            </a:stretch>
          </a:blipFill>
        </p:spPr>
      </p:sp>
      <p:sp>
        <p:nvSpPr>
          <p:cNvPr id="25" name="TextBox 25"/>
          <p:cNvSpPr txBox="1"/>
          <p:nvPr/>
        </p:nvSpPr>
        <p:spPr>
          <a:xfrm>
            <a:off x="1838859" y="5923268"/>
            <a:ext cx="811286" cy="530563"/>
          </a:xfrm>
          <a:prstGeom prst="rect">
            <a:avLst/>
          </a:prstGeom>
        </p:spPr>
        <p:txBody>
          <a:bodyPr lIns="0" tIns="0" rIns="0" bIns="0" rtlCol="0" anchor="t">
            <a:spAutoFit/>
          </a:bodyPr>
          <a:lstStyle/>
          <a:p>
            <a:pPr algn="ctr">
              <a:lnSpc>
                <a:spcPts val="3853"/>
              </a:lnSpc>
            </a:pPr>
            <a:r>
              <a:rPr lang="en-US" sz="4429" spc="-159">
                <a:solidFill>
                  <a:srgbClr val="FFFFFF"/>
                </a:solidFill>
                <a:latin typeface="Puimek Font TH"/>
                <a:ea typeface="Puimek Font TH"/>
                <a:cs typeface="Puimek Font TH"/>
                <a:sym typeface="Puimek Font TH"/>
              </a:rPr>
              <a:t>2</a:t>
            </a:r>
          </a:p>
        </p:txBody>
      </p:sp>
      <p:pic>
        <p:nvPicPr>
          <p:cNvPr id="7" name="Picture 6"/>
          <p:cNvPicPr>
            <a:picLocks noChangeAspect="1"/>
          </p:cNvPicPr>
          <p:nvPr/>
        </p:nvPicPr>
        <p:blipFill>
          <a:blip r:embed="rId10"/>
          <a:stretch>
            <a:fillRect/>
          </a:stretch>
        </p:blipFill>
        <p:spPr>
          <a:xfrm>
            <a:off x="1849532" y="1265242"/>
            <a:ext cx="4224800" cy="422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11"/>
          <a:stretch>
            <a:fillRect/>
          </a:stretch>
        </p:blipFill>
        <p:spPr>
          <a:xfrm>
            <a:off x="11737779" y="1276239"/>
            <a:ext cx="4127899" cy="4127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rotWithShape="1">
          <a:blip r:embed="rId12"/>
          <a:srcRect l="8280" t="-3381" r="7217" b="18879"/>
          <a:stretch/>
        </p:blipFill>
        <p:spPr>
          <a:xfrm>
            <a:off x="6824838" y="1151183"/>
            <a:ext cx="4215494" cy="42154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3"/>
          <a:stretch>
            <a:fillRect/>
          </a:stretch>
        </p:blipFill>
        <p:spPr>
          <a:xfrm>
            <a:off x="4139018" y="5585962"/>
            <a:ext cx="4201302" cy="41802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rotWithShape="1">
          <a:blip r:embed="rId14"/>
          <a:srcRect l="17809" r="8455"/>
          <a:stretch/>
        </p:blipFill>
        <p:spPr>
          <a:xfrm>
            <a:off x="9469744" y="5511531"/>
            <a:ext cx="4266802" cy="4102694"/>
          </a:xfrm>
          <a:prstGeom prst="ellipse">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9150" y="1696355"/>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706027" y="6696904"/>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237386" y="6938610"/>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1164050" y="6995844"/>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1776795" y="5799147"/>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9"/>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0"/>
            <a:stretch>
              <a:fillRect/>
            </a:stretch>
          </a:blipFill>
        </p:spPr>
      </p:sp>
      <p:sp>
        <p:nvSpPr>
          <p:cNvPr id="14" name="Freeform 14"/>
          <p:cNvSpPr/>
          <p:nvPr/>
        </p:nvSpPr>
        <p:spPr>
          <a:xfrm flipH="1">
            <a:off x="14433906" y="6026775"/>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7" name="TextBox 16"/>
          <p:cNvSpPr txBox="1"/>
          <p:nvPr/>
        </p:nvSpPr>
        <p:spPr>
          <a:xfrm>
            <a:off x="285669" y="3279756"/>
            <a:ext cx="13311081" cy="974626"/>
          </a:xfrm>
          <a:prstGeom prst="rect">
            <a:avLst/>
          </a:prstGeom>
        </p:spPr>
        <p:txBody>
          <a:bodyPr wrap="square" lIns="0" tIns="0" rIns="0" bIns="0" rtlCol="0" anchor="t">
            <a:spAutoFit/>
          </a:bodyPr>
          <a:lstStyle/>
          <a:p>
            <a:pPr algn="ctr">
              <a:lnSpc>
                <a:spcPts val="7639"/>
              </a:lnSpc>
            </a:pP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2.2: Trò chơi</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3" name="TextBox 12"/>
          <p:cNvSpPr txBox="1"/>
          <p:nvPr/>
        </p:nvSpPr>
        <p:spPr>
          <a:xfrm>
            <a:off x="4702347" y="4576877"/>
            <a:ext cx="8158452" cy="923330"/>
          </a:xfrm>
          <a:prstGeom prst="rect">
            <a:avLst/>
          </a:prstGeom>
          <a:noFill/>
        </p:spPr>
        <p:txBody>
          <a:bodyPr wrap="none" rtlCol="0">
            <a:spAutoFit/>
          </a:bodyPr>
          <a:lstStyle/>
          <a:p>
            <a:r>
              <a:rPr lang="en-US" sz="5400" b="1" smtClean="0">
                <a:solidFill>
                  <a:srgbClr val="759B69"/>
                </a:solidFill>
                <a:latin typeface="Times New Roman" panose="02020603050405020304" pitchFamily="18" charset="0"/>
                <a:cs typeface="Times New Roman" panose="02020603050405020304" pitchFamily="18" charset="0"/>
              </a:rPr>
              <a:t>* Trò chơi 1: Ai nhanh hơn</a:t>
            </a:r>
            <a:endParaRPr lang="en-US" sz="5400" b="1">
              <a:solidFill>
                <a:srgbClr val="759B6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33660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9150" y="1696355"/>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706027" y="6696904"/>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237386" y="6938610"/>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1164050" y="6995844"/>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1776795" y="5799147"/>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9"/>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0"/>
            <a:stretch>
              <a:fillRect/>
            </a:stretch>
          </a:blipFill>
        </p:spPr>
      </p:sp>
      <p:sp>
        <p:nvSpPr>
          <p:cNvPr id="14" name="Freeform 14"/>
          <p:cNvSpPr/>
          <p:nvPr/>
        </p:nvSpPr>
        <p:spPr>
          <a:xfrm flipH="1">
            <a:off x="14433906" y="6026775"/>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7" name="TextBox 16"/>
          <p:cNvSpPr txBox="1"/>
          <p:nvPr/>
        </p:nvSpPr>
        <p:spPr>
          <a:xfrm>
            <a:off x="285669" y="3279756"/>
            <a:ext cx="13311081" cy="974626"/>
          </a:xfrm>
          <a:prstGeom prst="rect">
            <a:avLst/>
          </a:prstGeom>
        </p:spPr>
        <p:txBody>
          <a:bodyPr wrap="square" lIns="0" tIns="0" rIns="0" bIns="0" rtlCol="0" anchor="t">
            <a:spAutoFit/>
          </a:bodyPr>
          <a:lstStyle/>
          <a:p>
            <a:pPr algn="ctr">
              <a:lnSpc>
                <a:spcPts val="7639"/>
              </a:lnSpc>
            </a:pP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2.2: Trò chơi</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3" name="TextBox 12"/>
          <p:cNvSpPr txBox="1"/>
          <p:nvPr/>
        </p:nvSpPr>
        <p:spPr>
          <a:xfrm>
            <a:off x="4702347" y="4576877"/>
            <a:ext cx="7555466" cy="923330"/>
          </a:xfrm>
          <a:prstGeom prst="rect">
            <a:avLst/>
          </a:prstGeom>
          <a:noFill/>
        </p:spPr>
        <p:txBody>
          <a:bodyPr wrap="none" rtlCol="0">
            <a:spAutoFit/>
          </a:bodyPr>
          <a:lstStyle/>
          <a:p>
            <a:r>
              <a:rPr lang="en-US" sz="5400" b="1" smtClean="0">
                <a:solidFill>
                  <a:srgbClr val="759B69"/>
                </a:solidFill>
                <a:latin typeface="Times New Roman" panose="02020603050405020304" pitchFamily="18" charset="0"/>
                <a:cs typeface="Times New Roman" panose="02020603050405020304" pitchFamily="18" charset="0"/>
              </a:rPr>
              <a:t>* Trò chơi 2: Chung sức</a:t>
            </a:r>
            <a:endParaRPr lang="en-US" sz="5400" b="1">
              <a:solidFill>
                <a:srgbClr val="759B6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2064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025" y="2284587"/>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4021128" y="-86361"/>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9"/>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0"/>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6" name="TextBox 16"/>
          <p:cNvSpPr txBox="1"/>
          <p:nvPr/>
        </p:nvSpPr>
        <p:spPr>
          <a:xfrm>
            <a:off x="3432770" y="3464321"/>
            <a:ext cx="4586765" cy="974626"/>
          </a:xfrm>
          <a:prstGeom prst="rect">
            <a:avLst/>
          </a:prstGeom>
        </p:spPr>
        <p:txBody>
          <a:bodyPr wrap="square" lIns="0" tIns="0" rIns="0" bIns="0" rtlCol="0" anchor="t">
            <a:spAutoFit/>
          </a:bodyPr>
          <a:lstStyle/>
          <a:p>
            <a:pPr algn="ctr">
              <a:lnSpc>
                <a:spcPts val="7639"/>
              </a:lnSpc>
            </a:pP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3. Kết thúc:</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7" name="TextBox 16"/>
          <p:cNvSpPr txBox="1"/>
          <p:nvPr/>
        </p:nvSpPr>
        <p:spPr>
          <a:xfrm>
            <a:off x="2331295" y="4932048"/>
            <a:ext cx="13311081" cy="1867884"/>
          </a:xfrm>
          <a:prstGeom prst="rect">
            <a:avLst/>
          </a:prstGeom>
        </p:spPr>
        <p:txBody>
          <a:bodyPr wrap="square" lIns="0" tIns="0" rIns="0" bIns="0" rtlCol="0" anchor="t">
            <a:spAutoFit/>
          </a:bodyPr>
          <a:lstStyle/>
          <a:p>
            <a:pPr algn="ctr">
              <a:lnSpc>
                <a:spcPts val="7639"/>
              </a:lnSpc>
            </a:pPr>
            <a:r>
              <a:rPr lang="vi-VN" sz="5400">
                <a:solidFill>
                  <a:srgbClr val="5D9470"/>
                </a:solidFill>
                <a:latin typeface="Times New Roman" panose="02020603050405020304" pitchFamily="18" charset="0"/>
                <a:cs typeface="Times New Roman" panose="02020603050405020304" pitchFamily="18" charset="0"/>
              </a:rPr>
              <a:t>Cô và trẻ hát bài: “Ra vườn hoa em chơi” và </a:t>
            </a:r>
            <a:r>
              <a:rPr lang="en-US" sz="5400" smtClean="0">
                <a:solidFill>
                  <a:srgbClr val="5D9470"/>
                </a:solidFill>
                <a:latin typeface="Times New Roman" panose="02020603050405020304" pitchFamily="18" charset="0"/>
                <a:cs typeface="Times New Roman" panose="02020603050405020304" pitchFamily="18" charset="0"/>
              </a:rPr>
              <a:t>chuyển hoạt động</a:t>
            </a:r>
            <a:endParaRPr lang="en-US" sz="5400" b="1" spc="-58">
              <a:solidFill>
                <a:srgbClr val="5D9470"/>
              </a:solidFill>
              <a:latin typeface="Times New Roman" panose="02020603050405020304" pitchFamily="18" charset="0"/>
              <a:ea typeface="Puimek Font TH"/>
              <a:cs typeface="Times New Roman" panose="02020603050405020304" pitchFamily="18" charset="0"/>
              <a:sym typeface="Puimek Font TH"/>
            </a:endParaRPr>
          </a:p>
        </p:txBody>
      </p:sp>
    </p:spTree>
    <p:extLst>
      <p:ext uri="{BB962C8B-B14F-4D97-AF65-F5344CB8AC3E}">
        <p14:creationId xmlns:p14="http://schemas.microsoft.com/office/powerpoint/2010/main" val="24278667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701620" y="1028700"/>
            <a:ext cx="14884760" cy="8074982"/>
          </a:xfrm>
          <a:custGeom>
            <a:avLst/>
            <a:gdLst/>
            <a:ahLst/>
            <a:cxnLst/>
            <a:rect l="l" t="t" r="r" b="b"/>
            <a:pathLst>
              <a:path w="14884760" h="8074982">
                <a:moveTo>
                  <a:pt x="0" y="0"/>
                </a:moveTo>
                <a:lnTo>
                  <a:pt x="14884760" y="0"/>
                </a:lnTo>
                <a:lnTo>
                  <a:pt x="14884760" y="8074982"/>
                </a:lnTo>
                <a:lnTo>
                  <a:pt x="0" y="8074982"/>
                </a:lnTo>
                <a:lnTo>
                  <a:pt x="0" y="0"/>
                </a:lnTo>
                <a:close/>
              </a:path>
            </a:pathLst>
          </a:custGeom>
          <a:blipFill>
            <a:blip r:embed="rId4"/>
            <a:stretch>
              <a:fillRect/>
            </a:stretch>
          </a:blipFill>
        </p:spPr>
      </p:sp>
      <p:sp>
        <p:nvSpPr>
          <p:cNvPr id="5" name="Freeform 5"/>
          <p:cNvSpPr/>
          <p:nvPr/>
        </p:nvSpPr>
        <p:spPr>
          <a:xfrm>
            <a:off x="1028700" y="1308399"/>
            <a:ext cx="3938439" cy="1412915"/>
          </a:xfrm>
          <a:custGeom>
            <a:avLst/>
            <a:gdLst/>
            <a:ahLst/>
            <a:cxnLst/>
            <a:rect l="l" t="t" r="r" b="b"/>
            <a:pathLst>
              <a:path w="3938439" h="1412915">
                <a:moveTo>
                  <a:pt x="0" y="0"/>
                </a:moveTo>
                <a:lnTo>
                  <a:pt x="3938439" y="0"/>
                </a:lnTo>
                <a:lnTo>
                  <a:pt x="3938439" y="1412915"/>
                </a:lnTo>
                <a:lnTo>
                  <a:pt x="0" y="1412915"/>
                </a:lnTo>
                <a:lnTo>
                  <a:pt x="0" y="0"/>
                </a:lnTo>
                <a:close/>
              </a:path>
            </a:pathLst>
          </a:custGeom>
          <a:blipFill>
            <a:blip r:embed="rId5"/>
            <a:stretch>
              <a:fillRect/>
            </a:stretch>
          </a:blipFill>
        </p:spPr>
      </p:sp>
      <p:sp>
        <p:nvSpPr>
          <p:cNvPr id="6" name="Freeform 6"/>
          <p:cNvSpPr/>
          <p:nvPr/>
        </p:nvSpPr>
        <p:spPr>
          <a:xfrm>
            <a:off x="2574247" y="7265834"/>
            <a:ext cx="13139506" cy="7128182"/>
          </a:xfrm>
          <a:custGeom>
            <a:avLst/>
            <a:gdLst/>
            <a:ahLst/>
            <a:cxnLst/>
            <a:rect l="l" t="t" r="r" b="b"/>
            <a:pathLst>
              <a:path w="13139506" h="7128182">
                <a:moveTo>
                  <a:pt x="0" y="0"/>
                </a:moveTo>
                <a:lnTo>
                  <a:pt x="13139506" y="0"/>
                </a:lnTo>
                <a:lnTo>
                  <a:pt x="13139506" y="7128182"/>
                </a:lnTo>
                <a:lnTo>
                  <a:pt x="0" y="7128182"/>
                </a:lnTo>
                <a:lnTo>
                  <a:pt x="0" y="0"/>
                </a:lnTo>
                <a:close/>
              </a:path>
            </a:pathLst>
          </a:custGeom>
          <a:blipFill>
            <a:blip r:embed="rId4"/>
            <a:stretch>
              <a:fillRect/>
            </a:stretch>
          </a:blipFill>
        </p:spPr>
      </p:sp>
      <p:sp>
        <p:nvSpPr>
          <p:cNvPr id="7" name="Freeform 7"/>
          <p:cNvSpPr/>
          <p:nvPr/>
        </p:nvSpPr>
        <p:spPr>
          <a:xfrm flipH="1">
            <a:off x="9938742" y="807911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6"/>
            <a:stretch>
              <a:fillRect/>
            </a:stretch>
          </a:blipFill>
        </p:spPr>
      </p:sp>
      <p:sp>
        <p:nvSpPr>
          <p:cNvPr id="8" name="Freeform 8"/>
          <p:cNvSpPr/>
          <p:nvPr/>
        </p:nvSpPr>
        <p:spPr>
          <a:xfrm>
            <a:off x="1276262" y="8047425"/>
            <a:ext cx="7072996" cy="4993499"/>
          </a:xfrm>
          <a:custGeom>
            <a:avLst/>
            <a:gdLst/>
            <a:ahLst/>
            <a:cxnLst/>
            <a:rect l="l" t="t" r="r" b="b"/>
            <a:pathLst>
              <a:path w="7072996" h="4993499">
                <a:moveTo>
                  <a:pt x="0" y="0"/>
                </a:moveTo>
                <a:lnTo>
                  <a:pt x="7072996" y="0"/>
                </a:lnTo>
                <a:lnTo>
                  <a:pt x="7072996" y="4993500"/>
                </a:lnTo>
                <a:lnTo>
                  <a:pt x="0" y="4993500"/>
                </a:lnTo>
                <a:lnTo>
                  <a:pt x="0" y="0"/>
                </a:lnTo>
                <a:close/>
              </a:path>
            </a:pathLst>
          </a:custGeom>
          <a:blipFill>
            <a:blip r:embed="rId6"/>
            <a:stretch>
              <a:fillRect/>
            </a:stretch>
          </a:blipFill>
        </p:spPr>
      </p:sp>
      <p:sp>
        <p:nvSpPr>
          <p:cNvPr id="9" name="Freeform 9"/>
          <p:cNvSpPr/>
          <p:nvPr/>
        </p:nvSpPr>
        <p:spPr>
          <a:xfrm flipH="1">
            <a:off x="12988296" y="4762140"/>
            <a:ext cx="4396019" cy="1577072"/>
          </a:xfrm>
          <a:custGeom>
            <a:avLst/>
            <a:gdLst/>
            <a:ahLst/>
            <a:cxnLst/>
            <a:rect l="l" t="t" r="r" b="b"/>
            <a:pathLst>
              <a:path w="4396019" h="1577072">
                <a:moveTo>
                  <a:pt x="4396020" y="0"/>
                </a:moveTo>
                <a:lnTo>
                  <a:pt x="0" y="0"/>
                </a:lnTo>
                <a:lnTo>
                  <a:pt x="0" y="1577072"/>
                </a:lnTo>
                <a:lnTo>
                  <a:pt x="4396020" y="1577072"/>
                </a:lnTo>
                <a:lnTo>
                  <a:pt x="4396020" y="0"/>
                </a:lnTo>
                <a:close/>
              </a:path>
            </a:pathLst>
          </a:custGeom>
          <a:blipFill>
            <a:blip r:embed="rId5"/>
            <a:stretch>
              <a:fillRect/>
            </a:stretch>
          </a:blipFill>
        </p:spPr>
      </p:sp>
      <p:sp>
        <p:nvSpPr>
          <p:cNvPr id="10" name="Freeform 10"/>
          <p:cNvSpPr/>
          <p:nvPr/>
        </p:nvSpPr>
        <p:spPr>
          <a:xfrm>
            <a:off x="-1416404" y="5550676"/>
            <a:ext cx="7072996" cy="4993499"/>
          </a:xfrm>
          <a:custGeom>
            <a:avLst/>
            <a:gdLst/>
            <a:ahLst/>
            <a:cxnLst/>
            <a:rect l="l" t="t" r="r" b="b"/>
            <a:pathLst>
              <a:path w="7072996" h="4993499">
                <a:moveTo>
                  <a:pt x="0" y="0"/>
                </a:moveTo>
                <a:lnTo>
                  <a:pt x="7072995" y="0"/>
                </a:lnTo>
                <a:lnTo>
                  <a:pt x="7072995" y="4993499"/>
                </a:lnTo>
                <a:lnTo>
                  <a:pt x="0" y="4993499"/>
                </a:lnTo>
                <a:lnTo>
                  <a:pt x="0" y="0"/>
                </a:lnTo>
                <a:close/>
              </a:path>
            </a:pathLst>
          </a:custGeom>
          <a:blipFill>
            <a:blip r:embed="rId6"/>
            <a:stretch>
              <a:fillRect/>
            </a:stretch>
          </a:blipFill>
        </p:spPr>
      </p:sp>
      <p:sp>
        <p:nvSpPr>
          <p:cNvPr id="11" name="TextBox 11"/>
          <p:cNvSpPr txBox="1"/>
          <p:nvPr/>
        </p:nvSpPr>
        <p:spPr>
          <a:xfrm>
            <a:off x="4194388" y="2385885"/>
            <a:ext cx="9899224" cy="4369039"/>
          </a:xfrm>
          <a:prstGeom prst="rect">
            <a:avLst/>
          </a:prstGeom>
        </p:spPr>
        <p:txBody>
          <a:bodyPr lIns="0" tIns="0" rIns="0" bIns="0" rtlCol="0" anchor="t">
            <a:spAutoFit/>
          </a:bodyPr>
          <a:lstStyle/>
          <a:p>
            <a:pPr algn="ctr">
              <a:lnSpc>
                <a:spcPts val="16459"/>
              </a:lnSpc>
            </a:pPr>
            <a:r>
              <a:rPr lang="en-US" sz="18919" spc="-681">
                <a:solidFill>
                  <a:srgbClr val="FFFFFF"/>
                </a:solidFill>
                <a:latin typeface="Puimek Font TH"/>
                <a:ea typeface="Puimek Font TH"/>
                <a:cs typeface="Puimek Font TH"/>
                <a:sym typeface="Puimek Font TH"/>
              </a:rPr>
              <a:t>THANK</a:t>
            </a:r>
          </a:p>
          <a:p>
            <a:pPr algn="ctr">
              <a:lnSpc>
                <a:spcPts val="16459"/>
              </a:lnSpc>
            </a:pPr>
            <a:r>
              <a:rPr lang="en-US" sz="18919" spc="-681">
                <a:solidFill>
                  <a:srgbClr val="FFFFFF"/>
                </a:solidFill>
                <a:latin typeface="Puimek Font TH"/>
                <a:ea typeface="Puimek Font TH"/>
                <a:cs typeface="Puimek Font TH"/>
                <a:sym typeface="Puimek Font TH"/>
              </a:rPr>
              <a:t>YOU</a:t>
            </a:r>
          </a:p>
        </p:txBody>
      </p:sp>
      <p:sp>
        <p:nvSpPr>
          <p:cNvPr id="12" name="Freeform 12"/>
          <p:cNvSpPr/>
          <p:nvPr/>
        </p:nvSpPr>
        <p:spPr>
          <a:xfrm flipH="1">
            <a:off x="12591615" y="5582363"/>
            <a:ext cx="7072996" cy="4993499"/>
          </a:xfrm>
          <a:custGeom>
            <a:avLst/>
            <a:gdLst/>
            <a:ahLst/>
            <a:cxnLst/>
            <a:rect l="l" t="t" r="r" b="b"/>
            <a:pathLst>
              <a:path w="7072996" h="4993499">
                <a:moveTo>
                  <a:pt x="7072996" y="0"/>
                </a:moveTo>
                <a:lnTo>
                  <a:pt x="0" y="0"/>
                </a:lnTo>
                <a:lnTo>
                  <a:pt x="0" y="4993499"/>
                </a:lnTo>
                <a:lnTo>
                  <a:pt x="7072996" y="4993499"/>
                </a:lnTo>
                <a:lnTo>
                  <a:pt x="7072996" y="0"/>
                </a:lnTo>
                <a:close/>
              </a:path>
            </a:pathLst>
          </a:custGeom>
          <a:blipFill>
            <a:blip r:embed="rId6"/>
            <a:stretch>
              <a:fillRect/>
            </a:stretch>
          </a:blipFill>
        </p:spPr>
      </p:sp>
      <p:sp>
        <p:nvSpPr>
          <p:cNvPr id="13" name="Freeform 13"/>
          <p:cNvSpPr/>
          <p:nvPr/>
        </p:nvSpPr>
        <p:spPr>
          <a:xfrm>
            <a:off x="14036028" y="1308399"/>
            <a:ext cx="2550352" cy="2101915"/>
          </a:xfrm>
          <a:custGeom>
            <a:avLst/>
            <a:gdLst/>
            <a:ahLst/>
            <a:cxnLst/>
            <a:rect l="l" t="t" r="r" b="b"/>
            <a:pathLst>
              <a:path w="2550352" h="2101915">
                <a:moveTo>
                  <a:pt x="0" y="0"/>
                </a:moveTo>
                <a:lnTo>
                  <a:pt x="2550352" y="0"/>
                </a:lnTo>
                <a:lnTo>
                  <a:pt x="2550352" y="2101915"/>
                </a:lnTo>
                <a:lnTo>
                  <a:pt x="0" y="2101915"/>
                </a:lnTo>
                <a:lnTo>
                  <a:pt x="0" y="0"/>
                </a:lnTo>
                <a:close/>
              </a:path>
            </a:pathLst>
          </a:custGeom>
          <a:blipFill>
            <a:blip r:embed="rId7"/>
            <a:stretch>
              <a:fillRect/>
            </a:stretch>
          </a:blipFill>
        </p:spPr>
      </p:sp>
      <p:sp>
        <p:nvSpPr>
          <p:cNvPr id="14" name="Freeform 14"/>
          <p:cNvSpPr/>
          <p:nvPr/>
        </p:nvSpPr>
        <p:spPr>
          <a:xfrm flipH="1">
            <a:off x="1850083" y="4275129"/>
            <a:ext cx="3089454" cy="2447105"/>
          </a:xfrm>
          <a:custGeom>
            <a:avLst/>
            <a:gdLst/>
            <a:ahLst/>
            <a:cxnLst/>
            <a:rect l="l" t="t" r="r" b="b"/>
            <a:pathLst>
              <a:path w="3089454" h="2447105">
                <a:moveTo>
                  <a:pt x="3089455" y="0"/>
                </a:moveTo>
                <a:lnTo>
                  <a:pt x="0" y="0"/>
                </a:lnTo>
                <a:lnTo>
                  <a:pt x="0" y="2447105"/>
                </a:lnTo>
                <a:lnTo>
                  <a:pt x="3089455" y="2447105"/>
                </a:lnTo>
                <a:lnTo>
                  <a:pt x="3089455" y="0"/>
                </a:lnTo>
                <a:close/>
              </a:path>
            </a:pathLst>
          </a:custGeom>
          <a:blipFill>
            <a:blip r:embed="rId8"/>
            <a:stretch>
              <a:fillRect/>
            </a:stretch>
          </a:blipFill>
        </p:spPr>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4"/>
            <a:stretch>
              <a:fillRect/>
            </a:stretch>
          </a:blipFill>
        </p:spPr>
      </p:sp>
      <p:sp>
        <p:nvSpPr>
          <p:cNvPr id="5" name="Freeform 5"/>
          <p:cNvSpPr/>
          <p:nvPr/>
        </p:nvSpPr>
        <p:spPr>
          <a:xfrm>
            <a:off x="5025867" y="2340969"/>
            <a:ext cx="8236267" cy="6040481"/>
          </a:xfrm>
          <a:custGeom>
            <a:avLst/>
            <a:gdLst/>
            <a:ahLst/>
            <a:cxnLst/>
            <a:rect l="l" t="t" r="r" b="b"/>
            <a:pathLst>
              <a:path w="8236267" h="6040481">
                <a:moveTo>
                  <a:pt x="0" y="0"/>
                </a:moveTo>
                <a:lnTo>
                  <a:pt x="8236266" y="0"/>
                </a:lnTo>
                <a:lnTo>
                  <a:pt x="8236266" y="6040482"/>
                </a:lnTo>
                <a:lnTo>
                  <a:pt x="0" y="60404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217877" y="2481790"/>
            <a:ext cx="7852246" cy="5758841"/>
          </a:xfrm>
          <a:custGeom>
            <a:avLst/>
            <a:gdLst/>
            <a:ahLst/>
            <a:cxnLst/>
            <a:rect l="l" t="t" r="r" b="b"/>
            <a:pathLst>
              <a:path w="7852246" h="5758841">
                <a:moveTo>
                  <a:pt x="0" y="0"/>
                </a:moveTo>
                <a:lnTo>
                  <a:pt x="7852246" y="0"/>
                </a:lnTo>
                <a:lnTo>
                  <a:pt x="7852246" y="5758840"/>
                </a:lnTo>
                <a:lnTo>
                  <a:pt x="0" y="57588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639371" y="7236320"/>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8" name="Freeform 8"/>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10"/>
            <a:stretch>
              <a:fillRect/>
            </a:stretch>
          </a:blipFill>
        </p:spPr>
      </p:sp>
      <p:sp>
        <p:nvSpPr>
          <p:cNvPr id="9" name="Freeform 9"/>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10"/>
            <a:stretch>
              <a:fillRect/>
            </a:stretch>
          </a:blipFill>
        </p:spPr>
      </p:sp>
      <p:sp>
        <p:nvSpPr>
          <p:cNvPr id="10" name="Freeform 10"/>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4"/>
            <a:stretch>
              <a:fillRect/>
            </a:stretch>
          </a:blipFill>
        </p:spPr>
      </p:sp>
      <p:sp>
        <p:nvSpPr>
          <p:cNvPr id="11" name="Freeform 11"/>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10"/>
            <a:stretch>
              <a:fillRect/>
            </a:stretch>
          </a:blipFill>
        </p:spPr>
      </p:sp>
      <p:sp>
        <p:nvSpPr>
          <p:cNvPr id="12" name="Freeform 12"/>
          <p:cNvSpPr/>
          <p:nvPr/>
        </p:nvSpPr>
        <p:spPr>
          <a:xfrm>
            <a:off x="14104529" y="3213649"/>
            <a:ext cx="2157642" cy="1778257"/>
          </a:xfrm>
          <a:custGeom>
            <a:avLst/>
            <a:gdLst/>
            <a:ahLst/>
            <a:cxnLst/>
            <a:rect l="l" t="t" r="r" b="b"/>
            <a:pathLst>
              <a:path w="2157642" h="1778257">
                <a:moveTo>
                  <a:pt x="0" y="0"/>
                </a:moveTo>
                <a:lnTo>
                  <a:pt x="2157642" y="0"/>
                </a:lnTo>
                <a:lnTo>
                  <a:pt x="2157642" y="1778257"/>
                </a:lnTo>
                <a:lnTo>
                  <a:pt x="0" y="1778257"/>
                </a:lnTo>
                <a:lnTo>
                  <a:pt x="0" y="0"/>
                </a:lnTo>
                <a:close/>
              </a:path>
            </a:pathLst>
          </a:custGeom>
          <a:blipFill>
            <a:blip r:embed="rId11"/>
            <a:stretch>
              <a:fillRect/>
            </a:stretch>
          </a:blipFill>
        </p:spPr>
      </p:sp>
      <p:sp>
        <p:nvSpPr>
          <p:cNvPr id="13" name="Freeform 13"/>
          <p:cNvSpPr/>
          <p:nvPr/>
        </p:nvSpPr>
        <p:spPr>
          <a:xfrm flipH="1">
            <a:off x="1980315" y="3762069"/>
            <a:ext cx="2511578" cy="1989379"/>
          </a:xfrm>
          <a:custGeom>
            <a:avLst/>
            <a:gdLst/>
            <a:ahLst/>
            <a:cxnLst/>
            <a:rect l="l" t="t" r="r" b="b"/>
            <a:pathLst>
              <a:path w="2511578" h="1989379">
                <a:moveTo>
                  <a:pt x="2511578" y="0"/>
                </a:moveTo>
                <a:lnTo>
                  <a:pt x="0" y="0"/>
                </a:lnTo>
                <a:lnTo>
                  <a:pt x="0" y="1989379"/>
                </a:lnTo>
                <a:lnTo>
                  <a:pt x="2511578" y="1989379"/>
                </a:lnTo>
                <a:lnTo>
                  <a:pt x="2511578" y="0"/>
                </a:lnTo>
                <a:close/>
              </a:path>
            </a:pathLst>
          </a:custGeom>
          <a:blipFill>
            <a:blip r:embed="rId12"/>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10"/>
            <a:stretch>
              <a:fillRect/>
            </a:stretch>
          </a:blipFill>
        </p:spPr>
      </p:sp>
      <p:sp>
        <p:nvSpPr>
          <p:cNvPr id="16" name="TextBox 16"/>
          <p:cNvSpPr txBox="1"/>
          <p:nvPr/>
        </p:nvSpPr>
        <p:spPr>
          <a:xfrm>
            <a:off x="5511994" y="2983139"/>
            <a:ext cx="7264011" cy="911340"/>
          </a:xfrm>
          <a:prstGeom prst="rect">
            <a:avLst/>
          </a:prstGeom>
        </p:spPr>
        <p:txBody>
          <a:bodyPr lIns="0" tIns="0" rIns="0" bIns="0" rtlCol="0" anchor="t">
            <a:spAutoFit/>
          </a:bodyPr>
          <a:lstStyle/>
          <a:p>
            <a:pPr algn="ctr">
              <a:lnSpc>
                <a:spcPts val="7639"/>
              </a:lnSpc>
            </a:pP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1. Ổn định tổ chức</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7" name="TextBox 16"/>
          <p:cNvSpPr txBox="1"/>
          <p:nvPr/>
        </p:nvSpPr>
        <p:spPr>
          <a:xfrm>
            <a:off x="5531485" y="4238675"/>
            <a:ext cx="7264011" cy="1949252"/>
          </a:xfrm>
          <a:prstGeom prst="rect">
            <a:avLst/>
          </a:prstGeom>
        </p:spPr>
        <p:txBody>
          <a:bodyPr lIns="0" tIns="0" rIns="0" bIns="0" rtlCol="0" anchor="t">
            <a:spAutoFit/>
          </a:bodyPr>
          <a:lstStyle/>
          <a:p>
            <a:pPr algn="ctr">
              <a:lnSpc>
                <a:spcPts val="7639"/>
              </a:lnSpc>
            </a:pPr>
            <a:r>
              <a:rPr lang="en-US" sz="4800" spc="-58" smtClean="0">
                <a:solidFill>
                  <a:srgbClr val="759B69"/>
                </a:solidFill>
                <a:latin typeface="Times New Roman" panose="02020603050405020304" pitchFamily="18" charset="0"/>
                <a:ea typeface="Puimek Font TH"/>
                <a:cs typeface="Times New Roman" panose="02020603050405020304" pitchFamily="18" charset="0"/>
                <a:sym typeface="Puimek Font TH"/>
              </a:rPr>
              <a:t>Cô và trẻ cùng nhau hát bài : “Màu hoa”</a:t>
            </a:r>
            <a:endParaRPr lang="en-US" sz="4800"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sp>
        <p:nvSpPr>
          <p:cNvPr id="2" name="Freeform 2"/>
          <p:cNvSpPr/>
          <p:nvPr/>
        </p:nvSpPr>
        <p:spPr>
          <a:xfrm>
            <a:off x="1501025" y="2284587"/>
            <a:ext cx="15648871" cy="694240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4021128" y="-86361"/>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2006069" y="656245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1" name="Freeform 11"/>
          <p:cNvSpPr/>
          <p:nvPr/>
        </p:nvSpPr>
        <p:spPr>
          <a:xfrm>
            <a:off x="16130358" y="3762069"/>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9"/>
            <a:stretch>
              <a:fillRect/>
            </a:stretch>
          </a:blipFill>
        </p:spPr>
      </p:sp>
      <p:sp>
        <p:nvSpPr>
          <p:cNvPr id="12" name="Freeform 12"/>
          <p:cNvSpPr/>
          <p:nvPr/>
        </p:nvSpPr>
        <p:spPr>
          <a:xfrm flipH="1">
            <a:off x="480127" y="3862424"/>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10"/>
            <a:stretch>
              <a:fillRect/>
            </a:stretch>
          </a:blipFill>
        </p:spPr>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6" name="TextBox 16"/>
          <p:cNvSpPr txBox="1"/>
          <p:nvPr/>
        </p:nvSpPr>
        <p:spPr>
          <a:xfrm>
            <a:off x="2576035" y="3862424"/>
            <a:ext cx="13311081" cy="974626"/>
          </a:xfrm>
          <a:prstGeom prst="rect">
            <a:avLst/>
          </a:prstGeom>
        </p:spPr>
        <p:txBody>
          <a:bodyPr wrap="square" lIns="0" tIns="0" rIns="0" bIns="0" rtlCol="0" anchor="t">
            <a:spAutoFit/>
          </a:bodyPr>
          <a:lstStyle/>
          <a:p>
            <a:pPr algn="ctr">
              <a:lnSpc>
                <a:spcPts val="7639"/>
              </a:lnSpc>
            </a:pPr>
            <a:r>
              <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rPr>
              <a:t>2</a:t>
            </a: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 Phương pháp , hình thức tổ chức</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7" name="TextBox 16"/>
          <p:cNvSpPr txBox="1"/>
          <p:nvPr/>
        </p:nvSpPr>
        <p:spPr>
          <a:xfrm>
            <a:off x="2331295" y="5607083"/>
            <a:ext cx="13311081" cy="974626"/>
          </a:xfrm>
          <a:prstGeom prst="rect">
            <a:avLst/>
          </a:prstGeom>
        </p:spPr>
        <p:txBody>
          <a:bodyPr wrap="square" lIns="0" tIns="0" rIns="0" bIns="0" rtlCol="0" anchor="t">
            <a:spAutoFit/>
          </a:bodyPr>
          <a:lstStyle/>
          <a:p>
            <a:pPr algn="ctr">
              <a:lnSpc>
                <a:spcPts val="7639"/>
              </a:lnSpc>
            </a:pPr>
            <a:r>
              <a:rPr lang="en-US" sz="6000" b="1" spc="-58" smtClean="0">
                <a:solidFill>
                  <a:srgbClr val="759B69"/>
                </a:solidFill>
                <a:latin typeface="Times New Roman" panose="02020603050405020304" pitchFamily="18" charset="0"/>
                <a:ea typeface="Puimek Font TH"/>
                <a:cs typeface="Times New Roman" panose="02020603050405020304" pitchFamily="18" charset="0"/>
                <a:sym typeface="Puimek Font TH"/>
              </a:rPr>
              <a:t>2.1: Tìm hiểu các loại hoa</a:t>
            </a:r>
            <a:endParaRPr lang="en-US" sz="6000" b="1" spc="-5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out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6E5"/>
        </a:solidFill>
        <a:effectLst/>
      </p:bgPr>
    </p:bg>
    <p:spTree>
      <p:nvGrpSpPr>
        <p:cNvPr id="1" name=""/>
        <p:cNvGrpSpPr/>
        <p:nvPr/>
      </p:nvGrpSpPr>
      <p:grpSpPr>
        <a:xfrm>
          <a:off x="0" y="0"/>
          <a:ext cx="0" cy="0"/>
          <a:chOff x="0" y="0"/>
          <a:chExt cx="0" cy="0"/>
        </a:xfrm>
      </p:grpSpPr>
      <p:grpSp>
        <p:nvGrpSpPr>
          <p:cNvPr id="2" name="Group 2"/>
          <p:cNvGrpSpPr/>
          <p:nvPr/>
        </p:nvGrpSpPr>
        <p:grpSpPr>
          <a:xfrm>
            <a:off x="1098200" y="1183531"/>
            <a:ext cx="5313195" cy="3377609"/>
            <a:chOff x="0" y="0"/>
            <a:chExt cx="9164537" cy="7648825"/>
          </a:xfrm>
        </p:grpSpPr>
        <p:sp>
          <p:nvSpPr>
            <p:cNvPr id="3" name="Freeform 3"/>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8"/>
            <a:stretch>
              <a:fillRect/>
            </a:stretch>
          </a:blipFill>
        </p:spPr>
      </p:sp>
      <p:sp>
        <p:nvSpPr>
          <p:cNvPr id="13" name="Freeform 13"/>
          <p:cNvSpPr/>
          <p:nvPr/>
        </p:nvSpPr>
        <p:spPr>
          <a:xfrm>
            <a:off x="1619882" y="8267661"/>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14" name="Freeform 14"/>
          <p:cNvSpPr/>
          <p:nvPr/>
        </p:nvSpPr>
        <p:spPr>
          <a:xfrm flipH="1">
            <a:off x="9954276" y="8115371"/>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10"/>
            <a:stretch>
              <a:fillRect/>
            </a:stretch>
          </a:blipFill>
        </p:spPr>
      </p:sp>
      <p:sp>
        <p:nvSpPr>
          <p:cNvPr id="15" name="Freeform 15"/>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10"/>
            <a:stretch>
              <a:fillRect/>
            </a:stretch>
          </a:blipFill>
        </p:spPr>
      </p:sp>
      <p:sp>
        <p:nvSpPr>
          <p:cNvPr id="16" name="Freeform 1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8"/>
            <a:stretch>
              <a:fillRect/>
            </a:stretch>
          </a:blipFill>
        </p:spPr>
      </p:sp>
      <p:sp>
        <p:nvSpPr>
          <p:cNvPr id="17" name="Freeform 17"/>
          <p:cNvSpPr/>
          <p:nvPr/>
        </p:nvSpPr>
        <p:spPr>
          <a:xfrm>
            <a:off x="-2537204" y="743627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10"/>
            <a:stretch>
              <a:fillRect/>
            </a:stretch>
          </a:blipFill>
        </p:spPr>
      </p:sp>
      <p:sp>
        <p:nvSpPr>
          <p:cNvPr id="18" name="Freeform 18"/>
          <p:cNvSpPr/>
          <p:nvPr/>
        </p:nvSpPr>
        <p:spPr>
          <a:xfrm>
            <a:off x="15083420" y="2509478"/>
            <a:ext cx="1676155" cy="1381431"/>
          </a:xfrm>
          <a:custGeom>
            <a:avLst/>
            <a:gdLst/>
            <a:ahLst/>
            <a:cxnLst/>
            <a:rect l="l" t="t" r="r" b="b"/>
            <a:pathLst>
              <a:path w="1676155" h="1381431">
                <a:moveTo>
                  <a:pt x="0" y="0"/>
                </a:moveTo>
                <a:lnTo>
                  <a:pt x="1676155" y="0"/>
                </a:lnTo>
                <a:lnTo>
                  <a:pt x="1676155" y="1381432"/>
                </a:lnTo>
                <a:lnTo>
                  <a:pt x="0" y="1381432"/>
                </a:lnTo>
                <a:lnTo>
                  <a:pt x="0" y="0"/>
                </a:lnTo>
                <a:close/>
              </a:path>
            </a:pathLst>
          </a:custGeom>
          <a:blipFill>
            <a:blip r:embed="rId11"/>
            <a:stretch>
              <a:fillRect/>
            </a:stretch>
          </a:blipFill>
        </p:spPr>
      </p:sp>
      <p:sp>
        <p:nvSpPr>
          <p:cNvPr id="19" name="Freeform 19"/>
          <p:cNvSpPr/>
          <p:nvPr/>
        </p:nvSpPr>
        <p:spPr>
          <a:xfrm flipH="1">
            <a:off x="379168" y="1889875"/>
            <a:ext cx="1851168" cy="1466280"/>
          </a:xfrm>
          <a:custGeom>
            <a:avLst/>
            <a:gdLst/>
            <a:ahLst/>
            <a:cxnLst/>
            <a:rect l="l" t="t" r="r" b="b"/>
            <a:pathLst>
              <a:path w="1851168" h="1466280">
                <a:moveTo>
                  <a:pt x="1851168" y="0"/>
                </a:moveTo>
                <a:lnTo>
                  <a:pt x="0" y="0"/>
                </a:lnTo>
                <a:lnTo>
                  <a:pt x="0" y="1466279"/>
                </a:lnTo>
                <a:lnTo>
                  <a:pt x="1851168" y="1466279"/>
                </a:lnTo>
                <a:lnTo>
                  <a:pt x="1851168" y="0"/>
                </a:lnTo>
                <a:close/>
              </a:path>
            </a:pathLst>
          </a:custGeom>
          <a:blipFill>
            <a:blip r:embed="rId12"/>
            <a:stretch>
              <a:fillRect/>
            </a:stretch>
          </a:blipFill>
        </p:spPr>
      </p:sp>
      <p:sp>
        <p:nvSpPr>
          <p:cNvPr id="20" name="Freeform 20"/>
          <p:cNvSpPr/>
          <p:nvPr/>
        </p:nvSpPr>
        <p:spPr>
          <a:xfrm flipH="1">
            <a:off x="14381560" y="8115370"/>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10"/>
            <a:stretch>
              <a:fillRect/>
            </a:stretch>
          </a:blipFill>
        </p:spPr>
      </p:sp>
      <p:sp>
        <p:nvSpPr>
          <p:cNvPr id="22" name="TextBox 21"/>
          <p:cNvSpPr txBox="1"/>
          <p:nvPr/>
        </p:nvSpPr>
        <p:spPr>
          <a:xfrm>
            <a:off x="1747314" y="2271150"/>
            <a:ext cx="4532266" cy="923330"/>
          </a:xfrm>
          <a:prstGeom prst="rect">
            <a:avLst/>
          </a:prstGeom>
          <a:noFill/>
        </p:spPr>
        <p:txBody>
          <a:bodyPr wrap="none" rtlCol="0">
            <a:spAutoFit/>
          </a:bodyPr>
          <a:lstStyle/>
          <a:p>
            <a:r>
              <a:rPr lang="en-US" sz="5400" b="1" smtClean="0">
                <a:latin typeface="Times New Roman" panose="02020603050405020304" pitchFamily="18" charset="0"/>
                <a:cs typeface="Times New Roman" panose="02020603050405020304" pitchFamily="18" charset="0"/>
              </a:rPr>
              <a:t>* HOA HỒNG</a:t>
            </a:r>
            <a:endParaRPr lang="en-US" sz="5400" b="1">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13"/>
          <a:srcRect l="28125" r="-1"/>
          <a:stretch/>
        </p:blipFill>
        <p:spPr>
          <a:xfrm>
            <a:off x="7438366" y="803718"/>
            <a:ext cx="7070677" cy="6561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6" name="Group 2"/>
          <p:cNvGrpSpPr/>
          <p:nvPr/>
        </p:nvGrpSpPr>
        <p:grpSpPr>
          <a:xfrm>
            <a:off x="1051178" y="4507875"/>
            <a:ext cx="6111622" cy="3990409"/>
            <a:chOff x="-343975" y="7183083"/>
            <a:chExt cx="9164537" cy="7648825"/>
          </a:xfrm>
        </p:grpSpPr>
        <p:sp>
          <p:nvSpPr>
            <p:cNvPr id="27" name="Freeform 3"/>
            <p:cNvSpPr/>
            <p:nvPr/>
          </p:nvSpPr>
          <p:spPr>
            <a:xfrm>
              <a:off x="-343975" y="7183083"/>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4"/>
            <p:cNvSpPr/>
            <p:nvPr/>
          </p:nvSpPr>
          <p:spPr>
            <a:xfrm>
              <a:off x="-82412" y="7463343"/>
              <a:ext cx="8641413" cy="7212221"/>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0" name="Rectangle 29"/>
          <p:cNvSpPr/>
          <p:nvPr/>
        </p:nvSpPr>
        <p:spPr>
          <a:xfrm>
            <a:off x="1614777" y="4937380"/>
            <a:ext cx="5174238" cy="3046988"/>
          </a:xfrm>
          <a:prstGeom prst="rect">
            <a:avLst/>
          </a:prstGeom>
        </p:spPr>
        <p:txBody>
          <a:bodyPr wrap="square">
            <a:spAutoFit/>
          </a:bodyPr>
          <a:lstStyle/>
          <a:p>
            <a:r>
              <a:rPr lang="vi-VN" sz="3200">
                <a:solidFill>
                  <a:srgbClr val="3C3C3C"/>
                </a:solidFill>
                <a:latin typeface="Times New Roman" panose="02020603050405020304" pitchFamily="18" charset="0"/>
                <a:cs typeface="Times New Roman" panose="02020603050405020304" pitchFamily="18" charset="0"/>
              </a:rPr>
              <a:t>Đây là tranh hoa hồng có màu đỏ, những cánh hoa có dạng hình tròn, hoa hồng có nhiều cánh to. Hoa hồng mang lại cảnh đẹp cho, hương thơm cho con người</a:t>
            </a:r>
            <a:r>
              <a:rPr lang="vi-VN">
                <a:solidFill>
                  <a:srgbClr val="3C3C3C"/>
                </a:solidFill>
              </a:rPr>
              <a:t>.</a:t>
            </a: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circle(in)">
                                      <p:cBhvr>
                                        <p:cTn id="14" dur="2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8200" y="1183531"/>
            <a:ext cx="5313195" cy="3377609"/>
            <a:chOff x="0" y="0"/>
            <a:chExt cx="9164537" cy="7648825"/>
          </a:xfrm>
        </p:grpSpPr>
        <p:sp>
          <p:nvSpPr>
            <p:cNvPr id="3" name="Freeform 3"/>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8"/>
            <a:stretch>
              <a:fillRect/>
            </a:stretch>
          </a:blipFill>
        </p:spPr>
      </p:sp>
      <p:sp>
        <p:nvSpPr>
          <p:cNvPr id="13" name="Freeform 13"/>
          <p:cNvSpPr/>
          <p:nvPr/>
        </p:nvSpPr>
        <p:spPr>
          <a:xfrm>
            <a:off x="1619882" y="8267661"/>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14" name="Freeform 14"/>
          <p:cNvSpPr/>
          <p:nvPr/>
        </p:nvSpPr>
        <p:spPr>
          <a:xfrm flipH="1">
            <a:off x="9954276" y="8115371"/>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10"/>
            <a:stretch>
              <a:fillRect/>
            </a:stretch>
          </a:blipFill>
        </p:spPr>
      </p:sp>
      <p:sp>
        <p:nvSpPr>
          <p:cNvPr id="15" name="Freeform 15"/>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10"/>
            <a:stretch>
              <a:fillRect/>
            </a:stretch>
          </a:blipFill>
        </p:spPr>
      </p:sp>
      <p:sp>
        <p:nvSpPr>
          <p:cNvPr id="16" name="Freeform 1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8"/>
            <a:stretch>
              <a:fillRect/>
            </a:stretch>
          </a:blipFill>
        </p:spPr>
      </p:sp>
      <p:sp>
        <p:nvSpPr>
          <p:cNvPr id="17" name="Freeform 17"/>
          <p:cNvSpPr/>
          <p:nvPr/>
        </p:nvSpPr>
        <p:spPr>
          <a:xfrm>
            <a:off x="-2537204" y="743627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10"/>
            <a:stretch>
              <a:fillRect/>
            </a:stretch>
          </a:blipFill>
        </p:spPr>
      </p:sp>
      <p:sp>
        <p:nvSpPr>
          <p:cNvPr id="18" name="Freeform 18"/>
          <p:cNvSpPr/>
          <p:nvPr/>
        </p:nvSpPr>
        <p:spPr>
          <a:xfrm>
            <a:off x="15083420" y="2509478"/>
            <a:ext cx="1676155" cy="1381431"/>
          </a:xfrm>
          <a:custGeom>
            <a:avLst/>
            <a:gdLst/>
            <a:ahLst/>
            <a:cxnLst/>
            <a:rect l="l" t="t" r="r" b="b"/>
            <a:pathLst>
              <a:path w="1676155" h="1381431">
                <a:moveTo>
                  <a:pt x="0" y="0"/>
                </a:moveTo>
                <a:lnTo>
                  <a:pt x="1676155" y="0"/>
                </a:lnTo>
                <a:lnTo>
                  <a:pt x="1676155" y="1381432"/>
                </a:lnTo>
                <a:lnTo>
                  <a:pt x="0" y="1381432"/>
                </a:lnTo>
                <a:lnTo>
                  <a:pt x="0" y="0"/>
                </a:lnTo>
                <a:close/>
              </a:path>
            </a:pathLst>
          </a:custGeom>
          <a:blipFill>
            <a:blip r:embed="rId11"/>
            <a:stretch>
              <a:fillRect/>
            </a:stretch>
          </a:blipFill>
        </p:spPr>
      </p:sp>
      <p:sp>
        <p:nvSpPr>
          <p:cNvPr id="19" name="Freeform 19"/>
          <p:cNvSpPr/>
          <p:nvPr/>
        </p:nvSpPr>
        <p:spPr>
          <a:xfrm flipH="1">
            <a:off x="379168" y="1889875"/>
            <a:ext cx="1851168" cy="1466280"/>
          </a:xfrm>
          <a:custGeom>
            <a:avLst/>
            <a:gdLst/>
            <a:ahLst/>
            <a:cxnLst/>
            <a:rect l="l" t="t" r="r" b="b"/>
            <a:pathLst>
              <a:path w="1851168" h="1466280">
                <a:moveTo>
                  <a:pt x="1851168" y="0"/>
                </a:moveTo>
                <a:lnTo>
                  <a:pt x="0" y="0"/>
                </a:lnTo>
                <a:lnTo>
                  <a:pt x="0" y="1466279"/>
                </a:lnTo>
                <a:lnTo>
                  <a:pt x="1851168" y="1466279"/>
                </a:lnTo>
                <a:lnTo>
                  <a:pt x="1851168" y="0"/>
                </a:lnTo>
                <a:close/>
              </a:path>
            </a:pathLst>
          </a:custGeom>
          <a:blipFill>
            <a:blip r:embed="rId12"/>
            <a:stretch>
              <a:fillRect/>
            </a:stretch>
          </a:blipFill>
        </p:spPr>
      </p:sp>
      <p:sp>
        <p:nvSpPr>
          <p:cNvPr id="20" name="Freeform 20"/>
          <p:cNvSpPr/>
          <p:nvPr/>
        </p:nvSpPr>
        <p:spPr>
          <a:xfrm flipH="1">
            <a:off x="14381560" y="8115370"/>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10"/>
            <a:stretch>
              <a:fillRect/>
            </a:stretch>
          </a:blipFill>
        </p:spPr>
      </p:sp>
      <p:sp>
        <p:nvSpPr>
          <p:cNvPr id="22" name="TextBox 21"/>
          <p:cNvSpPr txBox="1"/>
          <p:nvPr/>
        </p:nvSpPr>
        <p:spPr>
          <a:xfrm>
            <a:off x="1658465" y="1811895"/>
            <a:ext cx="4324809" cy="1754326"/>
          </a:xfrm>
          <a:prstGeom prst="rect">
            <a:avLst/>
          </a:prstGeom>
          <a:noFill/>
        </p:spPr>
        <p:txBody>
          <a:bodyPr wrap="square" rtlCol="0">
            <a:spAutoFit/>
          </a:bodyPr>
          <a:lstStyle/>
          <a:p>
            <a:pPr algn="ctr"/>
            <a:r>
              <a:rPr lang="en-US" sz="5400" b="1" smtClean="0">
                <a:latin typeface="Times New Roman" panose="02020603050405020304" pitchFamily="18" charset="0"/>
                <a:cs typeface="Times New Roman" panose="02020603050405020304" pitchFamily="18" charset="0"/>
              </a:rPr>
              <a:t>* HOA ĐỒNG TIỀN</a:t>
            </a:r>
            <a:endParaRPr lang="en-US" sz="5400" b="1">
              <a:latin typeface="Times New Roman" panose="02020603050405020304" pitchFamily="18" charset="0"/>
              <a:cs typeface="Times New Roman" panose="02020603050405020304" pitchFamily="18" charset="0"/>
            </a:endParaRPr>
          </a:p>
        </p:txBody>
      </p:sp>
      <p:grpSp>
        <p:nvGrpSpPr>
          <p:cNvPr id="26" name="Group 2"/>
          <p:cNvGrpSpPr/>
          <p:nvPr/>
        </p:nvGrpSpPr>
        <p:grpSpPr>
          <a:xfrm>
            <a:off x="1051178" y="4507875"/>
            <a:ext cx="6111622" cy="3990409"/>
            <a:chOff x="-343975" y="7183083"/>
            <a:chExt cx="9164537" cy="7648825"/>
          </a:xfrm>
        </p:grpSpPr>
        <p:sp>
          <p:nvSpPr>
            <p:cNvPr id="27" name="Freeform 3"/>
            <p:cNvSpPr/>
            <p:nvPr/>
          </p:nvSpPr>
          <p:spPr>
            <a:xfrm>
              <a:off x="-343975" y="7183083"/>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4"/>
            <p:cNvSpPr/>
            <p:nvPr/>
          </p:nvSpPr>
          <p:spPr>
            <a:xfrm>
              <a:off x="-82412" y="7463343"/>
              <a:ext cx="8641413" cy="7212221"/>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0" name="Rectangle 29"/>
          <p:cNvSpPr/>
          <p:nvPr/>
        </p:nvSpPr>
        <p:spPr>
          <a:xfrm>
            <a:off x="1614777" y="4937380"/>
            <a:ext cx="5174238" cy="3046988"/>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Đây là tranh hoa đồng tiền, hoa có màu đỏ, nhiều cánh nhỏ và dài, hoa mang lại cảnh đẹp, được mọi người dùng để trang trí cho ngôi nhà của mình.</a:t>
            </a:r>
            <a:endParaRPr lang="en-US" sz="32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3"/>
          <a:stretch>
            <a:fillRect/>
          </a:stretch>
        </p:blipFill>
        <p:spPr>
          <a:xfrm>
            <a:off x="7770078" y="1734990"/>
            <a:ext cx="6891023" cy="4598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779849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circle(in)">
                                      <p:cBhvr>
                                        <p:cTn id="19" dur="2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8200" y="1183531"/>
            <a:ext cx="5313195" cy="3377609"/>
            <a:chOff x="0" y="0"/>
            <a:chExt cx="9164537" cy="7648825"/>
          </a:xfrm>
        </p:grpSpPr>
        <p:sp>
          <p:nvSpPr>
            <p:cNvPr id="3" name="Freeform 3"/>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8"/>
            <a:stretch>
              <a:fillRect/>
            </a:stretch>
          </a:blipFill>
        </p:spPr>
      </p:sp>
      <p:sp>
        <p:nvSpPr>
          <p:cNvPr id="13" name="Freeform 13"/>
          <p:cNvSpPr/>
          <p:nvPr/>
        </p:nvSpPr>
        <p:spPr>
          <a:xfrm>
            <a:off x="1619882" y="8267661"/>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14" name="Freeform 14"/>
          <p:cNvSpPr/>
          <p:nvPr/>
        </p:nvSpPr>
        <p:spPr>
          <a:xfrm flipH="1">
            <a:off x="9954276" y="8115371"/>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10"/>
            <a:stretch>
              <a:fillRect/>
            </a:stretch>
          </a:blipFill>
        </p:spPr>
      </p:sp>
      <p:sp>
        <p:nvSpPr>
          <p:cNvPr id="15" name="Freeform 15"/>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10"/>
            <a:stretch>
              <a:fillRect/>
            </a:stretch>
          </a:blipFill>
        </p:spPr>
      </p:sp>
      <p:sp>
        <p:nvSpPr>
          <p:cNvPr id="16" name="Freeform 1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8"/>
            <a:stretch>
              <a:fillRect/>
            </a:stretch>
          </a:blipFill>
        </p:spPr>
      </p:sp>
      <p:sp>
        <p:nvSpPr>
          <p:cNvPr id="17" name="Freeform 17"/>
          <p:cNvSpPr/>
          <p:nvPr/>
        </p:nvSpPr>
        <p:spPr>
          <a:xfrm>
            <a:off x="-2537204" y="743627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10"/>
            <a:stretch>
              <a:fillRect/>
            </a:stretch>
          </a:blipFill>
        </p:spPr>
      </p:sp>
      <p:sp>
        <p:nvSpPr>
          <p:cNvPr id="18" name="Freeform 18"/>
          <p:cNvSpPr/>
          <p:nvPr/>
        </p:nvSpPr>
        <p:spPr>
          <a:xfrm>
            <a:off x="15083420" y="2509478"/>
            <a:ext cx="1676155" cy="1381431"/>
          </a:xfrm>
          <a:custGeom>
            <a:avLst/>
            <a:gdLst/>
            <a:ahLst/>
            <a:cxnLst/>
            <a:rect l="l" t="t" r="r" b="b"/>
            <a:pathLst>
              <a:path w="1676155" h="1381431">
                <a:moveTo>
                  <a:pt x="0" y="0"/>
                </a:moveTo>
                <a:lnTo>
                  <a:pt x="1676155" y="0"/>
                </a:lnTo>
                <a:lnTo>
                  <a:pt x="1676155" y="1381432"/>
                </a:lnTo>
                <a:lnTo>
                  <a:pt x="0" y="1381432"/>
                </a:lnTo>
                <a:lnTo>
                  <a:pt x="0" y="0"/>
                </a:lnTo>
                <a:close/>
              </a:path>
            </a:pathLst>
          </a:custGeom>
          <a:blipFill>
            <a:blip r:embed="rId11"/>
            <a:stretch>
              <a:fillRect/>
            </a:stretch>
          </a:blipFill>
        </p:spPr>
      </p:sp>
      <p:sp>
        <p:nvSpPr>
          <p:cNvPr id="19" name="Freeform 19"/>
          <p:cNvSpPr/>
          <p:nvPr/>
        </p:nvSpPr>
        <p:spPr>
          <a:xfrm flipH="1">
            <a:off x="379168" y="1889875"/>
            <a:ext cx="1851168" cy="1466280"/>
          </a:xfrm>
          <a:custGeom>
            <a:avLst/>
            <a:gdLst/>
            <a:ahLst/>
            <a:cxnLst/>
            <a:rect l="l" t="t" r="r" b="b"/>
            <a:pathLst>
              <a:path w="1851168" h="1466280">
                <a:moveTo>
                  <a:pt x="1851168" y="0"/>
                </a:moveTo>
                <a:lnTo>
                  <a:pt x="0" y="0"/>
                </a:lnTo>
                <a:lnTo>
                  <a:pt x="0" y="1466279"/>
                </a:lnTo>
                <a:lnTo>
                  <a:pt x="1851168" y="1466279"/>
                </a:lnTo>
                <a:lnTo>
                  <a:pt x="1851168" y="0"/>
                </a:lnTo>
                <a:close/>
              </a:path>
            </a:pathLst>
          </a:custGeom>
          <a:blipFill>
            <a:blip r:embed="rId12"/>
            <a:stretch>
              <a:fillRect/>
            </a:stretch>
          </a:blipFill>
        </p:spPr>
      </p:sp>
      <p:sp>
        <p:nvSpPr>
          <p:cNvPr id="20" name="Freeform 20"/>
          <p:cNvSpPr/>
          <p:nvPr/>
        </p:nvSpPr>
        <p:spPr>
          <a:xfrm flipH="1">
            <a:off x="14381560" y="8115370"/>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10"/>
            <a:stretch>
              <a:fillRect/>
            </a:stretch>
          </a:blipFill>
        </p:spPr>
      </p:sp>
      <p:sp>
        <p:nvSpPr>
          <p:cNvPr id="22" name="TextBox 21"/>
          <p:cNvSpPr txBox="1"/>
          <p:nvPr/>
        </p:nvSpPr>
        <p:spPr>
          <a:xfrm>
            <a:off x="1829985" y="2328182"/>
            <a:ext cx="4324809" cy="923330"/>
          </a:xfrm>
          <a:prstGeom prst="rect">
            <a:avLst/>
          </a:prstGeom>
          <a:noFill/>
        </p:spPr>
        <p:txBody>
          <a:bodyPr wrap="square" rtlCol="0">
            <a:spAutoFit/>
          </a:bodyPr>
          <a:lstStyle/>
          <a:p>
            <a:pPr algn="ctr"/>
            <a:r>
              <a:rPr lang="en-US" sz="5400" b="1" smtClean="0">
                <a:latin typeface="Times New Roman" panose="02020603050405020304" pitchFamily="18" charset="0"/>
                <a:cs typeface="Times New Roman" panose="02020603050405020304" pitchFamily="18" charset="0"/>
              </a:rPr>
              <a:t>* HOA CÚC</a:t>
            </a:r>
            <a:endParaRPr lang="en-US" sz="5400" b="1">
              <a:latin typeface="Times New Roman" panose="02020603050405020304" pitchFamily="18" charset="0"/>
              <a:cs typeface="Times New Roman" panose="02020603050405020304" pitchFamily="18" charset="0"/>
            </a:endParaRPr>
          </a:p>
        </p:txBody>
      </p:sp>
      <p:grpSp>
        <p:nvGrpSpPr>
          <p:cNvPr id="26" name="Group 2"/>
          <p:cNvGrpSpPr/>
          <p:nvPr/>
        </p:nvGrpSpPr>
        <p:grpSpPr>
          <a:xfrm>
            <a:off x="1043618" y="4507875"/>
            <a:ext cx="6111622" cy="3990409"/>
            <a:chOff x="-343975" y="7183083"/>
            <a:chExt cx="9164537" cy="7648825"/>
          </a:xfrm>
        </p:grpSpPr>
        <p:sp>
          <p:nvSpPr>
            <p:cNvPr id="27" name="Freeform 3"/>
            <p:cNvSpPr/>
            <p:nvPr/>
          </p:nvSpPr>
          <p:spPr>
            <a:xfrm>
              <a:off x="-343975" y="7183083"/>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4"/>
            <p:cNvSpPr/>
            <p:nvPr/>
          </p:nvSpPr>
          <p:spPr>
            <a:xfrm>
              <a:off x="-82412" y="7463343"/>
              <a:ext cx="8641413" cy="7212221"/>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0" name="Rectangle 29"/>
          <p:cNvSpPr/>
          <p:nvPr/>
        </p:nvSpPr>
        <p:spPr>
          <a:xfrm>
            <a:off x="1614777" y="4937380"/>
            <a:ext cx="5174238" cy="3046988"/>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Đây là tranh vẽ hoa cúc, hoa cúc có màu vàng, có nhiều cánh nhỏ và dài, hoa mang lại cảnh đẹp. Ngoài màu vàng ra hoa cúc còn có màu trắng, tím.</a:t>
            </a:r>
          </a:p>
        </p:txBody>
      </p:sp>
      <p:pic>
        <p:nvPicPr>
          <p:cNvPr id="6" name="Picture 5"/>
          <p:cNvPicPr>
            <a:picLocks noChangeAspect="1"/>
          </p:cNvPicPr>
          <p:nvPr/>
        </p:nvPicPr>
        <p:blipFill>
          <a:blip r:embed="rId13"/>
          <a:stretch>
            <a:fillRect/>
          </a:stretch>
        </p:blipFill>
        <p:spPr>
          <a:xfrm>
            <a:off x="7767563" y="2079058"/>
            <a:ext cx="6866744" cy="5150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98028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circle(in)">
                                      <p:cBhvr>
                                        <p:cTn id="19" dur="2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8200" y="1183531"/>
            <a:ext cx="5313195" cy="3377609"/>
            <a:chOff x="0" y="0"/>
            <a:chExt cx="9164537" cy="7648825"/>
          </a:xfrm>
        </p:grpSpPr>
        <p:sp>
          <p:nvSpPr>
            <p:cNvPr id="3" name="Freeform 3"/>
            <p:cNvSpPr/>
            <p:nvPr/>
          </p:nvSpPr>
          <p:spPr>
            <a:xfrm>
              <a:off x="0" y="0"/>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61562" y="218302"/>
              <a:ext cx="8641414" cy="7212220"/>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Freeform 10"/>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8"/>
            <a:stretch>
              <a:fillRect/>
            </a:stretch>
          </a:blipFill>
        </p:spPr>
      </p:sp>
      <p:sp>
        <p:nvSpPr>
          <p:cNvPr id="13" name="Freeform 13"/>
          <p:cNvSpPr/>
          <p:nvPr/>
        </p:nvSpPr>
        <p:spPr>
          <a:xfrm>
            <a:off x="1619882" y="8267661"/>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9"/>
            <a:stretch>
              <a:fillRect/>
            </a:stretch>
          </a:blipFill>
        </p:spPr>
      </p:sp>
      <p:sp>
        <p:nvSpPr>
          <p:cNvPr id="14" name="Freeform 14"/>
          <p:cNvSpPr/>
          <p:nvPr/>
        </p:nvSpPr>
        <p:spPr>
          <a:xfrm flipH="1">
            <a:off x="9954276" y="8115371"/>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10"/>
            <a:stretch>
              <a:fillRect/>
            </a:stretch>
          </a:blipFill>
        </p:spPr>
      </p:sp>
      <p:sp>
        <p:nvSpPr>
          <p:cNvPr id="15" name="Freeform 15"/>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10"/>
            <a:stretch>
              <a:fillRect/>
            </a:stretch>
          </a:blipFill>
        </p:spPr>
      </p:sp>
      <p:sp>
        <p:nvSpPr>
          <p:cNvPr id="16" name="Freeform 16"/>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8"/>
            <a:stretch>
              <a:fillRect/>
            </a:stretch>
          </a:blipFill>
        </p:spPr>
      </p:sp>
      <p:sp>
        <p:nvSpPr>
          <p:cNvPr id="17" name="Freeform 17"/>
          <p:cNvSpPr/>
          <p:nvPr/>
        </p:nvSpPr>
        <p:spPr>
          <a:xfrm>
            <a:off x="-2537204" y="7436278"/>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10"/>
            <a:stretch>
              <a:fillRect/>
            </a:stretch>
          </a:blipFill>
        </p:spPr>
      </p:sp>
      <p:sp>
        <p:nvSpPr>
          <p:cNvPr id="18" name="Freeform 18"/>
          <p:cNvSpPr/>
          <p:nvPr/>
        </p:nvSpPr>
        <p:spPr>
          <a:xfrm>
            <a:off x="15083420" y="2509478"/>
            <a:ext cx="1676155" cy="1381431"/>
          </a:xfrm>
          <a:custGeom>
            <a:avLst/>
            <a:gdLst/>
            <a:ahLst/>
            <a:cxnLst/>
            <a:rect l="l" t="t" r="r" b="b"/>
            <a:pathLst>
              <a:path w="1676155" h="1381431">
                <a:moveTo>
                  <a:pt x="0" y="0"/>
                </a:moveTo>
                <a:lnTo>
                  <a:pt x="1676155" y="0"/>
                </a:lnTo>
                <a:lnTo>
                  <a:pt x="1676155" y="1381432"/>
                </a:lnTo>
                <a:lnTo>
                  <a:pt x="0" y="1381432"/>
                </a:lnTo>
                <a:lnTo>
                  <a:pt x="0" y="0"/>
                </a:lnTo>
                <a:close/>
              </a:path>
            </a:pathLst>
          </a:custGeom>
          <a:blipFill>
            <a:blip r:embed="rId11"/>
            <a:stretch>
              <a:fillRect/>
            </a:stretch>
          </a:blipFill>
        </p:spPr>
      </p:sp>
      <p:sp>
        <p:nvSpPr>
          <p:cNvPr id="19" name="Freeform 19"/>
          <p:cNvSpPr/>
          <p:nvPr/>
        </p:nvSpPr>
        <p:spPr>
          <a:xfrm flipH="1">
            <a:off x="379168" y="1889875"/>
            <a:ext cx="1851168" cy="1466280"/>
          </a:xfrm>
          <a:custGeom>
            <a:avLst/>
            <a:gdLst/>
            <a:ahLst/>
            <a:cxnLst/>
            <a:rect l="l" t="t" r="r" b="b"/>
            <a:pathLst>
              <a:path w="1851168" h="1466280">
                <a:moveTo>
                  <a:pt x="1851168" y="0"/>
                </a:moveTo>
                <a:lnTo>
                  <a:pt x="0" y="0"/>
                </a:lnTo>
                <a:lnTo>
                  <a:pt x="0" y="1466279"/>
                </a:lnTo>
                <a:lnTo>
                  <a:pt x="1851168" y="1466279"/>
                </a:lnTo>
                <a:lnTo>
                  <a:pt x="1851168" y="0"/>
                </a:lnTo>
                <a:close/>
              </a:path>
            </a:pathLst>
          </a:custGeom>
          <a:blipFill>
            <a:blip r:embed="rId12"/>
            <a:stretch>
              <a:fillRect/>
            </a:stretch>
          </a:blipFill>
        </p:spPr>
      </p:sp>
      <p:sp>
        <p:nvSpPr>
          <p:cNvPr id="20" name="Freeform 20"/>
          <p:cNvSpPr/>
          <p:nvPr/>
        </p:nvSpPr>
        <p:spPr>
          <a:xfrm flipH="1">
            <a:off x="14381560" y="8115370"/>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10"/>
            <a:stretch>
              <a:fillRect/>
            </a:stretch>
          </a:blipFill>
        </p:spPr>
      </p:sp>
      <p:sp>
        <p:nvSpPr>
          <p:cNvPr id="22" name="TextBox 21"/>
          <p:cNvSpPr txBox="1"/>
          <p:nvPr/>
        </p:nvSpPr>
        <p:spPr>
          <a:xfrm>
            <a:off x="1829985" y="2328182"/>
            <a:ext cx="4324809" cy="923330"/>
          </a:xfrm>
          <a:prstGeom prst="rect">
            <a:avLst/>
          </a:prstGeom>
          <a:noFill/>
        </p:spPr>
        <p:txBody>
          <a:bodyPr wrap="square" rtlCol="0">
            <a:spAutoFit/>
          </a:bodyPr>
          <a:lstStyle/>
          <a:p>
            <a:pPr algn="ctr"/>
            <a:r>
              <a:rPr lang="en-US" sz="5400" b="1" smtClean="0">
                <a:latin typeface="Times New Roman" panose="02020603050405020304" pitchFamily="18" charset="0"/>
                <a:cs typeface="Times New Roman" panose="02020603050405020304" pitchFamily="18" charset="0"/>
              </a:rPr>
              <a:t>* HOA LY</a:t>
            </a:r>
            <a:endParaRPr lang="en-US" sz="5400" b="1">
              <a:latin typeface="Times New Roman" panose="02020603050405020304" pitchFamily="18" charset="0"/>
              <a:cs typeface="Times New Roman" panose="02020603050405020304" pitchFamily="18" charset="0"/>
            </a:endParaRPr>
          </a:p>
        </p:txBody>
      </p:sp>
      <p:grpSp>
        <p:nvGrpSpPr>
          <p:cNvPr id="26" name="Group 2"/>
          <p:cNvGrpSpPr/>
          <p:nvPr/>
        </p:nvGrpSpPr>
        <p:grpSpPr>
          <a:xfrm>
            <a:off x="669487" y="4535687"/>
            <a:ext cx="6645803" cy="3990409"/>
            <a:chOff x="-343975" y="7183083"/>
            <a:chExt cx="9164537" cy="7648825"/>
          </a:xfrm>
        </p:grpSpPr>
        <p:sp>
          <p:nvSpPr>
            <p:cNvPr id="27" name="Freeform 3"/>
            <p:cNvSpPr/>
            <p:nvPr/>
          </p:nvSpPr>
          <p:spPr>
            <a:xfrm>
              <a:off x="-343975" y="7183083"/>
              <a:ext cx="9164537" cy="7648825"/>
            </a:xfrm>
            <a:custGeom>
              <a:avLst/>
              <a:gdLst/>
              <a:ahLst/>
              <a:cxnLst/>
              <a:rect l="l" t="t" r="r" b="b"/>
              <a:pathLst>
                <a:path w="9164537" h="7648825">
                  <a:moveTo>
                    <a:pt x="0" y="0"/>
                  </a:moveTo>
                  <a:lnTo>
                    <a:pt x="9164537" y="0"/>
                  </a:lnTo>
                  <a:lnTo>
                    <a:pt x="9164537" y="7648825"/>
                  </a:lnTo>
                  <a:lnTo>
                    <a:pt x="0" y="76488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8" name="Freeform 4"/>
            <p:cNvSpPr/>
            <p:nvPr/>
          </p:nvSpPr>
          <p:spPr>
            <a:xfrm>
              <a:off x="-82412" y="7463343"/>
              <a:ext cx="8641413" cy="7212221"/>
            </a:xfrm>
            <a:custGeom>
              <a:avLst/>
              <a:gdLst/>
              <a:ahLst/>
              <a:cxnLst/>
              <a:rect l="l" t="t" r="r" b="b"/>
              <a:pathLst>
                <a:path w="8641414" h="7212220">
                  <a:moveTo>
                    <a:pt x="0" y="0"/>
                  </a:moveTo>
                  <a:lnTo>
                    <a:pt x="8641413" y="0"/>
                  </a:lnTo>
                  <a:lnTo>
                    <a:pt x="8641413" y="7212221"/>
                  </a:lnTo>
                  <a:lnTo>
                    <a:pt x="0" y="7212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30" name="Rectangle 29"/>
          <p:cNvSpPr/>
          <p:nvPr/>
        </p:nvSpPr>
        <p:spPr>
          <a:xfrm>
            <a:off x="1161080" y="4939428"/>
            <a:ext cx="5829081" cy="3046988"/>
          </a:xfrm>
          <a:prstGeom prst="rect">
            <a:avLst/>
          </a:prstGeom>
        </p:spPr>
        <p:txBody>
          <a:bodyPr wrap="square">
            <a:spAutoFit/>
          </a:bodyPr>
          <a:lstStyle/>
          <a:p>
            <a:r>
              <a:rPr lang="en-US" sz="3200">
                <a:latin typeface="Times New Roman" panose="02020603050405020304" pitchFamily="18" charset="0"/>
                <a:cs typeface="Times New Roman" panose="02020603050405020304" pitchFamily="18" charset="0"/>
              </a:rPr>
              <a:t>Đây là tranh hoa ly, hoa ly có màu hồng, có năm cánh dài và nhọn ở đầu cánh, có nhiều nhị dài ở giữa, hoa dùng để trang trí, làm quà tặng. Ngoài màu hồng ra hoa ly còn có màu vàng, đỏ.</a:t>
            </a:r>
          </a:p>
        </p:txBody>
      </p:sp>
      <p:pic>
        <p:nvPicPr>
          <p:cNvPr id="5" name="Picture 4"/>
          <p:cNvPicPr>
            <a:picLocks noChangeAspect="1"/>
          </p:cNvPicPr>
          <p:nvPr/>
        </p:nvPicPr>
        <p:blipFill>
          <a:blip r:embed="rId13"/>
          <a:stretch>
            <a:fillRect/>
          </a:stretch>
        </p:blipFill>
        <p:spPr>
          <a:xfrm>
            <a:off x="7696200" y="1927643"/>
            <a:ext cx="7052042" cy="52669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02182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4875" y="1896170"/>
            <a:ext cx="4880441" cy="318057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1885184" y="7187232"/>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2" name="Freeform 12"/>
          <p:cNvSpPr/>
          <p:nvPr/>
        </p:nvSpPr>
        <p:spPr>
          <a:xfrm flipH="1">
            <a:off x="1374259" y="3622125"/>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7244885" y="306870"/>
            <a:ext cx="3391808" cy="897682"/>
          </a:xfrm>
          <a:prstGeom prst="rect">
            <a:avLst/>
          </a:prstGeom>
        </p:spPr>
        <p:txBody>
          <a:bodyPr wrap="square" lIns="0" tIns="0" rIns="0" bIns="0" rtlCol="0" anchor="t">
            <a:spAutoFit/>
          </a:bodyPr>
          <a:lstStyle/>
          <a:p>
            <a:pPr algn="ctr">
              <a:lnSpc>
                <a:spcPts val="6971"/>
              </a:lnSpc>
            </a:pPr>
            <a:r>
              <a:rPr lang="en-US" sz="5400" b="1" spc="-288" smtClean="0">
                <a:solidFill>
                  <a:srgbClr val="759B69"/>
                </a:solidFill>
                <a:latin typeface="Times New Roman" panose="02020603050405020304" pitchFamily="18" charset="0"/>
                <a:ea typeface="Puimek Font TH"/>
                <a:cs typeface="Times New Roman" panose="02020603050405020304" pitchFamily="18" charset="0"/>
                <a:sym typeface="Puimek Font TH"/>
              </a:rPr>
              <a:t>SO SÁNH</a:t>
            </a:r>
            <a:endParaRPr lang="en-US" sz="5400" b="1" spc="-28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7" name="Freeform 2"/>
          <p:cNvSpPr/>
          <p:nvPr/>
        </p:nvSpPr>
        <p:spPr>
          <a:xfrm>
            <a:off x="9892416" y="1896170"/>
            <a:ext cx="4809964" cy="3300033"/>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5163800" y="3622125"/>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pic>
        <p:nvPicPr>
          <p:cNvPr id="15" name="Picture 14"/>
          <p:cNvPicPr>
            <a:picLocks noChangeAspect="1"/>
          </p:cNvPicPr>
          <p:nvPr/>
        </p:nvPicPr>
        <p:blipFill rotWithShape="1">
          <a:blip r:embed="rId11"/>
          <a:srcRect l="12629" t="9534" r="11629" b="14723"/>
          <a:stretch/>
        </p:blipFill>
        <p:spPr>
          <a:xfrm rot="1415524">
            <a:off x="6294055" y="1243468"/>
            <a:ext cx="1734248" cy="1627488"/>
          </a:xfrm>
          <a:prstGeom prst="ellipse">
            <a:avLst/>
          </a:prstGeom>
        </p:spPr>
      </p:pic>
      <p:pic>
        <p:nvPicPr>
          <p:cNvPr id="16" name="Picture 15"/>
          <p:cNvPicPr>
            <a:picLocks noChangeAspect="1"/>
          </p:cNvPicPr>
          <p:nvPr/>
        </p:nvPicPr>
        <p:blipFill rotWithShape="1">
          <a:blip r:embed="rId12"/>
          <a:srcRect l="6654" t="13972" r="39168" b="13626"/>
          <a:stretch/>
        </p:blipFill>
        <p:spPr>
          <a:xfrm>
            <a:off x="12713311" y="1087496"/>
            <a:ext cx="1739591" cy="1739591"/>
          </a:xfrm>
          <a:prstGeom prst="ellipse">
            <a:avLst/>
          </a:prstGeom>
          <a:ln>
            <a:noFill/>
          </a:ln>
          <a:effectLst>
            <a:outerShdw blurRad="292100" dist="139700" dir="2700000" algn="tl" rotWithShape="0">
              <a:srgbClr val="333333">
                <a:alpha val="65000"/>
              </a:srgbClr>
            </a:outerShdw>
          </a:effectLst>
        </p:spPr>
      </p:pic>
      <p:sp>
        <p:nvSpPr>
          <p:cNvPr id="18" name="TextBox 17"/>
          <p:cNvSpPr txBox="1"/>
          <p:nvPr/>
        </p:nvSpPr>
        <p:spPr>
          <a:xfrm>
            <a:off x="3701946" y="2641328"/>
            <a:ext cx="4351191" cy="2554545"/>
          </a:xfrm>
          <a:prstGeom prst="rect">
            <a:avLst/>
          </a:prstGeom>
          <a:noFill/>
        </p:spPr>
        <p:txBody>
          <a:bodyPr wrap="none" rtlCol="0">
            <a:spAutoFit/>
          </a:bodyPr>
          <a:lstStyle/>
          <a:p>
            <a:pPr marL="285750" indent="-285750">
              <a:buFontTx/>
              <a:buChar char="-"/>
            </a:pPr>
            <a:r>
              <a:rPr lang="en-US" sz="4000" b="1" smtClean="0">
                <a:solidFill>
                  <a:srgbClr val="5D9470"/>
                </a:solidFill>
                <a:latin typeface="Times New Roman" panose="02020603050405020304" pitchFamily="18" charset="0"/>
                <a:cs typeface="Times New Roman" panose="02020603050405020304" pitchFamily="18" charset="0"/>
              </a:rPr>
              <a:t>Tên gọi</a:t>
            </a:r>
          </a:p>
          <a:p>
            <a:r>
              <a:rPr lang="en-US" sz="4000" b="1" smtClean="0">
                <a:solidFill>
                  <a:srgbClr val="5D9470"/>
                </a:solidFill>
                <a:latin typeface="Times New Roman" panose="02020603050405020304" pitchFamily="18" charset="0"/>
                <a:cs typeface="Times New Roman" panose="02020603050405020304" pitchFamily="18" charset="0"/>
              </a:rPr>
              <a:t>- Cánh </a:t>
            </a:r>
            <a:r>
              <a:rPr lang="en-US" sz="4000" b="1">
                <a:solidFill>
                  <a:srgbClr val="5D9470"/>
                </a:solidFill>
                <a:latin typeface="Times New Roman" panose="02020603050405020304" pitchFamily="18" charset="0"/>
                <a:cs typeface="Times New Roman" panose="02020603050405020304" pitchFamily="18" charset="0"/>
              </a:rPr>
              <a:t>to, tròn</a:t>
            </a:r>
          </a:p>
          <a:p>
            <a:r>
              <a:rPr lang="en-US" sz="4000" b="1">
                <a:solidFill>
                  <a:srgbClr val="5D9470"/>
                </a:solidFill>
                <a:latin typeface="Times New Roman" panose="02020603050405020304" pitchFamily="18" charset="0"/>
                <a:cs typeface="Times New Roman" panose="02020603050405020304" pitchFamily="18" charset="0"/>
              </a:rPr>
              <a:t>- Thân, cành có gai</a:t>
            </a:r>
          </a:p>
          <a:p>
            <a:endParaRPr lang="en-US" sz="4000" b="1">
              <a:solidFill>
                <a:srgbClr val="5D947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0414249" y="2700909"/>
            <a:ext cx="3706464" cy="2554545"/>
          </a:xfrm>
          <a:prstGeom prst="rect">
            <a:avLst/>
          </a:prstGeom>
          <a:noFill/>
        </p:spPr>
        <p:txBody>
          <a:bodyPr wrap="none" rtlCol="0">
            <a:spAutoFit/>
          </a:bodyPr>
          <a:lstStyle/>
          <a:p>
            <a:r>
              <a:rPr lang="en-US" sz="4000" b="1" smtClean="0">
                <a:solidFill>
                  <a:srgbClr val="5D9470"/>
                </a:solidFill>
                <a:latin typeface="Times New Roman" panose="02020603050405020304" pitchFamily="18" charset="0"/>
                <a:cs typeface="Times New Roman" panose="02020603050405020304" pitchFamily="18" charset="0"/>
              </a:rPr>
              <a:t>- Tên </a:t>
            </a:r>
            <a:r>
              <a:rPr lang="en-US" sz="4000" b="1">
                <a:solidFill>
                  <a:srgbClr val="5D9470"/>
                </a:solidFill>
                <a:latin typeface="Times New Roman" panose="02020603050405020304" pitchFamily="18" charset="0"/>
                <a:cs typeface="Times New Roman" panose="02020603050405020304" pitchFamily="18" charset="0"/>
              </a:rPr>
              <a:t>gọi</a:t>
            </a:r>
          </a:p>
          <a:p>
            <a:r>
              <a:rPr lang="en-US" sz="4000" b="1" smtClean="0">
                <a:solidFill>
                  <a:srgbClr val="5D9470"/>
                </a:solidFill>
                <a:latin typeface="Times New Roman" panose="02020603050405020304" pitchFamily="18" charset="0"/>
                <a:cs typeface="Times New Roman" panose="02020603050405020304" pitchFamily="18" charset="0"/>
              </a:rPr>
              <a:t>- Cánh </a:t>
            </a:r>
            <a:r>
              <a:rPr lang="en-US" sz="4000" b="1">
                <a:solidFill>
                  <a:srgbClr val="5D9470"/>
                </a:solidFill>
                <a:latin typeface="Times New Roman" panose="02020603050405020304" pitchFamily="18" charset="0"/>
                <a:cs typeface="Times New Roman" panose="02020603050405020304" pitchFamily="18" charset="0"/>
              </a:rPr>
              <a:t>nhỏ, dài</a:t>
            </a:r>
          </a:p>
          <a:p>
            <a:r>
              <a:rPr lang="en-US" sz="4000" b="1">
                <a:solidFill>
                  <a:srgbClr val="5D9470"/>
                </a:solidFill>
                <a:latin typeface="Times New Roman" panose="02020603050405020304" pitchFamily="18" charset="0"/>
                <a:cs typeface="Times New Roman" panose="02020603050405020304" pitchFamily="18" charset="0"/>
              </a:rPr>
              <a:t>- Thân mềm</a:t>
            </a:r>
          </a:p>
          <a:p>
            <a:endParaRPr lang="en-US" sz="4000" b="1">
              <a:solidFill>
                <a:srgbClr val="5D947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120112" y="914034"/>
            <a:ext cx="4185761" cy="923330"/>
          </a:xfrm>
          <a:prstGeom prst="rect">
            <a:avLst/>
          </a:prstGeom>
          <a:noFill/>
        </p:spPr>
        <p:txBody>
          <a:bodyPr wrap="none" rtlCol="0">
            <a:spAutoFit/>
          </a:bodyPr>
          <a:lstStyle/>
          <a:p>
            <a:r>
              <a:rPr lang="en-US" sz="5400" b="1" smtClean="0">
                <a:solidFill>
                  <a:srgbClr val="5D9470"/>
                </a:solidFill>
                <a:latin typeface="Times New Roman" panose="02020603050405020304" pitchFamily="18" charset="0"/>
                <a:cs typeface="Times New Roman" panose="02020603050405020304" pitchFamily="18" charset="0"/>
              </a:rPr>
              <a:t>* Khác nhau:</a:t>
            </a:r>
            <a:endParaRPr lang="en-US" sz="5400" b="1">
              <a:solidFill>
                <a:srgbClr val="5D947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32093" y="5432906"/>
            <a:ext cx="14292129" cy="1754326"/>
          </a:xfrm>
          <a:prstGeom prst="rect">
            <a:avLst/>
          </a:prstGeom>
          <a:noFill/>
        </p:spPr>
        <p:txBody>
          <a:bodyPr wrap="square" rtlCol="0">
            <a:spAutoFit/>
          </a:bodyPr>
          <a:lstStyle/>
          <a:p>
            <a:pPr algn="ctr"/>
            <a:r>
              <a:rPr lang="en-US" sz="5400" b="1" smtClean="0">
                <a:solidFill>
                  <a:srgbClr val="5D9470"/>
                </a:solidFill>
                <a:latin typeface="Times New Roman" panose="02020603050405020304" pitchFamily="18" charset="0"/>
                <a:cs typeface="Times New Roman" panose="02020603050405020304" pitchFamily="18" charset="0"/>
              </a:rPr>
              <a:t>* Giống nhau: </a:t>
            </a:r>
            <a:r>
              <a:rPr lang="vi-VN" sz="5400" b="1" smtClean="0">
                <a:solidFill>
                  <a:srgbClr val="5D9470"/>
                </a:solidFill>
                <a:latin typeface="Times New Roman" panose="02020603050405020304" pitchFamily="18" charset="0"/>
                <a:cs typeface="Times New Roman" panose="02020603050405020304" pitchFamily="18" charset="0"/>
              </a:rPr>
              <a:t>Đều </a:t>
            </a:r>
            <a:r>
              <a:rPr lang="vi-VN" sz="5400" b="1">
                <a:solidFill>
                  <a:srgbClr val="5D9470"/>
                </a:solidFill>
                <a:latin typeface="Times New Roman" panose="02020603050405020304" pitchFamily="18" charset="0"/>
                <a:cs typeface="Times New Roman" panose="02020603050405020304" pitchFamily="18" charset="0"/>
              </a:rPr>
              <a:t>có màu đỏ, mang lại cảnh đẹp cho con người</a:t>
            </a:r>
            <a:r>
              <a:rPr lang="vi-VN"/>
              <a:t>.</a:t>
            </a:r>
            <a:endParaRPr lang="en-US" sz="5400" b="1">
              <a:solidFill>
                <a:srgbClr val="5D947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6528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43200" y="1896170"/>
            <a:ext cx="5492116" cy="3359284"/>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537636">
            <a:off x="-2929826" y="5532"/>
            <a:ext cx="9559818" cy="3458916"/>
          </a:xfrm>
          <a:custGeom>
            <a:avLst/>
            <a:gdLst/>
            <a:ahLst/>
            <a:cxnLst/>
            <a:rect l="l" t="t" r="r" b="b"/>
            <a:pathLst>
              <a:path w="9559818" h="3458916">
                <a:moveTo>
                  <a:pt x="0" y="0"/>
                </a:moveTo>
                <a:lnTo>
                  <a:pt x="9559818" y="0"/>
                </a:lnTo>
                <a:lnTo>
                  <a:pt x="9559818" y="3458916"/>
                </a:lnTo>
                <a:lnTo>
                  <a:pt x="0" y="3458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40000" flipH="1">
            <a:off x="11660211" y="5532"/>
            <a:ext cx="9559818" cy="3458916"/>
          </a:xfrm>
          <a:custGeom>
            <a:avLst/>
            <a:gdLst/>
            <a:ahLst/>
            <a:cxnLst/>
            <a:rect l="l" t="t" r="r" b="b"/>
            <a:pathLst>
              <a:path w="9559818" h="3458916">
                <a:moveTo>
                  <a:pt x="9559818" y="0"/>
                </a:moveTo>
                <a:lnTo>
                  <a:pt x="0" y="0"/>
                </a:lnTo>
                <a:lnTo>
                  <a:pt x="0" y="3458916"/>
                </a:lnTo>
                <a:lnTo>
                  <a:pt x="9559818" y="3458916"/>
                </a:lnTo>
                <a:lnTo>
                  <a:pt x="955981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66798" y="581646"/>
            <a:ext cx="3214898" cy="1153345"/>
          </a:xfrm>
          <a:custGeom>
            <a:avLst/>
            <a:gdLst/>
            <a:ahLst/>
            <a:cxnLst/>
            <a:rect l="l" t="t" r="r" b="b"/>
            <a:pathLst>
              <a:path w="3214898" h="1153345">
                <a:moveTo>
                  <a:pt x="0" y="0"/>
                </a:moveTo>
                <a:lnTo>
                  <a:pt x="3214898" y="0"/>
                </a:lnTo>
                <a:lnTo>
                  <a:pt x="3214898" y="1153344"/>
                </a:lnTo>
                <a:lnTo>
                  <a:pt x="0" y="1153344"/>
                </a:lnTo>
                <a:lnTo>
                  <a:pt x="0" y="0"/>
                </a:lnTo>
                <a:close/>
              </a:path>
            </a:pathLst>
          </a:custGeom>
          <a:blipFill>
            <a:blip r:embed="rId6"/>
            <a:stretch>
              <a:fillRect/>
            </a:stretch>
          </a:blipFill>
        </p:spPr>
      </p:sp>
      <p:sp>
        <p:nvSpPr>
          <p:cNvPr id="6" name="Freeform 6"/>
          <p:cNvSpPr/>
          <p:nvPr/>
        </p:nvSpPr>
        <p:spPr>
          <a:xfrm>
            <a:off x="1619882" y="7859579"/>
            <a:ext cx="15048237" cy="8163668"/>
          </a:xfrm>
          <a:custGeom>
            <a:avLst/>
            <a:gdLst/>
            <a:ahLst/>
            <a:cxnLst/>
            <a:rect l="l" t="t" r="r" b="b"/>
            <a:pathLst>
              <a:path w="15048237" h="8163668">
                <a:moveTo>
                  <a:pt x="0" y="0"/>
                </a:moveTo>
                <a:lnTo>
                  <a:pt x="15048236" y="0"/>
                </a:lnTo>
                <a:lnTo>
                  <a:pt x="15048236" y="8163668"/>
                </a:lnTo>
                <a:lnTo>
                  <a:pt x="0" y="8163668"/>
                </a:lnTo>
                <a:lnTo>
                  <a:pt x="0" y="0"/>
                </a:lnTo>
                <a:close/>
              </a:path>
            </a:pathLst>
          </a:custGeom>
          <a:blipFill>
            <a:blip r:embed="rId7"/>
            <a:stretch>
              <a:fillRect/>
            </a:stretch>
          </a:blipFill>
        </p:spPr>
      </p:sp>
      <p:sp>
        <p:nvSpPr>
          <p:cNvPr id="7" name="Freeform 7"/>
          <p:cNvSpPr/>
          <p:nvPr/>
        </p:nvSpPr>
        <p:spPr>
          <a:xfrm flipH="1">
            <a:off x="11346790" y="7859579"/>
            <a:ext cx="6069539" cy="4285063"/>
          </a:xfrm>
          <a:custGeom>
            <a:avLst/>
            <a:gdLst/>
            <a:ahLst/>
            <a:cxnLst/>
            <a:rect l="l" t="t" r="r" b="b"/>
            <a:pathLst>
              <a:path w="6069539" h="4285063">
                <a:moveTo>
                  <a:pt x="6069539" y="0"/>
                </a:moveTo>
                <a:lnTo>
                  <a:pt x="0" y="0"/>
                </a:lnTo>
                <a:lnTo>
                  <a:pt x="0" y="4285063"/>
                </a:lnTo>
                <a:lnTo>
                  <a:pt x="6069539" y="4285063"/>
                </a:lnTo>
                <a:lnTo>
                  <a:pt x="6069539" y="0"/>
                </a:lnTo>
                <a:close/>
              </a:path>
            </a:pathLst>
          </a:custGeom>
          <a:blipFill>
            <a:blip r:embed="rId8"/>
            <a:stretch>
              <a:fillRect/>
            </a:stretch>
          </a:blipFill>
        </p:spPr>
      </p:sp>
      <p:sp>
        <p:nvSpPr>
          <p:cNvPr id="8" name="Freeform 8"/>
          <p:cNvSpPr/>
          <p:nvPr/>
        </p:nvSpPr>
        <p:spPr>
          <a:xfrm>
            <a:off x="871671" y="7859579"/>
            <a:ext cx="6069539" cy="4285063"/>
          </a:xfrm>
          <a:custGeom>
            <a:avLst/>
            <a:gdLst/>
            <a:ahLst/>
            <a:cxnLst/>
            <a:rect l="l" t="t" r="r" b="b"/>
            <a:pathLst>
              <a:path w="6069539" h="4285063">
                <a:moveTo>
                  <a:pt x="0" y="0"/>
                </a:moveTo>
                <a:lnTo>
                  <a:pt x="6069539" y="0"/>
                </a:lnTo>
                <a:lnTo>
                  <a:pt x="6069539" y="4285063"/>
                </a:lnTo>
                <a:lnTo>
                  <a:pt x="0" y="4285063"/>
                </a:lnTo>
                <a:lnTo>
                  <a:pt x="0" y="0"/>
                </a:lnTo>
                <a:close/>
              </a:path>
            </a:pathLst>
          </a:custGeom>
          <a:blipFill>
            <a:blip r:embed="rId8"/>
            <a:stretch>
              <a:fillRect/>
            </a:stretch>
          </a:blipFill>
        </p:spPr>
      </p:sp>
      <p:sp>
        <p:nvSpPr>
          <p:cNvPr id="9" name="Freeform 9"/>
          <p:cNvSpPr/>
          <p:nvPr/>
        </p:nvSpPr>
        <p:spPr>
          <a:xfrm flipH="1">
            <a:off x="14104529" y="414303"/>
            <a:ext cx="3425211" cy="1228794"/>
          </a:xfrm>
          <a:custGeom>
            <a:avLst/>
            <a:gdLst/>
            <a:ahLst/>
            <a:cxnLst/>
            <a:rect l="l" t="t" r="r" b="b"/>
            <a:pathLst>
              <a:path w="3425211" h="1228794">
                <a:moveTo>
                  <a:pt x="3425211" y="0"/>
                </a:moveTo>
                <a:lnTo>
                  <a:pt x="0" y="0"/>
                </a:lnTo>
                <a:lnTo>
                  <a:pt x="0" y="1228794"/>
                </a:lnTo>
                <a:lnTo>
                  <a:pt x="3425211" y="1228794"/>
                </a:lnTo>
                <a:lnTo>
                  <a:pt x="3425211" y="0"/>
                </a:lnTo>
                <a:close/>
              </a:path>
            </a:pathLst>
          </a:custGeom>
          <a:blipFill>
            <a:blip r:embed="rId6"/>
            <a:stretch>
              <a:fillRect/>
            </a:stretch>
          </a:blipFill>
        </p:spPr>
      </p:sp>
      <p:sp>
        <p:nvSpPr>
          <p:cNvPr id="10" name="Freeform 10"/>
          <p:cNvSpPr/>
          <p:nvPr/>
        </p:nvSpPr>
        <p:spPr>
          <a:xfrm>
            <a:off x="-1885184" y="7187232"/>
            <a:ext cx="6069539" cy="4285063"/>
          </a:xfrm>
          <a:custGeom>
            <a:avLst/>
            <a:gdLst/>
            <a:ahLst/>
            <a:cxnLst/>
            <a:rect l="l" t="t" r="r" b="b"/>
            <a:pathLst>
              <a:path w="6069539" h="4285063">
                <a:moveTo>
                  <a:pt x="0" y="0"/>
                </a:moveTo>
                <a:lnTo>
                  <a:pt x="6069538" y="0"/>
                </a:lnTo>
                <a:lnTo>
                  <a:pt x="6069538" y="4285063"/>
                </a:lnTo>
                <a:lnTo>
                  <a:pt x="0" y="4285063"/>
                </a:lnTo>
                <a:lnTo>
                  <a:pt x="0" y="0"/>
                </a:lnTo>
                <a:close/>
              </a:path>
            </a:pathLst>
          </a:custGeom>
          <a:blipFill>
            <a:blip r:embed="rId8"/>
            <a:stretch>
              <a:fillRect/>
            </a:stretch>
          </a:blipFill>
        </p:spPr>
      </p:sp>
      <p:sp>
        <p:nvSpPr>
          <p:cNvPr id="12" name="Freeform 12"/>
          <p:cNvSpPr/>
          <p:nvPr/>
        </p:nvSpPr>
        <p:spPr>
          <a:xfrm flipH="1">
            <a:off x="1374259" y="3622125"/>
            <a:ext cx="1851168" cy="1466280"/>
          </a:xfrm>
          <a:custGeom>
            <a:avLst/>
            <a:gdLst/>
            <a:ahLst/>
            <a:cxnLst/>
            <a:rect l="l" t="t" r="r" b="b"/>
            <a:pathLst>
              <a:path w="1851168" h="1466280">
                <a:moveTo>
                  <a:pt x="1851169" y="0"/>
                </a:moveTo>
                <a:lnTo>
                  <a:pt x="0" y="0"/>
                </a:lnTo>
                <a:lnTo>
                  <a:pt x="0" y="1466279"/>
                </a:lnTo>
                <a:lnTo>
                  <a:pt x="1851169" y="1466279"/>
                </a:lnTo>
                <a:lnTo>
                  <a:pt x="1851169" y="0"/>
                </a:lnTo>
                <a:close/>
              </a:path>
            </a:pathLst>
          </a:custGeom>
          <a:blipFill>
            <a:blip r:embed="rId9"/>
            <a:stretch>
              <a:fillRect/>
            </a:stretch>
          </a:blipFill>
        </p:spPr>
      </p:sp>
      <p:sp>
        <p:nvSpPr>
          <p:cNvPr id="13" name="TextBox 13"/>
          <p:cNvSpPr txBox="1"/>
          <p:nvPr/>
        </p:nvSpPr>
        <p:spPr>
          <a:xfrm>
            <a:off x="7244885" y="306870"/>
            <a:ext cx="3391808" cy="897682"/>
          </a:xfrm>
          <a:prstGeom prst="rect">
            <a:avLst/>
          </a:prstGeom>
        </p:spPr>
        <p:txBody>
          <a:bodyPr wrap="square" lIns="0" tIns="0" rIns="0" bIns="0" rtlCol="0" anchor="t">
            <a:spAutoFit/>
          </a:bodyPr>
          <a:lstStyle/>
          <a:p>
            <a:pPr algn="ctr">
              <a:lnSpc>
                <a:spcPts val="6971"/>
              </a:lnSpc>
            </a:pPr>
            <a:r>
              <a:rPr lang="en-US" sz="5400" b="1" spc="-288" smtClean="0">
                <a:solidFill>
                  <a:srgbClr val="759B69"/>
                </a:solidFill>
                <a:latin typeface="Times New Roman" panose="02020603050405020304" pitchFamily="18" charset="0"/>
                <a:ea typeface="Puimek Font TH"/>
                <a:cs typeface="Times New Roman" panose="02020603050405020304" pitchFamily="18" charset="0"/>
                <a:sym typeface="Puimek Font TH"/>
              </a:rPr>
              <a:t>SO SÁNH</a:t>
            </a:r>
            <a:endParaRPr lang="en-US" sz="5400" b="1" spc="-288">
              <a:solidFill>
                <a:srgbClr val="759B69"/>
              </a:solidFill>
              <a:latin typeface="Times New Roman" panose="02020603050405020304" pitchFamily="18" charset="0"/>
              <a:ea typeface="Puimek Font TH"/>
              <a:cs typeface="Times New Roman" panose="02020603050405020304" pitchFamily="18" charset="0"/>
              <a:sym typeface="Puimek Font TH"/>
            </a:endParaRPr>
          </a:p>
        </p:txBody>
      </p:sp>
      <p:sp>
        <p:nvSpPr>
          <p:cNvPr id="14" name="Freeform 14"/>
          <p:cNvSpPr/>
          <p:nvPr/>
        </p:nvSpPr>
        <p:spPr>
          <a:xfrm flipH="1">
            <a:off x="14272156" y="6562458"/>
            <a:ext cx="6069539" cy="4285063"/>
          </a:xfrm>
          <a:custGeom>
            <a:avLst/>
            <a:gdLst/>
            <a:ahLst/>
            <a:cxnLst/>
            <a:rect l="l" t="t" r="r" b="b"/>
            <a:pathLst>
              <a:path w="6069539" h="4285063">
                <a:moveTo>
                  <a:pt x="6069538" y="0"/>
                </a:moveTo>
                <a:lnTo>
                  <a:pt x="0" y="0"/>
                </a:lnTo>
                <a:lnTo>
                  <a:pt x="0" y="4285063"/>
                </a:lnTo>
                <a:lnTo>
                  <a:pt x="6069538" y="4285063"/>
                </a:lnTo>
                <a:lnTo>
                  <a:pt x="6069538" y="0"/>
                </a:lnTo>
                <a:close/>
              </a:path>
            </a:pathLst>
          </a:custGeom>
          <a:blipFill>
            <a:blip r:embed="rId8"/>
            <a:stretch>
              <a:fillRect/>
            </a:stretch>
          </a:blipFill>
        </p:spPr>
      </p:sp>
      <p:sp>
        <p:nvSpPr>
          <p:cNvPr id="17" name="Freeform 2"/>
          <p:cNvSpPr/>
          <p:nvPr/>
        </p:nvSpPr>
        <p:spPr>
          <a:xfrm>
            <a:off x="9267207" y="1896170"/>
            <a:ext cx="5435173" cy="3379568"/>
          </a:xfrm>
          <a:custGeom>
            <a:avLst/>
            <a:gdLst/>
            <a:ahLst/>
            <a:cxnLst/>
            <a:rect l="l" t="t" r="r" b="b"/>
            <a:pathLst>
              <a:path w="15648871" h="6942408">
                <a:moveTo>
                  <a:pt x="0" y="0"/>
                </a:moveTo>
                <a:lnTo>
                  <a:pt x="15648870" y="0"/>
                </a:lnTo>
                <a:lnTo>
                  <a:pt x="15648870" y="6942408"/>
                </a:lnTo>
                <a:lnTo>
                  <a:pt x="0" y="69424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5163800" y="3622125"/>
            <a:ext cx="1676155" cy="1381431"/>
          </a:xfrm>
          <a:custGeom>
            <a:avLst/>
            <a:gdLst/>
            <a:ahLst/>
            <a:cxnLst/>
            <a:rect l="l" t="t" r="r" b="b"/>
            <a:pathLst>
              <a:path w="1676155" h="1381431">
                <a:moveTo>
                  <a:pt x="0" y="0"/>
                </a:moveTo>
                <a:lnTo>
                  <a:pt x="1676155" y="0"/>
                </a:lnTo>
                <a:lnTo>
                  <a:pt x="1676155" y="1381431"/>
                </a:lnTo>
                <a:lnTo>
                  <a:pt x="0" y="1381431"/>
                </a:lnTo>
                <a:lnTo>
                  <a:pt x="0" y="0"/>
                </a:lnTo>
                <a:close/>
              </a:path>
            </a:pathLst>
          </a:custGeom>
          <a:blipFill>
            <a:blip r:embed="rId10"/>
            <a:stretch>
              <a:fillRect/>
            </a:stretch>
          </a:blipFill>
        </p:spPr>
      </p:sp>
      <p:sp>
        <p:nvSpPr>
          <p:cNvPr id="18" name="TextBox 17"/>
          <p:cNvSpPr txBox="1"/>
          <p:nvPr/>
        </p:nvSpPr>
        <p:spPr>
          <a:xfrm>
            <a:off x="3209692" y="2384351"/>
            <a:ext cx="5263515" cy="3170099"/>
          </a:xfrm>
          <a:prstGeom prst="rect">
            <a:avLst/>
          </a:prstGeom>
          <a:noFill/>
        </p:spPr>
        <p:txBody>
          <a:bodyPr wrap="square" rtlCol="0">
            <a:spAutoFit/>
          </a:bodyPr>
          <a:lstStyle/>
          <a:p>
            <a:pPr marL="285750" indent="-285750">
              <a:buFontTx/>
              <a:buChar char="-"/>
            </a:pPr>
            <a:r>
              <a:rPr lang="en-US" sz="4000" b="1" smtClean="0">
                <a:solidFill>
                  <a:srgbClr val="5D9470"/>
                </a:solidFill>
                <a:latin typeface="Times New Roman" panose="02020603050405020304" pitchFamily="18" charset="0"/>
                <a:cs typeface="Times New Roman" panose="02020603050405020304" pitchFamily="18" charset="0"/>
              </a:rPr>
              <a:t>Tên gọi</a:t>
            </a:r>
          </a:p>
          <a:p>
            <a:r>
              <a:rPr lang="en-US" sz="4000" b="1" smtClean="0">
                <a:solidFill>
                  <a:srgbClr val="5D9470"/>
                </a:solidFill>
                <a:latin typeface="Times New Roman" panose="02020603050405020304" pitchFamily="18" charset="0"/>
                <a:cs typeface="Times New Roman" panose="02020603050405020304" pitchFamily="18" charset="0"/>
              </a:rPr>
              <a:t>- </a:t>
            </a:r>
            <a:r>
              <a:rPr lang="vi-VN" sz="4000" b="1">
                <a:solidFill>
                  <a:srgbClr val="5D9470"/>
                </a:solidFill>
                <a:latin typeface="+mj-lt"/>
              </a:rPr>
              <a:t>Cánh </a:t>
            </a:r>
            <a:r>
              <a:rPr lang="vi-VN" sz="4000" b="1" smtClean="0">
                <a:solidFill>
                  <a:srgbClr val="5D9470"/>
                </a:solidFill>
                <a:latin typeface="+mj-lt"/>
              </a:rPr>
              <a:t>nhỏ</a:t>
            </a:r>
            <a:r>
              <a:rPr lang="en-US" sz="4000" b="1">
                <a:solidFill>
                  <a:srgbClr val="5D9470"/>
                </a:solidFill>
                <a:latin typeface="+mj-lt"/>
              </a:rPr>
              <a:t> </a:t>
            </a:r>
            <a:r>
              <a:rPr lang="en-US" sz="4000" b="1" smtClean="0">
                <a:solidFill>
                  <a:srgbClr val="5D9470"/>
                </a:solidFill>
                <a:latin typeface="+mj-lt"/>
              </a:rPr>
              <a:t>có </a:t>
            </a:r>
            <a:r>
              <a:rPr lang="vi-VN" sz="4000" b="1" smtClean="0">
                <a:solidFill>
                  <a:srgbClr val="5D9470"/>
                </a:solidFill>
                <a:latin typeface="+mj-lt"/>
              </a:rPr>
              <a:t>màu </a:t>
            </a:r>
            <a:r>
              <a:rPr lang="vi-VN" sz="4000" b="1">
                <a:solidFill>
                  <a:srgbClr val="5D9470"/>
                </a:solidFill>
                <a:latin typeface="+mj-lt"/>
              </a:rPr>
              <a:t>vàng, dài</a:t>
            </a:r>
          </a:p>
          <a:p>
            <a:r>
              <a:rPr lang="vi-VN" sz="4000" b="1">
                <a:solidFill>
                  <a:srgbClr val="5D9470"/>
                </a:solidFill>
                <a:latin typeface="+mj-lt"/>
              </a:rPr>
              <a:t>- Lá to, lượn sóng.</a:t>
            </a:r>
          </a:p>
          <a:p>
            <a:endParaRPr lang="en-US" sz="4000" b="1">
              <a:solidFill>
                <a:srgbClr val="5D947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483726" y="2439388"/>
            <a:ext cx="5070547" cy="3170099"/>
          </a:xfrm>
          <a:prstGeom prst="rect">
            <a:avLst/>
          </a:prstGeom>
          <a:noFill/>
        </p:spPr>
        <p:txBody>
          <a:bodyPr wrap="square" rtlCol="0">
            <a:spAutoFit/>
          </a:bodyPr>
          <a:lstStyle/>
          <a:p>
            <a:r>
              <a:rPr lang="vi-VN" sz="4000" b="1">
                <a:solidFill>
                  <a:srgbClr val="5D9470"/>
                </a:solidFill>
                <a:latin typeface="Times New Roman" panose="02020603050405020304" pitchFamily="18" charset="0"/>
                <a:cs typeface="Times New Roman" panose="02020603050405020304" pitchFamily="18" charset="0"/>
              </a:rPr>
              <a:t>- Tên gọi</a:t>
            </a:r>
          </a:p>
          <a:p>
            <a:r>
              <a:rPr lang="vi-VN" sz="4000" b="1">
                <a:solidFill>
                  <a:srgbClr val="5D9470"/>
                </a:solidFill>
                <a:latin typeface="Times New Roman" panose="02020603050405020304" pitchFamily="18" charset="0"/>
                <a:cs typeface="Times New Roman" panose="02020603050405020304" pitchFamily="18" charset="0"/>
              </a:rPr>
              <a:t>- Cánh dài, hơi nhọn ở đầu cánh, màu hồng.</a:t>
            </a:r>
          </a:p>
          <a:p>
            <a:r>
              <a:rPr lang="vi-VN" sz="4000" b="1">
                <a:solidFill>
                  <a:srgbClr val="5D9470"/>
                </a:solidFill>
                <a:latin typeface="Times New Roman" panose="02020603050405020304" pitchFamily="18" charset="0"/>
                <a:cs typeface="Times New Roman" panose="02020603050405020304" pitchFamily="18" charset="0"/>
              </a:rPr>
              <a:t>- Lá dài, dày.</a:t>
            </a:r>
          </a:p>
          <a:p>
            <a:endParaRPr lang="en-US" sz="4000" b="1">
              <a:solidFill>
                <a:srgbClr val="5D947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120112" y="914034"/>
            <a:ext cx="4185761" cy="923330"/>
          </a:xfrm>
          <a:prstGeom prst="rect">
            <a:avLst/>
          </a:prstGeom>
          <a:noFill/>
        </p:spPr>
        <p:txBody>
          <a:bodyPr wrap="none" rtlCol="0">
            <a:spAutoFit/>
          </a:bodyPr>
          <a:lstStyle/>
          <a:p>
            <a:r>
              <a:rPr lang="en-US" sz="5400" b="1" smtClean="0">
                <a:solidFill>
                  <a:srgbClr val="5D9470"/>
                </a:solidFill>
                <a:latin typeface="Times New Roman" panose="02020603050405020304" pitchFamily="18" charset="0"/>
                <a:cs typeface="Times New Roman" panose="02020603050405020304" pitchFamily="18" charset="0"/>
              </a:rPr>
              <a:t>* Khác nhau:</a:t>
            </a:r>
            <a:endParaRPr lang="en-US" sz="5400" b="1">
              <a:solidFill>
                <a:srgbClr val="5D947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32093" y="5992995"/>
            <a:ext cx="15936026" cy="923330"/>
          </a:xfrm>
          <a:prstGeom prst="rect">
            <a:avLst/>
          </a:prstGeom>
          <a:noFill/>
        </p:spPr>
        <p:txBody>
          <a:bodyPr wrap="square" rtlCol="0">
            <a:spAutoFit/>
          </a:bodyPr>
          <a:lstStyle/>
          <a:p>
            <a:pPr algn="ctr"/>
            <a:r>
              <a:rPr lang="en-US" sz="5400" b="1" smtClean="0">
                <a:solidFill>
                  <a:srgbClr val="5D9470"/>
                </a:solidFill>
                <a:latin typeface="Times New Roman" panose="02020603050405020304" pitchFamily="18" charset="0"/>
                <a:cs typeface="Times New Roman" panose="02020603050405020304" pitchFamily="18" charset="0"/>
              </a:rPr>
              <a:t>* Giống nhau: </a:t>
            </a:r>
            <a:r>
              <a:rPr lang="vi-VN" sz="5400" b="1" smtClean="0">
                <a:solidFill>
                  <a:srgbClr val="5D9470"/>
                </a:solidFill>
                <a:latin typeface="Times New Roman" panose="02020603050405020304" pitchFamily="18" charset="0"/>
                <a:cs typeface="Times New Roman" panose="02020603050405020304" pitchFamily="18" charset="0"/>
              </a:rPr>
              <a:t>Đều mang </a:t>
            </a:r>
            <a:r>
              <a:rPr lang="vi-VN" sz="5400" b="1">
                <a:solidFill>
                  <a:srgbClr val="5D9470"/>
                </a:solidFill>
                <a:latin typeface="Times New Roman" panose="02020603050405020304" pitchFamily="18" charset="0"/>
                <a:cs typeface="Times New Roman" panose="02020603050405020304" pitchFamily="18" charset="0"/>
              </a:rPr>
              <a:t>lại cảnh đẹp cho con người</a:t>
            </a:r>
            <a:r>
              <a:rPr lang="vi-VN"/>
              <a:t>.</a:t>
            </a:r>
            <a:endParaRPr lang="en-US" sz="5400" b="1">
              <a:solidFill>
                <a:srgbClr val="5D947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11"/>
          <a:srcRect l="12971" t="12077" r="24569" b="15119"/>
          <a:stretch/>
        </p:blipFill>
        <p:spPr>
          <a:xfrm>
            <a:off x="6341554" y="1275107"/>
            <a:ext cx="1654803" cy="1512117"/>
          </a:xfrm>
          <a:prstGeom prst="ellipse">
            <a:avLst/>
          </a:prstGeom>
        </p:spPr>
      </p:pic>
      <p:pic>
        <p:nvPicPr>
          <p:cNvPr id="23" name="Picture 22"/>
          <p:cNvPicPr>
            <a:picLocks noChangeAspect="1"/>
          </p:cNvPicPr>
          <p:nvPr/>
        </p:nvPicPr>
        <p:blipFill rotWithShape="1">
          <a:blip r:embed="rId12"/>
          <a:srcRect l="21138" t="9107" r="17285" b="15763"/>
          <a:stretch/>
        </p:blipFill>
        <p:spPr>
          <a:xfrm>
            <a:off x="12670829" y="1109626"/>
            <a:ext cx="1712752" cy="1687188"/>
          </a:xfrm>
          <a:prstGeom prst="ellipse">
            <a:avLst/>
          </a:prstGeom>
        </p:spPr>
      </p:pic>
    </p:spTree>
    <p:extLst>
      <p:ext uri="{BB962C8B-B14F-4D97-AF65-F5344CB8AC3E}">
        <p14:creationId xmlns:p14="http://schemas.microsoft.com/office/powerpoint/2010/main" val="27670364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425</Words>
  <Application>Microsoft Office PowerPoint</Application>
  <PresentationFormat>Custom</PresentationFormat>
  <Paragraphs>50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Times New Roman</vt:lpstr>
      <vt:lpstr>Arial</vt:lpstr>
      <vt:lpstr>Puimek Font 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18</cp:revision>
  <dcterms:created xsi:type="dcterms:W3CDTF">2006-08-16T00:00:00Z</dcterms:created>
  <dcterms:modified xsi:type="dcterms:W3CDTF">2025-02-14T14:22:27Z</dcterms:modified>
  <dc:identifier>DAGe_ryNY5Y</dc:identifier>
</cp:coreProperties>
</file>