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0"/>
  </p:notesMasterIdLst>
  <p:sldIdLst>
    <p:sldId id="267" r:id="rId2"/>
    <p:sldId id="260" r:id="rId3"/>
    <p:sldId id="258" r:id="rId4"/>
    <p:sldId id="259" r:id="rId5"/>
    <p:sldId id="261" r:id="rId6"/>
    <p:sldId id="262" r:id="rId7"/>
    <p:sldId id="263" r:id="rId8"/>
    <p:sldId id="264" r:id="rId9"/>
  </p:sldIdLst>
  <p:sldSz cx="14630400" cy="8229600"/>
  <p:notesSz cx="8229600" cy="14630400"/>
  <p:embeddedFontLst>
    <p:embeddedFont>
      <p:font typeface="Libre Baskerville" panose="02000000000000000000" pitchFamily="2" charset="0"/>
      <p:regular r:id="rId11"/>
    </p:embeddedFont>
    <p:embeddedFont>
      <p:font typeface="Open Sans" panose="020B0606030504020204" pitchFamily="34" charset="0"/>
      <p:regular r:id="rId12"/>
      <p:bold r:id="rId13"/>
      <p:italic r:id="rId14"/>
      <p:boldItalic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73" d="100"/>
          <a:sy n="73" d="100"/>
        </p:scale>
        <p:origin x="62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6050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698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30236" y="575654"/>
            <a:ext cx="3384029" cy="3286738"/>
          </a:xfrm>
          <a:custGeom>
            <a:avLst/>
            <a:gdLst/>
            <a:ahLst/>
            <a:cxnLst/>
            <a:rect l="l" t="t" r="r" b="b"/>
            <a:pathLst>
              <a:path w="4230036" h="4108422">
                <a:moveTo>
                  <a:pt x="0" y="0"/>
                </a:moveTo>
                <a:lnTo>
                  <a:pt x="4230036" y="0"/>
                </a:lnTo>
                <a:lnTo>
                  <a:pt x="4230036" y="4108422"/>
                </a:lnTo>
                <a:lnTo>
                  <a:pt x="0" y="41084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440"/>
          </a:p>
        </p:txBody>
      </p:sp>
      <p:grpSp>
        <p:nvGrpSpPr>
          <p:cNvPr id="3" name="Group 3"/>
          <p:cNvGrpSpPr/>
          <p:nvPr/>
        </p:nvGrpSpPr>
        <p:grpSpPr>
          <a:xfrm>
            <a:off x="-3997502" y="575655"/>
            <a:ext cx="22625404" cy="8940515"/>
            <a:chOff x="0" y="0"/>
            <a:chExt cx="37709007" cy="14900859"/>
          </a:xfrm>
        </p:grpSpPr>
        <p:sp>
          <p:nvSpPr>
            <p:cNvPr id="4" name="Freeform 4"/>
            <p:cNvSpPr/>
            <p:nvPr/>
          </p:nvSpPr>
          <p:spPr>
            <a:xfrm>
              <a:off x="26041157" y="0"/>
              <a:ext cx="6547676" cy="12344400"/>
            </a:xfrm>
            <a:custGeom>
              <a:avLst/>
              <a:gdLst/>
              <a:ahLst/>
              <a:cxnLst/>
              <a:rect l="l" t="t" r="r" b="b"/>
              <a:pathLst>
                <a:path w="6547676" h="12344400">
                  <a:moveTo>
                    <a:pt x="0" y="0"/>
                  </a:moveTo>
                  <a:lnTo>
                    <a:pt x="6547675" y="0"/>
                  </a:lnTo>
                  <a:lnTo>
                    <a:pt x="6547675" y="12344400"/>
                  </a:lnTo>
                  <a:lnTo>
                    <a:pt x="0" y="12344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 sz="1440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9433053"/>
              <a:ext cx="37709007" cy="5467806"/>
            </a:xfrm>
            <a:custGeom>
              <a:avLst/>
              <a:gdLst/>
              <a:ahLst/>
              <a:cxnLst/>
              <a:rect l="l" t="t" r="r" b="b"/>
              <a:pathLst>
                <a:path w="37709007" h="5467806">
                  <a:moveTo>
                    <a:pt x="0" y="0"/>
                  </a:moveTo>
                  <a:lnTo>
                    <a:pt x="37709007" y="0"/>
                  </a:lnTo>
                  <a:lnTo>
                    <a:pt x="37709007" y="5467806"/>
                  </a:lnTo>
                  <a:lnTo>
                    <a:pt x="0" y="54678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440"/>
            </a:p>
          </p:txBody>
        </p:sp>
        <p:sp>
          <p:nvSpPr>
            <p:cNvPr id="6" name="Freeform 6"/>
            <p:cNvSpPr/>
            <p:nvPr/>
          </p:nvSpPr>
          <p:spPr>
            <a:xfrm>
              <a:off x="5305449" y="1120215"/>
              <a:ext cx="6362402" cy="10899189"/>
            </a:xfrm>
            <a:custGeom>
              <a:avLst/>
              <a:gdLst/>
              <a:ahLst/>
              <a:cxnLst/>
              <a:rect l="l" t="t" r="r" b="b"/>
              <a:pathLst>
                <a:path w="6362402" h="10899189">
                  <a:moveTo>
                    <a:pt x="0" y="0"/>
                  </a:moveTo>
                  <a:lnTo>
                    <a:pt x="6362401" y="0"/>
                  </a:lnTo>
                  <a:lnTo>
                    <a:pt x="6362401" y="10899189"/>
                  </a:lnTo>
                  <a:lnTo>
                    <a:pt x="0" y="108991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 sz="1440"/>
            </a:p>
          </p:txBody>
        </p:sp>
      </p:grpSp>
      <p:sp>
        <p:nvSpPr>
          <p:cNvPr id="7" name="Freeform 7"/>
          <p:cNvSpPr/>
          <p:nvPr/>
        </p:nvSpPr>
        <p:spPr>
          <a:xfrm>
            <a:off x="6521589" y="1156921"/>
            <a:ext cx="1230519" cy="1230519"/>
          </a:xfrm>
          <a:custGeom>
            <a:avLst/>
            <a:gdLst/>
            <a:ahLst/>
            <a:cxnLst/>
            <a:rect l="l" t="t" r="r" b="b"/>
            <a:pathLst>
              <a:path w="1538149" h="1538149">
                <a:moveTo>
                  <a:pt x="0" y="0"/>
                </a:moveTo>
                <a:lnTo>
                  <a:pt x="1538149" y="0"/>
                </a:lnTo>
                <a:lnTo>
                  <a:pt x="1538149" y="1538150"/>
                </a:lnTo>
                <a:lnTo>
                  <a:pt x="0" y="15381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1440"/>
          </a:p>
        </p:txBody>
      </p:sp>
      <p:sp>
        <p:nvSpPr>
          <p:cNvPr id="11" name="TextBox 11"/>
          <p:cNvSpPr txBox="1"/>
          <p:nvPr/>
        </p:nvSpPr>
        <p:spPr>
          <a:xfrm>
            <a:off x="3003208" y="3123229"/>
            <a:ext cx="8623984" cy="602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1"/>
              </a:lnSpc>
            </a:pPr>
            <a:r>
              <a:rPr lang="en-US" sz="4159" b="1" dirty="0">
                <a:solidFill>
                  <a:srgbClr val="FF0000"/>
                </a:solidFill>
                <a:latin typeface="Times New Roman" panose="02020603050405020304" pitchFamily="18" charset="0"/>
                <a:ea typeface="#9Slide03 Neutra"/>
                <a:cs typeface="Times New Roman" panose="02020603050405020304" pitchFamily="18" charset="0"/>
                <a:sym typeface="#9Slide03 Neutra"/>
              </a:rPr>
              <a:t>GIÁO DỤC KỸ NĂNG SỐNG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026093" y="133978"/>
            <a:ext cx="10221511" cy="830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1"/>
              </a:lnSpc>
            </a:pPr>
            <a:r>
              <a:rPr lang="en-US" sz="2240" dirty="0">
                <a:solidFill>
                  <a:srgbClr val="4D250B"/>
                </a:solidFill>
                <a:latin typeface="Times New Roman" panose="02020603050405020304" pitchFamily="18" charset="0"/>
                <a:ea typeface="Sanchez"/>
                <a:cs typeface="Times New Roman" panose="02020603050405020304" pitchFamily="18" charset="0"/>
                <a:sym typeface="Sanchez"/>
              </a:rPr>
              <a:t>ỦY BAN NHÂN DÂN PHƯỜNG VIỆT HƯNG</a:t>
            </a:r>
          </a:p>
          <a:p>
            <a:pPr algn="ctr">
              <a:lnSpc>
                <a:spcPts val="3391"/>
              </a:lnSpc>
            </a:pPr>
            <a:r>
              <a:rPr lang="en-US" sz="2240" dirty="0">
                <a:solidFill>
                  <a:srgbClr val="4D250B"/>
                </a:solidFill>
                <a:latin typeface="Times New Roman" panose="02020603050405020304" pitchFamily="18" charset="0"/>
                <a:ea typeface="Sanchez"/>
                <a:cs typeface="Times New Roman" panose="02020603050405020304" pitchFamily="18" charset="0"/>
                <a:sym typeface="Sanchez"/>
              </a:rPr>
              <a:t>TRƯỜNG MN HOA HƯỚNG DƯƠNG</a:t>
            </a:r>
            <a:endParaRPr lang="en-US" sz="2422" dirty="0">
              <a:solidFill>
                <a:srgbClr val="4D250B"/>
              </a:solidFill>
              <a:latin typeface="Times New Roman" panose="02020603050405020304" pitchFamily="18" charset="0"/>
              <a:ea typeface="Sanchez"/>
              <a:cs typeface="Times New Roman" panose="02020603050405020304" pitchFamily="18" charset="0"/>
              <a:sym typeface="Sanchez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510191" y="4046176"/>
            <a:ext cx="9610020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800" b="1" i="1" dirty="0" err="1">
                <a:solidFill>
                  <a:srgbClr val="4D250B"/>
                </a:solidFill>
                <a:latin typeface="Times New Roman" panose="02020603050405020304" pitchFamily="18" charset="0"/>
                <a:ea typeface="#9Slide05 Aphrodite Pro"/>
                <a:cs typeface="Times New Roman" panose="02020603050405020304" pitchFamily="18" charset="0"/>
                <a:sym typeface="#9Slide05 Aphrodite Pro"/>
              </a:rPr>
              <a:t>Phòng</a:t>
            </a:r>
            <a:r>
              <a:rPr lang="en-US" sz="4400" b="1" i="1" dirty="0">
                <a:solidFill>
                  <a:srgbClr val="4D250B"/>
                </a:solidFill>
                <a:latin typeface="Times New Roman" panose="02020603050405020304" pitchFamily="18" charset="0"/>
                <a:ea typeface="#9Slide05 Aphrodite Pro"/>
                <a:cs typeface="Times New Roman" panose="02020603050405020304" pitchFamily="18" charset="0"/>
                <a:sym typeface="#9Slide05 Aphrodite Pro"/>
              </a:rPr>
              <a:t> </a:t>
            </a:r>
            <a:r>
              <a:rPr lang="en-US" sz="4400" b="1" i="1" dirty="0" err="1">
                <a:solidFill>
                  <a:srgbClr val="4D250B"/>
                </a:solidFill>
                <a:latin typeface="Times New Roman" panose="02020603050405020304" pitchFamily="18" charset="0"/>
                <a:ea typeface="#9Slide05 Aphrodite Pro"/>
                <a:cs typeface="Times New Roman" panose="02020603050405020304" pitchFamily="18" charset="0"/>
                <a:sym typeface="#9Slide05 Aphrodite Pro"/>
              </a:rPr>
              <a:t>tránh</a:t>
            </a:r>
            <a:r>
              <a:rPr lang="en-US" sz="4400" b="1" i="1" dirty="0">
                <a:solidFill>
                  <a:srgbClr val="4D250B"/>
                </a:solidFill>
                <a:latin typeface="Times New Roman" panose="02020603050405020304" pitchFamily="18" charset="0"/>
                <a:ea typeface="#9Slide05 Aphrodite Pro"/>
                <a:cs typeface="Times New Roman" panose="02020603050405020304" pitchFamily="18" charset="0"/>
                <a:sym typeface="#9Slide05 Aphrodite Pro"/>
              </a:rPr>
              <a:t> </a:t>
            </a:r>
            <a:r>
              <a:rPr lang="en-US" sz="4400" b="1" i="1" dirty="0" err="1">
                <a:solidFill>
                  <a:srgbClr val="4D250B"/>
                </a:solidFill>
                <a:latin typeface="Times New Roman" panose="02020603050405020304" pitchFamily="18" charset="0"/>
                <a:ea typeface="#9Slide05 Aphrodite Pro"/>
                <a:cs typeface="Times New Roman" panose="02020603050405020304" pitchFamily="18" charset="0"/>
                <a:sym typeface="#9Slide05 Aphrodite Pro"/>
              </a:rPr>
              <a:t>hóc</a:t>
            </a:r>
            <a:r>
              <a:rPr lang="en-US" sz="4400" b="1" i="1" dirty="0">
                <a:solidFill>
                  <a:srgbClr val="4D250B"/>
                </a:solidFill>
                <a:latin typeface="Times New Roman" panose="02020603050405020304" pitchFamily="18" charset="0"/>
                <a:ea typeface="#9Slide05 Aphrodite Pro"/>
                <a:cs typeface="Times New Roman" panose="02020603050405020304" pitchFamily="18" charset="0"/>
                <a:sym typeface="#9Slide05 Aphrodite Pro"/>
              </a:rPr>
              <a:t> </a:t>
            </a:r>
            <a:r>
              <a:rPr lang="en-US" sz="4400" b="1" i="1" dirty="0" err="1">
                <a:solidFill>
                  <a:srgbClr val="4D250B"/>
                </a:solidFill>
                <a:latin typeface="Times New Roman" panose="02020603050405020304" pitchFamily="18" charset="0"/>
                <a:ea typeface="#9Slide05 Aphrodite Pro"/>
                <a:cs typeface="Times New Roman" panose="02020603050405020304" pitchFamily="18" charset="0"/>
                <a:sym typeface="#9Slide05 Aphrodite Pro"/>
              </a:rPr>
              <a:t>sặc</a:t>
            </a:r>
            <a:r>
              <a:rPr lang="en-US" sz="4400" b="1" i="1" dirty="0">
                <a:solidFill>
                  <a:srgbClr val="4D250B"/>
                </a:solidFill>
                <a:latin typeface="Times New Roman" panose="02020603050405020304" pitchFamily="18" charset="0"/>
                <a:ea typeface="#9Slide05 Aphrodite Pro"/>
                <a:cs typeface="Times New Roman" panose="02020603050405020304" pitchFamily="18" charset="0"/>
                <a:sym typeface="#9Slide05 Aphrodite Pro"/>
              </a:rPr>
              <a:t> </a:t>
            </a:r>
            <a:r>
              <a:rPr lang="en-US" sz="4400" b="1" i="1" dirty="0" err="1">
                <a:solidFill>
                  <a:srgbClr val="4D250B"/>
                </a:solidFill>
                <a:latin typeface="Times New Roman" panose="02020603050405020304" pitchFamily="18" charset="0"/>
                <a:ea typeface="#9Slide05 Aphrodite Pro"/>
                <a:cs typeface="Times New Roman" panose="02020603050405020304" pitchFamily="18" charset="0"/>
                <a:sym typeface="#9Slide05 Aphrodite Pro"/>
              </a:rPr>
              <a:t>dị</a:t>
            </a:r>
            <a:r>
              <a:rPr lang="en-US" sz="4400" b="1" i="1" dirty="0">
                <a:solidFill>
                  <a:srgbClr val="4D250B"/>
                </a:solidFill>
                <a:latin typeface="Times New Roman" panose="02020603050405020304" pitchFamily="18" charset="0"/>
                <a:ea typeface="#9Slide05 Aphrodite Pro"/>
                <a:cs typeface="Times New Roman" panose="02020603050405020304" pitchFamily="18" charset="0"/>
                <a:sym typeface="#9Slide05 Aphrodite Pro"/>
              </a:rPr>
              <a:t> </a:t>
            </a:r>
            <a:r>
              <a:rPr lang="en-US" sz="4400" b="1" i="1" dirty="0" err="1">
                <a:solidFill>
                  <a:srgbClr val="4D250B"/>
                </a:solidFill>
                <a:latin typeface="Times New Roman" panose="02020603050405020304" pitchFamily="18" charset="0"/>
                <a:ea typeface="#9Slide05 Aphrodite Pro"/>
                <a:cs typeface="Times New Roman" panose="02020603050405020304" pitchFamily="18" charset="0"/>
                <a:sym typeface="#9Slide05 Aphrodite Pro"/>
              </a:rPr>
              <a:t>vật</a:t>
            </a:r>
            <a:endParaRPr lang="en-US" sz="4400" b="1" i="1" dirty="0">
              <a:solidFill>
                <a:srgbClr val="4D250B"/>
              </a:solidFill>
              <a:latin typeface="Times New Roman" panose="02020603050405020304" pitchFamily="18" charset="0"/>
              <a:ea typeface="#9Slide05 Aphrodite Pro"/>
              <a:cs typeface="Times New Roman" panose="02020603050405020304" pitchFamily="18" charset="0"/>
              <a:sym typeface="#9Slide05 Aphrodite Pro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3127730" y="5171123"/>
            <a:ext cx="8208686" cy="596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71"/>
              </a:lnSpc>
            </a:pPr>
            <a:r>
              <a:rPr lang="en-US" sz="3622" dirty="0" err="1">
                <a:solidFill>
                  <a:srgbClr val="5E17EB"/>
                </a:solidFill>
                <a:latin typeface="Times New Roman" panose="02020603050405020304" pitchFamily="18" charset="0"/>
                <a:ea typeface="#9Slide05 Brannboll Ny"/>
                <a:cs typeface="Times New Roman" panose="02020603050405020304" pitchFamily="18" charset="0"/>
                <a:sym typeface="#9Slide05 Brannboll Ny"/>
              </a:rPr>
              <a:t>Lứa</a:t>
            </a:r>
            <a:r>
              <a:rPr lang="en-US" sz="3622" dirty="0">
                <a:solidFill>
                  <a:srgbClr val="5E17EB"/>
                </a:solidFill>
                <a:latin typeface="Times New Roman" panose="02020603050405020304" pitchFamily="18" charset="0"/>
                <a:ea typeface="#9Slide05 Brannboll Ny"/>
                <a:cs typeface="Times New Roman" panose="02020603050405020304" pitchFamily="18" charset="0"/>
                <a:sym typeface="#9Slide05 Brannboll Ny"/>
              </a:rPr>
              <a:t> </a:t>
            </a:r>
            <a:r>
              <a:rPr lang="en-US" sz="3622" dirty="0" err="1">
                <a:solidFill>
                  <a:srgbClr val="5E17EB"/>
                </a:solidFill>
                <a:latin typeface="Times New Roman" panose="02020603050405020304" pitchFamily="18" charset="0"/>
                <a:ea typeface="#9Slide05 Brannboll Ny"/>
                <a:cs typeface="Times New Roman" panose="02020603050405020304" pitchFamily="18" charset="0"/>
                <a:sym typeface="#9Slide05 Brannboll Ny"/>
              </a:rPr>
              <a:t>tuổi</a:t>
            </a:r>
            <a:r>
              <a:rPr lang="en-US" sz="3622" dirty="0">
                <a:solidFill>
                  <a:srgbClr val="5E17EB"/>
                </a:solidFill>
                <a:latin typeface="Times New Roman" panose="02020603050405020304" pitchFamily="18" charset="0"/>
                <a:ea typeface="#9Slide05 Brannboll Ny"/>
                <a:cs typeface="Times New Roman" panose="02020603050405020304" pitchFamily="18" charset="0"/>
                <a:sym typeface="#9Slide05 Brannboll Ny"/>
              </a:rPr>
              <a:t>: 3-4 </a:t>
            </a:r>
            <a:r>
              <a:rPr lang="en-US" sz="3622" dirty="0" err="1">
                <a:solidFill>
                  <a:srgbClr val="5E17EB"/>
                </a:solidFill>
                <a:latin typeface="Times New Roman" panose="02020603050405020304" pitchFamily="18" charset="0"/>
                <a:ea typeface="#9Slide05 Brannboll Ny"/>
                <a:cs typeface="Times New Roman" panose="02020603050405020304" pitchFamily="18" charset="0"/>
                <a:sym typeface="#9Slide05 Brannboll Ny"/>
              </a:rPr>
              <a:t>tuổi</a:t>
            </a:r>
            <a:endParaRPr lang="en-US" sz="3622" dirty="0">
              <a:solidFill>
                <a:srgbClr val="5E17EB"/>
              </a:solidFill>
              <a:latin typeface="Times New Roman" panose="02020603050405020304" pitchFamily="18" charset="0"/>
              <a:ea typeface="#9Slide05 Brannboll Ny"/>
              <a:cs typeface="Times New Roman" panose="02020603050405020304" pitchFamily="18" charset="0"/>
              <a:sym typeface="#9Slide05 Brannboll Ny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3032505" y="6021287"/>
            <a:ext cx="8208686" cy="655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i="1" dirty="0" err="1">
                <a:solidFill>
                  <a:srgbClr val="FF3131"/>
                </a:solidFill>
                <a:latin typeface="Times New Roman" panose="02020603050405020304" pitchFamily="18" charset="0"/>
                <a:ea typeface="#9Slide05 Cimochi"/>
                <a:cs typeface="Times New Roman" panose="02020603050405020304" pitchFamily="18" charset="0"/>
                <a:sym typeface="#9Slide05 Cimochi"/>
              </a:rPr>
              <a:t>Lớp</a:t>
            </a:r>
            <a:r>
              <a:rPr lang="en-US" sz="4000" i="1" dirty="0">
                <a:solidFill>
                  <a:srgbClr val="FF3131"/>
                </a:solidFill>
                <a:latin typeface="Times New Roman" panose="02020603050405020304" pitchFamily="18" charset="0"/>
                <a:ea typeface="#9Slide05 Cimochi"/>
                <a:cs typeface="Times New Roman" panose="02020603050405020304" pitchFamily="18" charset="0"/>
                <a:sym typeface="#9Slide05 Cimochi"/>
              </a:rPr>
              <a:t> </a:t>
            </a:r>
            <a:r>
              <a:rPr lang="en-US" sz="4000" i="1" dirty="0" err="1">
                <a:solidFill>
                  <a:srgbClr val="FF3131"/>
                </a:solidFill>
                <a:latin typeface="Times New Roman" panose="02020603050405020304" pitchFamily="18" charset="0"/>
                <a:ea typeface="#9Slide05 Cimochi"/>
                <a:cs typeface="Times New Roman" panose="02020603050405020304" pitchFamily="18" charset="0"/>
                <a:sym typeface="#9Slide05 Cimochi"/>
              </a:rPr>
              <a:t>mẫu</a:t>
            </a:r>
            <a:r>
              <a:rPr lang="en-US" sz="4000" i="1" dirty="0">
                <a:solidFill>
                  <a:srgbClr val="FF3131"/>
                </a:solidFill>
                <a:latin typeface="Times New Roman" panose="02020603050405020304" pitchFamily="18" charset="0"/>
                <a:ea typeface="#9Slide05 Cimochi"/>
                <a:cs typeface="Times New Roman" panose="02020603050405020304" pitchFamily="18" charset="0"/>
                <a:sym typeface="#9Slide05 Cimochi"/>
              </a:rPr>
              <a:t> </a:t>
            </a:r>
            <a:r>
              <a:rPr lang="en-US" sz="4000" i="1" dirty="0" err="1">
                <a:solidFill>
                  <a:srgbClr val="FF3131"/>
                </a:solidFill>
                <a:latin typeface="Times New Roman" panose="02020603050405020304" pitchFamily="18" charset="0"/>
                <a:ea typeface="#9Slide05 Cimochi"/>
                <a:cs typeface="Times New Roman" panose="02020603050405020304" pitchFamily="18" charset="0"/>
                <a:sym typeface="#9Slide05 Cimochi"/>
              </a:rPr>
              <a:t>giáo</a:t>
            </a:r>
            <a:r>
              <a:rPr lang="en-US" sz="4000" i="1" dirty="0">
                <a:solidFill>
                  <a:srgbClr val="FF3131"/>
                </a:solidFill>
                <a:latin typeface="Times New Roman" panose="02020603050405020304" pitchFamily="18" charset="0"/>
                <a:ea typeface="#9Slide05 Cimochi"/>
                <a:cs typeface="Times New Roman" panose="02020603050405020304" pitchFamily="18" charset="0"/>
                <a:sym typeface="#9Slide05 Cimochi"/>
              </a:rPr>
              <a:t> </a:t>
            </a:r>
            <a:r>
              <a:rPr lang="en-US" sz="4000" i="1" dirty="0" err="1">
                <a:solidFill>
                  <a:srgbClr val="FF3131"/>
                </a:solidFill>
                <a:latin typeface="Times New Roman" panose="02020603050405020304" pitchFamily="18" charset="0"/>
                <a:ea typeface="#9Slide05 Cimochi"/>
                <a:cs typeface="Times New Roman" panose="02020603050405020304" pitchFamily="18" charset="0"/>
                <a:sym typeface="#9Slide05 Cimochi"/>
              </a:rPr>
              <a:t>bé</a:t>
            </a:r>
            <a:r>
              <a:rPr lang="en-US" sz="4000" i="1" dirty="0">
                <a:solidFill>
                  <a:srgbClr val="FF3131"/>
                </a:solidFill>
                <a:latin typeface="Times New Roman" panose="02020603050405020304" pitchFamily="18" charset="0"/>
                <a:ea typeface="#9Slide05 Cimochi"/>
                <a:cs typeface="Times New Roman" panose="02020603050405020304" pitchFamily="18" charset="0"/>
                <a:sym typeface="#9Slide05 Cimochi"/>
              </a:rPr>
              <a:t> C3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04207" y="391427"/>
            <a:ext cx="2778681" cy="285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3200" dirty="0">
                <a:solidFill>
                  <a:srgbClr val="403CCF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Hành vi nguy hiểm </a:t>
            </a:r>
            <a:r>
              <a:rPr lang="en-US" sz="3200" dirty="0" err="1">
                <a:solidFill>
                  <a:srgbClr val="403CCF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403CCF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 1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3234987" y="763357"/>
            <a:ext cx="8160425" cy="5712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4000" dirty="0">
                <a:solidFill>
                  <a:srgbClr val="403CCF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Nói </a:t>
            </a:r>
            <a:r>
              <a:rPr lang="en-US" sz="4000" dirty="0" err="1">
                <a:solidFill>
                  <a:srgbClr val="403CCF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chuyện</a:t>
            </a:r>
            <a:r>
              <a:rPr lang="en-US" sz="4000" dirty="0">
                <a:solidFill>
                  <a:srgbClr val="403CCF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403CCF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403CCF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403CCF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khi</a:t>
            </a:r>
            <a:r>
              <a:rPr lang="en-US" sz="4000" dirty="0">
                <a:solidFill>
                  <a:srgbClr val="403CCF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 ăn – KHÔNG TỐT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937792" y="2727901"/>
            <a:ext cx="4784913" cy="19546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300"/>
              </a:lnSpc>
              <a:buNone/>
            </a:pPr>
            <a:r>
              <a:rPr lang="en-US" dirty="0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Khi chúng ta nói chuyện trong lúc ăn, thức ăn có thể đi nhầm vào đường thở và làm chúng ta bị hóc nghẹn đó!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937792" y="4124791"/>
            <a:ext cx="4877382" cy="1654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dirty="0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Hãy im lặng một chút khi ăn, và trò chuyện sau nhé.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A cartoon of a child and child eating&#10;&#10;AI-generated content may be incorrect.">
            <a:extLst>
              <a:ext uri="{FF2B5EF4-FFF2-40B4-BE49-F238E27FC236}">
                <a16:creationId xmlns:a16="http://schemas.microsoft.com/office/drawing/2014/main" id="{A8740348-0BA8-A024-4AF2-38A540C590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7664" y="1310454"/>
            <a:ext cx="6921756" cy="692175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45267" y="390998"/>
            <a:ext cx="2739866" cy="285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3200" dirty="0">
                <a:solidFill>
                  <a:srgbClr val="403CCF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Hành vi nguy hiểm </a:t>
            </a:r>
            <a:r>
              <a:rPr lang="en-US" sz="3200" dirty="0" err="1">
                <a:solidFill>
                  <a:srgbClr val="403CCF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403CCF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 2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2571384" y="820676"/>
            <a:ext cx="10377964" cy="5712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4000" dirty="0">
                <a:solidFill>
                  <a:srgbClr val="403CCF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Chạy nhảy khi ăn – RẤT KHÔNG AN TOÀN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1009711" y="2792012"/>
            <a:ext cx="6452354" cy="13035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Nếu chúng ta chạy nhảy khi ăn, thức ăn có thể bị mắc kẹt trong cổ họng. Điều đó rất nguy hiểm!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1009711" y="4219666"/>
            <a:ext cx="6452354" cy="1303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Hãy nhớ nhé, khi ăn là phải ngồi yên tại chỗ.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A cartoon of a child running with a bowl of food&#10;&#10;AI-generated content may be incorrect.">
            <a:extLst>
              <a:ext uri="{FF2B5EF4-FFF2-40B4-BE49-F238E27FC236}">
                <a16:creationId xmlns:a16="http://schemas.microsoft.com/office/drawing/2014/main" id="{AEFBEAE1-1986-810F-455F-66D4A7E8A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0540" y="1305262"/>
            <a:ext cx="6955604" cy="695560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109786" y="382547"/>
            <a:ext cx="2514957" cy="258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3200" dirty="0">
                <a:solidFill>
                  <a:srgbClr val="403CCF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Hành vi nguy hiểm </a:t>
            </a:r>
            <a:r>
              <a:rPr lang="en-US" sz="3200" dirty="0" err="1">
                <a:solidFill>
                  <a:srgbClr val="403CCF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403CCF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 3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1619845" y="856893"/>
            <a:ext cx="11390709" cy="5168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50"/>
              </a:lnSpc>
              <a:buNone/>
            </a:pPr>
            <a:r>
              <a:rPr lang="en-US" sz="4000" dirty="0">
                <a:solidFill>
                  <a:srgbClr val="403CCF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Ngậm đồ chơi nhỏ vào miệng – KHÔNG ĐƯỢC PHÉP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516892" y="2771856"/>
            <a:ext cx="6534626" cy="1646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dirty="0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Các đồ chơi nhỏ có thể gây </a:t>
            </a:r>
            <a:r>
              <a:rPr lang="en-US" dirty="0" err="1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hóc</a:t>
            </a:r>
            <a:r>
              <a:rPr lang="en-US" dirty="0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sặc</a:t>
            </a:r>
            <a:r>
              <a:rPr lang="en-US" dirty="0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. Hãy nhớ, đừng làm điều này nhé!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7524512" y="4997529"/>
            <a:ext cx="6534626" cy="15519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dirty="0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Chỉ đưa thức ăn vào miệng thôi, không phải đồ chơi.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A cartoon of a child holding a toy car in his mouth&#10;&#10;AI-generated content may be incorrect.">
            <a:extLst>
              <a:ext uri="{FF2B5EF4-FFF2-40B4-BE49-F238E27FC236}">
                <a16:creationId xmlns:a16="http://schemas.microsoft.com/office/drawing/2014/main" id="{AB8C063D-906A-5955-5AD4-B8FF15150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731" y="1467037"/>
            <a:ext cx="6741157" cy="674115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9314259" y="338516"/>
            <a:ext cx="2746296" cy="343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3200" dirty="0">
                <a:solidFill>
                  <a:srgbClr val="403CCF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Hành vi tốt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440415" y="716986"/>
            <a:ext cx="8138702" cy="13730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000" dirty="0">
                <a:solidFill>
                  <a:srgbClr val="403CCF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Ngồi ngay ngắn khi ăn – RẤT NGOAN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6773196" y="3056669"/>
            <a:ext cx="3693200" cy="2158960"/>
          </a:xfrm>
          <a:prstGeom prst="roundRect">
            <a:avLst>
              <a:gd name="adj" fmla="val 6777"/>
            </a:avLst>
          </a:prstGeom>
          <a:solidFill>
            <a:srgbClr val="FBFAFF"/>
          </a:solidFill>
          <a:ln w="30480">
            <a:solidFill>
              <a:srgbClr val="D0CED9"/>
            </a:solidFill>
            <a:prstDash val="solid"/>
          </a:ln>
        </p:spPr>
        <p:txBody>
          <a:bodyPr/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716" y="3056669"/>
            <a:ext cx="121920" cy="215896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114786" y="3306819"/>
            <a:ext cx="3101459" cy="4119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3600" dirty="0">
                <a:solidFill>
                  <a:srgbClr val="49495A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Tư thế đúng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7114786" y="3850578"/>
            <a:ext cx="3101459" cy="7029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Ngồi thẳng lưng, chân đặt xuống sàn.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hape 5"/>
          <p:cNvSpPr/>
          <p:nvPr/>
        </p:nvSpPr>
        <p:spPr>
          <a:xfrm>
            <a:off x="10774351" y="4008231"/>
            <a:ext cx="3693319" cy="2158960"/>
          </a:xfrm>
          <a:prstGeom prst="roundRect">
            <a:avLst>
              <a:gd name="adj" fmla="val 6777"/>
            </a:avLst>
          </a:prstGeom>
          <a:solidFill>
            <a:srgbClr val="FBFAFF"/>
          </a:solidFill>
          <a:ln w="30480">
            <a:solidFill>
              <a:srgbClr val="D0CED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2431" y="4026860"/>
            <a:ext cx="121920" cy="2158960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1115941" y="4258381"/>
            <a:ext cx="3101578" cy="8239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3200" dirty="0">
                <a:solidFill>
                  <a:srgbClr val="49495A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Ăn từng miếng nhỏ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7"/>
          <p:cNvSpPr/>
          <p:nvPr/>
        </p:nvSpPr>
        <p:spPr>
          <a:xfrm>
            <a:off x="11115941" y="5214096"/>
            <a:ext cx="3101578" cy="7029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000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Điều này giúp chúng ta nhai kỹ hơn và nuốt dễ dàng hơn.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hape 8"/>
          <p:cNvSpPr/>
          <p:nvPr/>
        </p:nvSpPr>
        <p:spPr>
          <a:xfrm>
            <a:off x="6773196" y="5544391"/>
            <a:ext cx="3693200" cy="2510433"/>
          </a:xfrm>
          <a:prstGeom prst="roundRect">
            <a:avLst>
              <a:gd name="adj" fmla="val 5828"/>
            </a:avLst>
          </a:prstGeom>
          <a:solidFill>
            <a:srgbClr val="FBFAFF"/>
          </a:solidFill>
          <a:ln w="30480">
            <a:solidFill>
              <a:srgbClr val="D0CED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2716" y="5544391"/>
            <a:ext cx="121920" cy="2510433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7114786" y="5794541"/>
            <a:ext cx="3101459" cy="8239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3200" dirty="0">
                <a:solidFill>
                  <a:srgbClr val="49495A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An toàn là trên hết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0"/>
          <p:cNvSpPr/>
          <p:nvPr/>
        </p:nvSpPr>
        <p:spPr>
          <a:xfrm>
            <a:off x="7114786" y="6750256"/>
            <a:ext cx="3101459" cy="10544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000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Ngồi ngay ngắn giúp chúng ta ăn uống an toàn và tránh bị hóc nghẹn.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 descr="A cartoon of a child eating&#10;&#10;AI-generated content may be incorrect.">
            <a:extLst>
              <a:ext uri="{FF2B5EF4-FFF2-40B4-BE49-F238E27FC236}">
                <a16:creationId xmlns:a16="http://schemas.microsoft.com/office/drawing/2014/main" id="{7F0D1805-47B2-954D-FC58-0A5981433F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83" y="1284243"/>
            <a:ext cx="6538560" cy="653856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709252" y="2875261"/>
            <a:ext cx="2285167" cy="285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Hành vi tốt</a:t>
            </a:r>
            <a:endParaRPr lang="en-US" sz="1750" dirty="0"/>
          </a:p>
        </p:txBody>
      </p:sp>
      <p:sp>
        <p:nvSpPr>
          <p:cNvPr id="3" name="Text 1"/>
          <p:cNvSpPr/>
          <p:nvPr/>
        </p:nvSpPr>
        <p:spPr>
          <a:xfrm>
            <a:off x="424085" y="3275725"/>
            <a:ext cx="5373886" cy="5712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Ăn chậm rãi và nhai kỹ</a:t>
            </a:r>
            <a:endParaRPr lang="en-US" sz="3550" dirty="0"/>
          </a:p>
        </p:txBody>
      </p:sp>
      <p:sp>
        <p:nvSpPr>
          <p:cNvPr id="4" name="Text 2"/>
          <p:cNvSpPr/>
          <p:nvPr/>
        </p:nvSpPr>
        <p:spPr>
          <a:xfrm>
            <a:off x="424085" y="4285613"/>
            <a:ext cx="6452354" cy="292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Khi chúng ta ăn chậm rãi và nhai kỹ, chúng ta sẽ không bị </a:t>
            </a:r>
            <a:r>
              <a:rPr lang="en-US" sz="1400" dirty="0" err="1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hóc</a:t>
            </a:r>
            <a:r>
              <a:rPr lang="en-US" sz="14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00" dirty="0" err="1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sặc</a:t>
            </a:r>
            <a:r>
              <a:rPr lang="en-US" sz="14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đâu.</a:t>
            </a:r>
            <a:endParaRPr lang="en-US" sz="1400" dirty="0"/>
          </a:p>
        </p:txBody>
      </p:sp>
      <p:sp>
        <p:nvSpPr>
          <p:cNvPr id="5" name="Text 3"/>
          <p:cNvSpPr/>
          <p:nvPr/>
        </p:nvSpPr>
        <p:spPr>
          <a:xfrm>
            <a:off x="424085" y="4742456"/>
            <a:ext cx="6452354" cy="292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Nhai 20 lần trước khi nuốt, nhớ nhé!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424085" y="5199299"/>
            <a:ext cx="6452354" cy="5848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Việc ăn chậm còn giúp chúng ta cảm nhận được hương vị thơm ngon của thức ăn nữa.</a:t>
            </a:r>
            <a:endParaRPr lang="en-US" sz="140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9169" y="688369"/>
            <a:ext cx="7541231" cy="754123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702586" y="181990"/>
            <a:ext cx="883681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Trò chơi ôn tập: An </a:t>
            </a:r>
            <a:r>
              <a:rPr lang="en-US" sz="4450" dirty="0" err="1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toàn</a:t>
            </a:r>
            <a:r>
              <a:rPr lang="en-US" sz="4450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 </a:t>
            </a:r>
            <a:r>
              <a:rPr lang="en-US" sz="4450" dirty="0" err="1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và</a:t>
            </a:r>
            <a:r>
              <a:rPr lang="en-US" sz="4450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 Nguy </a:t>
            </a:r>
            <a:r>
              <a:rPr lang="en-US" sz="4450" dirty="0" err="1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hiểm</a:t>
            </a:r>
            <a:r>
              <a:rPr lang="en-US" sz="4450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?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286950" y="1322782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3200" dirty="0" err="1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giơ</a:t>
            </a:r>
            <a:r>
              <a:rPr lang="en-US" sz="3200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tranh</a:t>
            </a:r>
            <a:r>
              <a:rPr lang="en-US" sz="3200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hành</a:t>
            </a:r>
            <a:r>
              <a:rPr lang="en-US" sz="3200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 vi, </a:t>
            </a:r>
            <a:r>
              <a:rPr lang="en-US" sz="3200" dirty="0" err="1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trẻ</a:t>
            </a:r>
            <a:r>
              <a:rPr lang="en-US" sz="3200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sát</a:t>
            </a:r>
            <a:r>
              <a:rPr lang="en-US" sz="3200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giơ</a:t>
            </a:r>
            <a:r>
              <a:rPr lang="en-US" sz="3200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cười</a:t>
            </a:r>
            <a:r>
              <a:rPr lang="en-US" sz="3200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mếu</a:t>
            </a:r>
            <a:r>
              <a:rPr lang="en-US" sz="3200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tương</a:t>
            </a:r>
            <a:r>
              <a:rPr lang="en-US" sz="3200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ứng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62" y="2331173"/>
            <a:ext cx="6691838" cy="4575644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8359" y="2402666"/>
            <a:ext cx="6587279" cy="450415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311593"/>
            <a:ext cx="734091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Hãy nhớ những điều này!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2360533"/>
            <a:ext cx="7556421" cy="1367909"/>
          </a:xfrm>
          <a:prstGeom prst="roundRect">
            <a:avLst>
              <a:gd name="adj" fmla="val 2487"/>
            </a:avLst>
          </a:prstGeom>
          <a:solidFill>
            <a:srgbClr val="FBFAFF"/>
          </a:solidFill>
          <a:ln w="30480">
            <a:solidFill>
              <a:srgbClr val="D0CED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Shape 2"/>
          <p:cNvSpPr/>
          <p:nvPr/>
        </p:nvSpPr>
        <p:spPr>
          <a:xfrm>
            <a:off x="6310670" y="2391013"/>
            <a:ext cx="907256" cy="1306949"/>
          </a:xfrm>
          <a:prstGeom prst="rect">
            <a:avLst/>
          </a:prstGeom>
          <a:solidFill>
            <a:srgbClr val="EAE8F3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94158" y="2874288"/>
            <a:ext cx="340162" cy="34016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444740" y="2617827"/>
            <a:ext cx="324695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Ngồi ngay ngắn khi ăn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7444740" y="3108246"/>
            <a:ext cx="613457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Đây là cách tốt nhất để đảm bảo an toàn.</a:t>
            </a:r>
            <a:endParaRPr lang="en-US" sz="1750" dirty="0"/>
          </a:p>
        </p:txBody>
      </p:sp>
      <p:sp>
        <p:nvSpPr>
          <p:cNvPr id="9" name="Shape 5"/>
          <p:cNvSpPr/>
          <p:nvPr/>
        </p:nvSpPr>
        <p:spPr>
          <a:xfrm>
            <a:off x="6280190" y="3955256"/>
            <a:ext cx="7556421" cy="1367909"/>
          </a:xfrm>
          <a:prstGeom prst="roundRect">
            <a:avLst>
              <a:gd name="adj" fmla="val 2487"/>
            </a:avLst>
          </a:prstGeom>
          <a:solidFill>
            <a:srgbClr val="FBFAFF"/>
          </a:solidFill>
          <a:ln w="30480">
            <a:solidFill>
              <a:srgbClr val="D0CED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Shape 6"/>
          <p:cNvSpPr/>
          <p:nvPr/>
        </p:nvSpPr>
        <p:spPr>
          <a:xfrm>
            <a:off x="6310670" y="3985736"/>
            <a:ext cx="907256" cy="1306949"/>
          </a:xfrm>
          <a:prstGeom prst="rect">
            <a:avLst/>
          </a:prstGeom>
          <a:solidFill>
            <a:srgbClr val="EAE8F3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94158" y="4469011"/>
            <a:ext cx="340162" cy="340162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7444740" y="4212550"/>
            <a:ext cx="350329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Không chạy nhảy khi ăn</a:t>
            </a:r>
            <a:endParaRPr lang="en-US" sz="2200" dirty="0"/>
          </a:p>
        </p:txBody>
      </p:sp>
      <p:sp>
        <p:nvSpPr>
          <p:cNvPr id="13" name="Text 8"/>
          <p:cNvSpPr/>
          <p:nvPr/>
        </p:nvSpPr>
        <p:spPr>
          <a:xfrm>
            <a:off x="7444740" y="4702969"/>
            <a:ext cx="613457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Chạy nhảy có thể khiến thức ăn mắc nghẹn.</a:t>
            </a:r>
            <a:endParaRPr lang="en-US" sz="1750" dirty="0"/>
          </a:p>
        </p:txBody>
      </p:sp>
      <p:sp>
        <p:nvSpPr>
          <p:cNvPr id="14" name="Shape 9"/>
          <p:cNvSpPr/>
          <p:nvPr/>
        </p:nvSpPr>
        <p:spPr>
          <a:xfrm>
            <a:off x="6280190" y="5549979"/>
            <a:ext cx="7556421" cy="1367909"/>
          </a:xfrm>
          <a:prstGeom prst="roundRect">
            <a:avLst>
              <a:gd name="adj" fmla="val 2487"/>
            </a:avLst>
          </a:prstGeom>
          <a:solidFill>
            <a:srgbClr val="FBFAFF"/>
          </a:solidFill>
          <a:ln w="30480">
            <a:solidFill>
              <a:srgbClr val="D0CED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5" name="Shape 10"/>
          <p:cNvSpPr/>
          <p:nvPr/>
        </p:nvSpPr>
        <p:spPr>
          <a:xfrm>
            <a:off x="6310670" y="5580459"/>
            <a:ext cx="907256" cy="1306949"/>
          </a:xfrm>
          <a:prstGeom prst="rect">
            <a:avLst/>
          </a:prstGeom>
          <a:solidFill>
            <a:srgbClr val="EAE8F3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594158" y="6063734"/>
            <a:ext cx="340162" cy="340162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7444740" y="5807273"/>
            <a:ext cx="46209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Không ngậm đồ chơi vào miệng</a:t>
            </a:r>
            <a:endParaRPr lang="en-US" sz="2200" dirty="0"/>
          </a:p>
        </p:txBody>
      </p:sp>
      <p:sp>
        <p:nvSpPr>
          <p:cNvPr id="18" name="Text 12"/>
          <p:cNvSpPr/>
          <p:nvPr/>
        </p:nvSpPr>
        <p:spPr>
          <a:xfrm>
            <a:off x="7444740" y="6297692"/>
            <a:ext cx="613457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Đồ chơi nhỏ rất nguy hiểm, hãy cẩn thận nhé!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400</Words>
  <Application>Microsoft Office PowerPoint</Application>
  <PresentationFormat>Custom</PresentationFormat>
  <Paragraphs>47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Libre Baskerville</vt:lpstr>
      <vt:lpstr>Times New Roman</vt:lpstr>
      <vt:lpstr>Open Sans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Administrator</cp:lastModifiedBy>
  <cp:revision>7</cp:revision>
  <dcterms:created xsi:type="dcterms:W3CDTF">2025-12-22T15:29:10Z</dcterms:created>
  <dcterms:modified xsi:type="dcterms:W3CDTF">2025-12-25T01:47:50Z</dcterms:modified>
</cp:coreProperties>
</file>