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62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DC912-03EF-35F2-1324-3750C63CCF4F}"/>
              </a:ext>
            </a:extLst>
          </p:cNvPr>
          <p:cNvPicPr>
            <a:picLocks noChangeAspect="1"/>
          </p:cNvPicPr>
          <p:nvPr/>
        </p:nvPicPr>
        <p:blipFill>
          <a:blip r:embed="rId2"/>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B13C30DA-8120-C828-EBB1-E0025157BDF5}"/>
              </a:ext>
            </a:extLst>
          </p:cNvPr>
          <p:cNvSpPr txBox="1"/>
          <p:nvPr/>
        </p:nvSpPr>
        <p:spPr>
          <a:xfrm>
            <a:off x="3236360" y="441789"/>
            <a:ext cx="8794678" cy="707886"/>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r>
              <a:rPr lang="en-US" sz="2000" dirty="0">
                <a:solidFill>
                  <a:srgbClr val="FF0000"/>
                </a:solidFill>
                <a:latin typeface="Times New Roman" panose="02020603050405020304" pitchFamily="18" charset="0"/>
                <a:cs typeface="Times New Roman" panose="02020603050405020304" pitchFamily="18" charset="0"/>
              </a:rPr>
              <a:t>TRƯỜNG MẦM NON HOA HƯỚNG DƯƠNG</a:t>
            </a:r>
          </a:p>
        </p:txBody>
      </p:sp>
      <p:pic>
        <p:nvPicPr>
          <p:cNvPr id="8" name="Picture 7">
            <a:extLst>
              <a:ext uri="{FF2B5EF4-FFF2-40B4-BE49-F238E27FC236}">
                <a16:creationId xmlns:a16="http://schemas.microsoft.com/office/drawing/2014/main" id="{9139A12C-165E-9D38-2255-8940B534F695}"/>
              </a:ext>
            </a:extLst>
          </p:cNvPr>
          <p:cNvPicPr>
            <a:picLocks noChangeAspect="1"/>
          </p:cNvPicPr>
          <p:nvPr/>
        </p:nvPicPr>
        <p:blipFill>
          <a:blip r:embed="rId3"/>
          <a:stretch>
            <a:fillRect/>
          </a:stretch>
        </p:blipFill>
        <p:spPr>
          <a:xfrm>
            <a:off x="6834669" y="1236577"/>
            <a:ext cx="1153488" cy="1153488"/>
          </a:xfrm>
          <a:prstGeom prst="rect">
            <a:avLst/>
          </a:prstGeom>
        </p:spPr>
      </p:pic>
      <p:sp>
        <p:nvSpPr>
          <p:cNvPr id="10" name="TextBox 9">
            <a:extLst>
              <a:ext uri="{FF2B5EF4-FFF2-40B4-BE49-F238E27FC236}">
                <a16:creationId xmlns:a16="http://schemas.microsoft.com/office/drawing/2014/main" id="{77A54B79-DB59-8997-0001-7A74E3023A05}"/>
              </a:ext>
            </a:extLst>
          </p:cNvPr>
          <p:cNvSpPr txBox="1"/>
          <p:nvPr/>
        </p:nvSpPr>
        <p:spPr>
          <a:xfrm>
            <a:off x="4683303" y="3412409"/>
            <a:ext cx="6102849" cy="150810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GIÁO ÁN</a:t>
            </a:r>
          </a:p>
          <a:p>
            <a:pPr algn="ctr"/>
            <a:r>
              <a:rPr lang="en-US" sz="3200" dirty="0">
                <a:latin typeface="Times New Roman" panose="02020603050405020304" pitchFamily="18" charset="0"/>
                <a:cs typeface="Times New Roman" panose="02020603050405020304" pitchFamily="18" charset="0"/>
              </a:rPr>
              <a:t>KHÁM PHÁ KHOA HỌC</a:t>
            </a: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0AD118E-201C-F05F-AFD7-351D598C924F}"/>
              </a:ext>
            </a:extLst>
          </p:cNvPr>
          <p:cNvSpPr txBox="1"/>
          <p:nvPr/>
        </p:nvSpPr>
        <p:spPr>
          <a:xfrm>
            <a:off x="6033284" y="4926974"/>
            <a:ext cx="4900773"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3-4 </a:t>
            </a:r>
            <a:r>
              <a:rPr lang="en-US" sz="2400"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75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312670"/>
            <a:ext cx="7468553" cy="1408033"/>
          </a:xfrm>
          <a:prstGeom prst="rect">
            <a:avLst/>
          </a:prstGeom>
          <a:noFill/>
          <a:ln/>
        </p:spPr>
        <p:txBody>
          <a:bodyPr wrap="square" lIns="0" tIns="0" rIns="0" bIns="0" rtlCol="0" anchor="t"/>
          <a:lstStyle/>
          <a:p>
            <a:pPr marL="0" indent="0" algn="l">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Hoạt Động Khám Phá Rau Củ Quả</a:t>
            </a:r>
            <a:endParaRPr lang="en-US" sz="4400" dirty="0"/>
          </a:p>
        </p:txBody>
      </p:sp>
      <p:sp>
        <p:nvSpPr>
          <p:cNvPr id="4" name="Text 1"/>
          <p:cNvSpPr/>
          <p:nvPr/>
        </p:nvSpPr>
        <p:spPr>
          <a:xfrm>
            <a:off x="6324124" y="4079677"/>
            <a:ext cx="7468553"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Chào mừng đến với buổi khám phá rau củ quả! Chúng ta sẽ cùng nhau tìm hiểu về những loại rau củ quen thuộc và khám phá những điều thú vị về chúng. Hoạt động này sẽ giúp các em phát triển khả năng quan sát, so sánh, và phân biệt.</a:t>
            </a:r>
            <a:endParaRPr lang="en-US" sz="1850" dirty="0"/>
          </a:p>
        </p:txBody>
      </p:sp>
      <p:sp>
        <p:nvSpPr>
          <p:cNvPr id="5" name="Shape 2"/>
          <p:cNvSpPr/>
          <p:nvPr/>
        </p:nvSpPr>
        <p:spPr>
          <a:xfrm>
            <a:off x="6324124" y="5515808"/>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31744" y="5523428"/>
            <a:ext cx="367665" cy="367665"/>
          </a:xfrm>
          <a:prstGeom prst="rect">
            <a:avLst/>
          </a:prstGeom>
        </p:spPr>
      </p:pic>
      <p:sp>
        <p:nvSpPr>
          <p:cNvPr id="7" name="Text 3"/>
          <p:cNvSpPr/>
          <p:nvPr/>
        </p:nvSpPr>
        <p:spPr>
          <a:xfrm>
            <a:off x="6826687" y="5497949"/>
            <a:ext cx="2098358"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Huong Hoang</a:t>
            </a:r>
            <a:endParaRPr lang="en-US" sz="2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606748"/>
            <a:ext cx="5632490" cy="704017"/>
          </a:xfrm>
          <a:prstGeom prst="rect">
            <a:avLst/>
          </a:prstGeom>
          <a:noFill/>
          <a:ln/>
        </p:spPr>
        <p:txBody>
          <a:bodyPr wrap="none" lIns="0" tIns="0" rIns="0" bIns="0" rtlCol="0" anchor="t"/>
          <a:lstStyle/>
          <a:p>
            <a:pPr marL="0" indent="0" algn="l">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Quan Sát Củ Cà Rốt</a:t>
            </a:r>
            <a:endParaRPr lang="en-US" sz="4400" dirty="0"/>
          </a:p>
        </p:txBody>
      </p:sp>
      <p:sp>
        <p:nvSpPr>
          <p:cNvPr id="4" name="Shape 1"/>
          <p:cNvSpPr/>
          <p:nvPr/>
        </p:nvSpPr>
        <p:spPr>
          <a:xfrm>
            <a:off x="837724" y="2938939"/>
            <a:ext cx="538520" cy="538520"/>
          </a:xfrm>
          <a:prstGeom prst="roundRect">
            <a:avLst>
              <a:gd name="adj" fmla="val 18670"/>
            </a:avLst>
          </a:prstGeom>
          <a:solidFill>
            <a:srgbClr val="F0D4F7"/>
          </a:solidFill>
          <a:ln w="7620">
            <a:solidFill>
              <a:srgbClr val="D6BADD"/>
            </a:solidFill>
            <a:prstDash val="solid"/>
          </a:ln>
        </p:spPr>
      </p:sp>
      <p:sp>
        <p:nvSpPr>
          <p:cNvPr id="5" name="Text 2"/>
          <p:cNvSpPr/>
          <p:nvPr/>
        </p:nvSpPr>
        <p:spPr>
          <a:xfrm>
            <a:off x="1615559" y="2938939"/>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Màu sắc và hình dáng</a:t>
            </a:r>
            <a:endParaRPr lang="en-US" sz="2200" dirty="0"/>
          </a:p>
        </p:txBody>
      </p:sp>
      <p:sp>
        <p:nvSpPr>
          <p:cNvPr id="6" name="Text 3"/>
          <p:cNvSpPr/>
          <p:nvPr/>
        </p:nvSpPr>
        <p:spPr>
          <a:xfrm>
            <a:off x="1615559" y="3434477"/>
            <a:ext cx="2836783"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Cà rốt có màu cam tươi sáng, hình dáng dài và bề mặt nhẵn.</a:t>
            </a:r>
            <a:endParaRPr lang="en-US" sz="1850" dirty="0"/>
          </a:p>
        </p:txBody>
      </p:sp>
      <p:sp>
        <p:nvSpPr>
          <p:cNvPr id="7" name="Shape 4"/>
          <p:cNvSpPr/>
          <p:nvPr/>
        </p:nvSpPr>
        <p:spPr>
          <a:xfrm>
            <a:off x="4691658" y="2938939"/>
            <a:ext cx="538520" cy="538520"/>
          </a:xfrm>
          <a:prstGeom prst="roundRect">
            <a:avLst>
              <a:gd name="adj" fmla="val 18670"/>
            </a:avLst>
          </a:prstGeom>
          <a:solidFill>
            <a:srgbClr val="F0D4F7"/>
          </a:solidFill>
          <a:ln w="7620">
            <a:solidFill>
              <a:srgbClr val="D6BADD"/>
            </a:solidFill>
            <a:prstDash val="solid"/>
          </a:ln>
        </p:spPr>
      </p:sp>
      <p:sp>
        <p:nvSpPr>
          <p:cNvPr id="8" name="Text 5"/>
          <p:cNvSpPr/>
          <p:nvPr/>
        </p:nvSpPr>
        <p:spPr>
          <a:xfrm>
            <a:off x="5469493" y="2938939"/>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Cảm giác</a:t>
            </a:r>
            <a:endParaRPr lang="en-US" sz="2200" dirty="0"/>
          </a:p>
        </p:txBody>
      </p:sp>
      <p:sp>
        <p:nvSpPr>
          <p:cNvPr id="9" name="Text 6"/>
          <p:cNvSpPr/>
          <p:nvPr/>
        </p:nvSpPr>
        <p:spPr>
          <a:xfrm>
            <a:off x="5469493" y="3434477"/>
            <a:ext cx="2836783"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Khi sờ vào, cà rốt cứng cáp và không bị mềm nhũn.</a:t>
            </a:r>
            <a:endParaRPr lang="en-US" sz="1850" dirty="0"/>
          </a:p>
        </p:txBody>
      </p:sp>
      <p:sp>
        <p:nvSpPr>
          <p:cNvPr id="10" name="Shape 7"/>
          <p:cNvSpPr/>
          <p:nvPr/>
        </p:nvSpPr>
        <p:spPr>
          <a:xfrm>
            <a:off x="837724" y="5092065"/>
            <a:ext cx="538520" cy="538520"/>
          </a:xfrm>
          <a:prstGeom prst="roundRect">
            <a:avLst>
              <a:gd name="adj" fmla="val 18670"/>
            </a:avLst>
          </a:prstGeom>
          <a:solidFill>
            <a:srgbClr val="F0D4F7"/>
          </a:solidFill>
          <a:ln w="7620">
            <a:solidFill>
              <a:srgbClr val="D6BADD"/>
            </a:solidFill>
            <a:prstDash val="solid"/>
          </a:ln>
        </p:spPr>
      </p:sp>
      <p:sp>
        <p:nvSpPr>
          <p:cNvPr id="11" name="Text 8"/>
          <p:cNvSpPr/>
          <p:nvPr/>
        </p:nvSpPr>
        <p:spPr>
          <a:xfrm>
            <a:off x="1615559" y="509206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Câu hỏi gợi mở</a:t>
            </a:r>
            <a:endParaRPr lang="en-US" sz="2200" dirty="0"/>
          </a:p>
        </p:txBody>
      </p:sp>
      <p:sp>
        <p:nvSpPr>
          <p:cNvPr id="12" name="Text 9"/>
          <p:cNvSpPr/>
          <p:nvPr/>
        </p:nvSpPr>
        <p:spPr>
          <a:xfrm>
            <a:off x="1615559" y="5587603"/>
            <a:ext cx="6690717"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Cà rốt có hình gì? Màu gì? Sờ vào con thấy thế nào?</a:t>
            </a:r>
            <a:endParaRPr lang="en-US" sz="1850" dirty="0"/>
          </a:p>
        </p:txBody>
      </p:sp>
      <p:sp>
        <p:nvSpPr>
          <p:cNvPr id="13" name="Text 10"/>
          <p:cNvSpPr/>
          <p:nvPr/>
        </p:nvSpPr>
        <p:spPr>
          <a:xfrm>
            <a:off x="837724" y="6239827"/>
            <a:ext cx="7468553"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Các em đã ăn món canh gì có cà rốt chưa? Cà rốt rất tốt cho mắt đấy!</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90506"/>
            <a:ext cx="5632490" cy="704017"/>
          </a:xfrm>
          <a:prstGeom prst="rect">
            <a:avLst/>
          </a:prstGeom>
          <a:noFill/>
          <a:ln/>
        </p:spPr>
        <p:txBody>
          <a:bodyPr wrap="none" lIns="0" tIns="0" rIns="0" bIns="0" rtlCol="0" anchor="t"/>
          <a:lstStyle/>
          <a:p>
            <a:pPr marL="0" indent="0" algn="l">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Quan Sát Củ Khoai Tây</a:t>
            </a:r>
            <a:endParaRPr lang="en-US" sz="4400" dirty="0"/>
          </a:p>
        </p:txBody>
      </p:sp>
      <p:sp>
        <p:nvSpPr>
          <p:cNvPr id="4" name="Shape 1"/>
          <p:cNvSpPr/>
          <p:nvPr/>
        </p:nvSpPr>
        <p:spPr>
          <a:xfrm>
            <a:off x="837724" y="2253496"/>
            <a:ext cx="3614618" cy="2138482"/>
          </a:xfrm>
          <a:prstGeom prst="roundRect">
            <a:avLst>
              <a:gd name="adj" fmla="val 4701"/>
            </a:avLst>
          </a:prstGeom>
          <a:solidFill>
            <a:srgbClr val="F0D4F7"/>
          </a:solidFill>
          <a:ln w="7620">
            <a:solidFill>
              <a:srgbClr val="D6BADD"/>
            </a:solidFill>
            <a:prstDash val="solid"/>
          </a:ln>
        </p:spPr>
      </p:sp>
      <p:sp>
        <p:nvSpPr>
          <p:cNvPr id="5" name="Text 2"/>
          <p:cNvSpPr/>
          <p:nvPr/>
        </p:nvSpPr>
        <p:spPr>
          <a:xfrm>
            <a:off x="1084659" y="25004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Màu sắc và hình dáng</a:t>
            </a:r>
            <a:endParaRPr lang="en-US" sz="2200" dirty="0"/>
          </a:p>
        </p:txBody>
      </p:sp>
      <p:sp>
        <p:nvSpPr>
          <p:cNvPr id="6" name="Text 3"/>
          <p:cNvSpPr/>
          <p:nvPr/>
        </p:nvSpPr>
        <p:spPr>
          <a:xfrm>
            <a:off x="1084659" y="2995970"/>
            <a:ext cx="3120747"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Khoai tây có màu vàng nâu, hình tròn hoặc bầu dục, vỏ sần sùi.</a:t>
            </a:r>
            <a:endParaRPr lang="en-US" sz="1850" dirty="0"/>
          </a:p>
        </p:txBody>
      </p:sp>
      <p:sp>
        <p:nvSpPr>
          <p:cNvPr id="7" name="Shape 4"/>
          <p:cNvSpPr/>
          <p:nvPr/>
        </p:nvSpPr>
        <p:spPr>
          <a:xfrm>
            <a:off x="4691658" y="2253496"/>
            <a:ext cx="3614618" cy="2138482"/>
          </a:xfrm>
          <a:prstGeom prst="roundRect">
            <a:avLst>
              <a:gd name="adj" fmla="val 4701"/>
            </a:avLst>
          </a:prstGeom>
          <a:solidFill>
            <a:srgbClr val="F0D4F7"/>
          </a:solidFill>
          <a:ln w="7620">
            <a:solidFill>
              <a:srgbClr val="D6BADD"/>
            </a:solidFill>
            <a:prstDash val="solid"/>
          </a:ln>
        </p:spPr>
      </p:sp>
      <p:sp>
        <p:nvSpPr>
          <p:cNvPr id="8" name="Text 5"/>
          <p:cNvSpPr/>
          <p:nvPr/>
        </p:nvSpPr>
        <p:spPr>
          <a:xfrm>
            <a:off x="4938593" y="25004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Cảm giác</a:t>
            </a:r>
            <a:endParaRPr lang="en-US" sz="2200" dirty="0"/>
          </a:p>
        </p:txBody>
      </p:sp>
      <p:sp>
        <p:nvSpPr>
          <p:cNvPr id="9" name="Text 6"/>
          <p:cNvSpPr/>
          <p:nvPr/>
        </p:nvSpPr>
        <p:spPr>
          <a:xfrm>
            <a:off x="4938593" y="2995970"/>
            <a:ext cx="3120747"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Khi cầm khoai tây, ta cảm thấy chắc tay và có thể có mắt khoai tây.</a:t>
            </a:r>
            <a:endParaRPr lang="en-US" sz="1850" dirty="0"/>
          </a:p>
        </p:txBody>
      </p:sp>
      <p:sp>
        <p:nvSpPr>
          <p:cNvPr id="10" name="Shape 7"/>
          <p:cNvSpPr/>
          <p:nvPr/>
        </p:nvSpPr>
        <p:spPr>
          <a:xfrm>
            <a:off x="837724" y="4631293"/>
            <a:ext cx="7468553" cy="1372433"/>
          </a:xfrm>
          <a:prstGeom prst="roundRect">
            <a:avLst>
              <a:gd name="adj" fmla="val 7326"/>
            </a:avLst>
          </a:prstGeom>
          <a:solidFill>
            <a:srgbClr val="F0D4F7"/>
          </a:solidFill>
          <a:ln w="7620">
            <a:solidFill>
              <a:srgbClr val="D6BADD"/>
            </a:solidFill>
            <a:prstDash val="solid"/>
          </a:ln>
        </p:spPr>
      </p:sp>
      <p:sp>
        <p:nvSpPr>
          <p:cNvPr id="11" name="Text 8"/>
          <p:cNvSpPr/>
          <p:nvPr/>
        </p:nvSpPr>
        <p:spPr>
          <a:xfrm>
            <a:off x="1084659" y="4878229"/>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Câu hỏi gợi mở</a:t>
            </a:r>
            <a:endParaRPr lang="en-US" sz="2200" dirty="0"/>
          </a:p>
        </p:txBody>
      </p:sp>
      <p:sp>
        <p:nvSpPr>
          <p:cNvPr id="12" name="Text 9"/>
          <p:cNvSpPr/>
          <p:nvPr/>
        </p:nvSpPr>
        <p:spPr>
          <a:xfrm>
            <a:off x="1084659" y="5373767"/>
            <a:ext cx="6974681"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Khoai tây có hình gì? Màu gì? Vỏ như thế nào?</a:t>
            </a:r>
            <a:endParaRPr lang="en-US" sz="1850" dirty="0"/>
          </a:p>
        </p:txBody>
      </p:sp>
      <p:sp>
        <p:nvSpPr>
          <p:cNvPr id="13" name="Text 10"/>
          <p:cNvSpPr/>
          <p:nvPr/>
        </p:nvSpPr>
        <p:spPr>
          <a:xfrm>
            <a:off x="837724" y="6272927"/>
            <a:ext cx="7468553"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Khoai tây chiên hay khoai tây nghiền là những món ăn rất ngon từ khoai tây đấy các em!</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351127"/>
            <a:ext cx="5632490" cy="704017"/>
          </a:xfrm>
          <a:prstGeom prst="rect">
            <a:avLst/>
          </a:prstGeom>
          <a:noFill/>
          <a:ln/>
        </p:spPr>
        <p:txBody>
          <a:bodyPr wrap="none" lIns="0" tIns="0" rIns="0" bIns="0" rtlCol="0" anchor="t"/>
          <a:lstStyle/>
          <a:p>
            <a:pPr marL="0" indent="0" algn="l">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Quan Sát Củ Cải Trắng</a:t>
            </a:r>
            <a:endParaRPr lang="en-US" sz="4400" dirty="0"/>
          </a:p>
        </p:txBody>
      </p:sp>
      <p:sp>
        <p:nvSpPr>
          <p:cNvPr id="3" name="Text 1"/>
          <p:cNvSpPr/>
          <p:nvPr/>
        </p:nvSpPr>
        <p:spPr>
          <a:xfrm>
            <a:off x="837724" y="365343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Màu sắc và hình dáng</a:t>
            </a:r>
            <a:endParaRPr lang="en-US" sz="2200" dirty="0"/>
          </a:p>
        </p:txBody>
      </p:sp>
      <p:sp>
        <p:nvSpPr>
          <p:cNvPr id="4" name="Text 2"/>
          <p:cNvSpPr/>
          <p:nvPr/>
        </p:nvSpPr>
        <p:spPr>
          <a:xfrm>
            <a:off x="837724" y="4244697"/>
            <a:ext cx="39285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Củ cải trắng có màu trắng tinh khôi, hình dáng dài và vỏ mịn màng.</a:t>
            </a:r>
            <a:endParaRPr lang="en-US" sz="1850" dirty="0"/>
          </a:p>
        </p:txBody>
      </p:sp>
      <p:sp>
        <p:nvSpPr>
          <p:cNvPr id="5" name="Text 3"/>
          <p:cNvSpPr/>
          <p:nvPr/>
        </p:nvSpPr>
        <p:spPr>
          <a:xfrm>
            <a:off x="5357813" y="365343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Mùi hương</a:t>
            </a:r>
            <a:endParaRPr lang="en-US" sz="2200" dirty="0"/>
          </a:p>
        </p:txBody>
      </p:sp>
      <p:sp>
        <p:nvSpPr>
          <p:cNvPr id="6" name="Text 4"/>
          <p:cNvSpPr/>
          <p:nvPr/>
        </p:nvSpPr>
        <p:spPr>
          <a:xfrm>
            <a:off x="5357813" y="4244697"/>
            <a:ext cx="39285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Củ cải trắng có mùi thơm đặc trưng, có thể hơi hăng nhẹ.</a:t>
            </a:r>
            <a:endParaRPr lang="en-US" sz="1850" dirty="0"/>
          </a:p>
        </p:txBody>
      </p:sp>
      <p:sp>
        <p:nvSpPr>
          <p:cNvPr id="7" name="Text 5"/>
          <p:cNvSpPr/>
          <p:nvPr/>
        </p:nvSpPr>
        <p:spPr>
          <a:xfrm>
            <a:off x="9877901" y="3653433"/>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Câu hỏi gợi mở</a:t>
            </a:r>
            <a:endParaRPr lang="en-US" sz="2200" dirty="0"/>
          </a:p>
        </p:txBody>
      </p:sp>
      <p:sp>
        <p:nvSpPr>
          <p:cNvPr id="8" name="Text 6"/>
          <p:cNvSpPr/>
          <p:nvPr/>
        </p:nvSpPr>
        <p:spPr>
          <a:xfrm>
            <a:off x="9877901" y="4244697"/>
            <a:ext cx="39285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Củ cải trắng có màu gì? Hình dáng ra sao? Mùi như thế nào?</a:t>
            </a:r>
            <a:endParaRPr lang="en-US" sz="1850" dirty="0"/>
          </a:p>
        </p:txBody>
      </p:sp>
      <p:sp>
        <p:nvSpPr>
          <p:cNvPr id="9" name="Text 7"/>
          <p:cNvSpPr/>
          <p:nvPr/>
        </p:nvSpPr>
        <p:spPr>
          <a:xfrm>
            <a:off x="837724" y="5495330"/>
            <a:ext cx="12954952"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Củ cải muối hay canh củ cải là những món ăn ngon và bổ dưỡng từ củ cải trắng.</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38162"/>
          </a:xfrm>
          <a:prstGeom prst="rect">
            <a:avLst/>
          </a:prstGeom>
        </p:spPr>
      </p:pic>
      <p:sp>
        <p:nvSpPr>
          <p:cNvPr id="3" name="Text 0"/>
          <p:cNvSpPr/>
          <p:nvPr/>
        </p:nvSpPr>
        <p:spPr>
          <a:xfrm>
            <a:off x="682704" y="2976682"/>
            <a:ext cx="4589621" cy="573643"/>
          </a:xfrm>
          <a:prstGeom prst="rect">
            <a:avLst/>
          </a:prstGeom>
          <a:noFill/>
          <a:ln/>
        </p:spPr>
        <p:txBody>
          <a:bodyPr wrap="none" lIns="0" tIns="0" rIns="0" bIns="0" rtlCol="0" anchor="t"/>
          <a:lstStyle/>
          <a:p>
            <a:pPr marL="0" indent="0" algn="l">
              <a:lnSpc>
                <a:spcPts val="4500"/>
              </a:lnSpc>
              <a:buNone/>
            </a:pPr>
            <a:r>
              <a:rPr lang="en-US" sz="3600" kern="0" spc="-72" dirty="0">
                <a:solidFill>
                  <a:srgbClr val="000000"/>
                </a:solidFill>
                <a:latin typeface="Source Serif Pro Semi Bold" pitchFamily="34" charset="0"/>
                <a:ea typeface="Source Serif Pro Semi Bold" pitchFamily="34" charset="-122"/>
                <a:cs typeface="Source Serif Pro Semi Bold" pitchFamily="34" charset="-120"/>
              </a:rPr>
              <a:t>Quan Sát Củ Dền</a:t>
            </a:r>
            <a:endParaRPr lang="en-US" sz="3600" dirty="0"/>
          </a:p>
        </p:txBody>
      </p:sp>
      <p:pic>
        <p:nvPicPr>
          <p:cNvPr id="4" name="Image 1" descr="preencoded.png"/>
          <p:cNvPicPr>
            <a:picLocks noChangeAspect="1"/>
          </p:cNvPicPr>
          <p:nvPr/>
        </p:nvPicPr>
        <p:blipFill>
          <a:blip r:embed="rId4"/>
          <a:stretch>
            <a:fillRect/>
          </a:stretch>
        </p:blipFill>
        <p:spPr>
          <a:xfrm>
            <a:off x="682704" y="3876913"/>
            <a:ext cx="487561" cy="487561"/>
          </a:xfrm>
          <a:prstGeom prst="rect">
            <a:avLst/>
          </a:prstGeom>
        </p:spPr>
      </p:pic>
      <p:sp>
        <p:nvSpPr>
          <p:cNvPr id="5" name="Text 1"/>
          <p:cNvSpPr/>
          <p:nvPr/>
        </p:nvSpPr>
        <p:spPr>
          <a:xfrm>
            <a:off x="1365290" y="3842861"/>
            <a:ext cx="2294811" cy="286703"/>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Màu sắc</a:t>
            </a:r>
            <a:endParaRPr lang="en-US" sz="1800" dirty="0"/>
          </a:p>
        </p:txBody>
      </p:sp>
      <p:sp>
        <p:nvSpPr>
          <p:cNvPr id="6" name="Text 2"/>
          <p:cNvSpPr/>
          <p:nvPr/>
        </p:nvSpPr>
        <p:spPr>
          <a:xfrm>
            <a:off x="1365290" y="4246483"/>
            <a:ext cx="1258240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Củ dền có màu tím đỏ đặc trưng.</a:t>
            </a:r>
            <a:endParaRPr lang="en-US" sz="1500" dirty="0"/>
          </a:p>
        </p:txBody>
      </p:sp>
      <p:pic>
        <p:nvPicPr>
          <p:cNvPr id="7" name="Image 2" descr="preencoded.png"/>
          <p:cNvPicPr>
            <a:picLocks noChangeAspect="1"/>
          </p:cNvPicPr>
          <p:nvPr/>
        </p:nvPicPr>
        <p:blipFill>
          <a:blip r:embed="rId5"/>
          <a:stretch>
            <a:fillRect/>
          </a:stretch>
        </p:blipFill>
        <p:spPr>
          <a:xfrm>
            <a:off x="682704" y="5177552"/>
            <a:ext cx="487561" cy="487561"/>
          </a:xfrm>
          <a:prstGeom prst="rect">
            <a:avLst/>
          </a:prstGeom>
        </p:spPr>
      </p:pic>
      <p:sp>
        <p:nvSpPr>
          <p:cNvPr id="8" name="Text 3"/>
          <p:cNvSpPr/>
          <p:nvPr/>
        </p:nvSpPr>
        <p:spPr>
          <a:xfrm>
            <a:off x="1365290" y="5143500"/>
            <a:ext cx="2294811" cy="286703"/>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Hình dáng</a:t>
            </a:r>
            <a:endParaRPr lang="en-US" sz="1800" dirty="0"/>
          </a:p>
        </p:txBody>
      </p:sp>
      <p:sp>
        <p:nvSpPr>
          <p:cNvPr id="9" name="Text 4"/>
          <p:cNvSpPr/>
          <p:nvPr/>
        </p:nvSpPr>
        <p:spPr>
          <a:xfrm>
            <a:off x="1365290" y="5547122"/>
            <a:ext cx="1258240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Củ dền có hình tròn hơi dài.</a:t>
            </a:r>
            <a:endParaRPr lang="en-US" sz="1500" dirty="0"/>
          </a:p>
        </p:txBody>
      </p:sp>
      <p:pic>
        <p:nvPicPr>
          <p:cNvPr id="10" name="Image 3" descr="preencoded.png"/>
          <p:cNvPicPr>
            <a:picLocks noChangeAspect="1"/>
          </p:cNvPicPr>
          <p:nvPr/>
        </p:nvPicPr>
        <p:blipFill>
          <a:blip r:embed="rId6"/>
          <a:stretch>
            <a:fillRect/>
          </a:stretch>
        </p:blipFill>
        <p:spPr>
          <a:xfrm>
            <a:off x="682704" y="6478191"/>
            <a:ext cx="487561" cy="487561"/>
          </a:xfrm>
          <a:prstGeom prst="rect">
            <a:avLst/>
          </a:prstGeom>
        </p:spPr>
      </p:pic>
      <p:sp>
        <p:nvSpPr>
          <p:cNvPr id="11" name="Text 5"/>
          <p:cNvSpPr/>
          <p:nvPr/>
        </p:nvSpPr>
        <p:spPr>
          <a:xfrm>
            <a:off x="1365290" y="6444139"/>
            <a:ext cx="2294811" cy="286703"/>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Đặc điểm</a:t>
            </a:r>
            <a:endParaRPr lang="en-US" sz="1800" dirty="0"/>
          </a:p>
        </p:txBody>
      </p:sp>
      <p:sp>
        <p:nvSpPr>
          <p:cNvPr id="12" name="Text 6"/>
          <p:cNvSpPr/>
          <p:nvPr/>
        </p:nvSpPr>
        <p:spPr>
          <a:xfrm>
            <a:off x="1365290" y="6847761"/>
            <a:ext cx="1258240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Bề mặt nhẵn, khi cắt có thể thấy các vòng tròn đồng tâm.</a:t>
            </a:r>
            <a:endParaRPr lang="en-US" sz="1500" dirty="0"/>
          </a:p>
        </p:txBody>
      </p:sp>
      <p:sp>
        <p:nvSpPr>
          <p:cNvPr id="13" name="Text 7"/>
          <p:cNvSpPr/>
          <p:nvPr/>
        </p:nvSpPr>
        <p:spPr>
          <a:xfrm>
            <a:off x="682704" y="7379137"/>
            <a:ext cx="13264991"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Nước ép củ dền hoặc salad củ dền rất tốt cho sức khỏe đấy các em!</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04478" y="643176"/>
            <a:ext cx="7507843" cy="1374696"/>
          </a:xfrm>
          <a:prstGeom prst="rect">
            <a:avLst/>
          </a:prstGeom>
          <a:noFill/>
          <a:ln/>
        </p:spPr>
        <p:txBody>
          <a:bodyPr wrap="square" lIns="0" tIns="0" rIns="0" bIns="0" rtlCol="0" anchor="t"/>
          <a:lstStyle/>
          <a:p>
            <a:pPr marL="0" indent="0" algn="l">
              <a:lnSpc>
                <a:spcPts val="5400"/>
              </a:lnSpc>
              <a:buNone/>
            </a:pPr>
            <a:r>
              <a:rPr lang="en-US" sz="4300" kern="0" spc="-87" dirty="0">
                <a:solidFill>
                  <a:srgbClr val="000000"/>
                </a:solidFill>
                <a:latin typeface="Source Serif Pro Semi Bold" pitchFamily="34" charset="0"/>
                <a:ea typeface="Source Serif Pro Semi Bold" pitchFamily="34" charset="-122"/>
                <a:cs typeface="Source Serif Pro Semi Bold" pitchFamily="34" charset="-120"/>
              </a:rPr>
              <a:t>So Sánh và Phân Biệt (Hình Dáng)</a:t>
            </a:r>
            <a:endParaRPr lang="en-US" sz="4300" dirty="0"/>
          </a:p>
        </p:txBody>
      </p:sp>
      <p:pic>
        <p:nvPicPr>
          <p:cNvPr id="4" name="Image 1" descr="preencoded.png"/>
          <p:cNvPicPr>
            <a:picLocks noChangeAspect="1"/>
          </p:cNvPicPr>
          <p:nvPr/>
        </p:nvPicPr>
        <p:blipFill>
          <a:blip r:embed="rId4"/>
          <a:stretch>
            <a:fillRect/>
          </a:stretch>
        </p:blipFill>
        <p:spPr>
          <a:xfrm>
            <a:off x="6304478" y="2368391"/>
            <a:ext cx="1168718" cy="1402437"/>
          </a:xfrm>
          <a:prstGeom prst="rect">
            <a:avLst/>
          </a:prstGeom>
        </p:spPr>
      </p:pic>
      <p:sp>
        <p:nvSpPr>
          <p:cNvPr id="5" name="Text 1"/>
          <p:cNvSpPr/>
          <p:nvPr/>
        </p:nvSpPr>
        <p:spPr>
          <a:xfrm>
            <a:off x="7823716" y="2602111"/>
            <a:ext cx="2749987" cy="343733"/>
          </a:xfrm>
          <a:prstGeom prst="rect">
            <a:avLst/>
          </a:prstGeom>
          <a:noFill/>
          <a:ln/>
        </p:spPr>
        <p:txBody>
          <a:bodyPr wrap="none" lIns="0" tIns="0" rIns="0" bIns="0" rtlCol="0" anchor="t"/>
          <a:lstStyle/>
          <a:p>
            <a:pPr marL="0" indent="0" algn="l">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Dài nhất</a:t>
            </a:r>
            <a:endParaRPr lang="en-US" sz="2150" dirty="0"/>
          </a:p>
        </p:txBody>
      </p:sp>
      <p:sp>
        <p:nvSpPr>
          <p:cNvPr id="6" name="Text 2"/>
          <p:cNvSpPr/>
          <p:nvPr/>
        </p:nvSpPr>
        <p:spPr>
          <a:xfrm>
            <a:off x="7823716" y="3085981"/>
            <a:ext cx="5988606" cy="373856"/>
          </a:xfrm>
          <a:prstGeom prst="rect">
            <a:avLst/>
          </a:prstGeom>
          <a:noFill/>
          <a:ln/>
        </p:spPr>
        <p:txBody>
          <a:bodyPr wrap="none" lIns="0" tIns="0" rIns="0" bIns="0" rtlCol="0" anchor="t"/>
          <a:lstStyle/>
          <a:p>
            <a:pPr marL="0" indent="0" algn="l">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Củ cải trắng, cà rốt</a:t>
            </a:r>
            <a:endParaRPr lang="en-US" sz="1800" dirty="0"/>
          </a:p>
        </p:txBody>
      </p:sp>
      <p:pic>
        <p:nvPicPr>
          <p:cNvPr id="7" name="Image 2" descr="preencoded.png"/>
          <p:cNvPicPr>
            <a:picLocks noChangeAspect="1"/>
          </p:cNvPicPr>
          <p:nvPr/>
        </p:nvPicPr>
        <p:blipFill>
          <a:blip r:embed="rId5"/>
          <a:stretch>
            <a:fillRect/>
          </a:stretch>
        </p:blipFill>
        <p:spPr>
          <a:xfrm>
            <a:off x="6304478" y="3770828"/>
            <a:ext cx="1168718" cy="1402437"/>
          </a:xfrm>
          <a:prstGeom prst="rect">
            <a:avLst/>
          </a:prstGeom>
        </p:spPr>
      </p:pic>
      <p:sp>
        <p:nvSpPr>
          <p:cNvPr id="8" name="Text 3"/>
          <p:cNvSpPr/>
          <p:nvPr/>
        </p:nvSpPr>
        <p:spPr>
          <a:xfrm>
            <a:off x="7823716" y="4004548"/>
            <a:ext cx="2749987" cy="343733"/>
          </a:xfrm>
          <a:prstGeom prst="rect">
            <a:avLst/>
          </a:prstGeom>
          <a:noFill/>
          <a:ln/>
        </p:spPr>
        <p:txBody>
          <a:bodyPr wrap="none" lIns="0" tIns="0" rIns="0" bIns="0" rtlCol="0" anchor="t"/>
          <a:lstStyle/>
          <a:p>
            <a:pPr marL="0" indent="0" algn="l">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Tròn nhất</a:t>
            </a:r>
            <a:endParaRPr lang="en-US" sz="2150" dirty="0"/>
          </a:p>
        </p:txBody>
      </p:sp>
      <p:sp>
        <p:nvSpPr>
          <p:cNvPr id="9" name="Text 4"/>
          <p:cNvSpPr/>
          <p:nvPr/>
        </p:nvSpPr>
        <p:spPr>
          <a:xfrm>
            <a:off x="7823716" y="4488418"/>
            <a:ext cx="5988606" cy="373856"/>
          </a:xfrm>
          <a:prstGeom prst="rect">
            <a:avLst/>
          </a:prstGeom>
          <a:noFill/>
          <a:ln/>
        </p:spPr>
        <p:txBody>
          <a:bodyPr wrap="none" lIns="0" tIns="0" rIns="0" bIns="0" rtlCol="0" anchor="t"/>
          <a:lstStyle/>
          <a:p>
            <a:pPr marL="0" indent="0" algn="l">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Củ dền, khoai tây</a:t>
            </a:r>
            <a:endParaRPr lang="en-US" sz="1800" dirty="0"/>
          </a:p>
        </p:txBody>
      </p:sp>
      <p:pic>
        <p:nvPicPr>
          <p:cNvPr id="10" name="Image 3" descr="preencoded.png"/>
          <p:cNvPicPr>
            <a:picLocks noChangeAspect="1"/>
          </p:cNvPicPr>
          <p:nvPr/>
        </p:nvPicPr>
        <p:blipFill>
          <a:blip r:embed="rId6"/>
          <a:stretch>
            <a:fillRect/>
          </a:stretch>
        </p:blipFill>
        <p:spPr>
          <a:xfrm>
            <a:off x="6304478" y="5173266"/>
            <a:ext cx="1168718" cy="1402437"/>
          </a:xfrm>
          <a:prstGeom prst="rect">
            <a:avLst/>
          </a:prstGeom>
        </p:spPr>
      </p:pic>
      <p:sp>
        <p:nvSpPr>
          <p:cNvPr id="11" name="Text 5"/>
          <p:cNvSpPr/>
          <p:nvPr/>
        </p:nvSpPr>
        <p:spPr>
          <a:xfrm>
            <a:off x="7823716" y="5406985"/>
            <a:ext cx="2749987" cy="343733"/>
          </a:xfrm>
          <a:prstGeom prst="rect">
            <a:avLst/>
          </a:prstGeom>
          <a:noFill/>
          <a:ln/>
        </p:spPr>
        <p:txBody>
          <a:bodyPr wrap="none" lIns="0" tIns="0" rIns="0" bIns="0" rtlCol="0" anchor="t"/>
          <a:lstStyle/>
          <a:p>
            <a:pPr marL="0" indent="0" algn="l">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Khác biệt</a:t>
            </a:r>
            <a:endParaRPr lang="en-US" sz="2150" dirty="0"/>
          </a:p>
        </p:txBody>
      </p:sp>
      <p:sp>
        <p:nvSpPr>
          <p:cNvPr id="12" name="Text 6"/>
          <p:cNvSpPr/>
          <p:nvPr/>
        </p:nvSpPr>
        <p:spPr>
          <a:xfrm>
            <a:off x="7823716" y="5890855"/>
            <a:ext cx="5988606" cy="373856"/>
          </a:xfrm>
          <a:prstGeom prst="rect">
            <a:avLst/>
          </a:prstGeom>
          <a:noFill/>
          <a:ln/>
        </p:spPr>
        <p:txBody>
          <a:bodyPr wrap="none" lIns="0" tIns="0" rIns="0" bIns="0" rtlCol="0" anchor="t"/>
          <a:lstStyle/>
          <a:p>
            <a:pPr marL="0" indent="0" algn="l">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So sánh củ dài với củ tròn</a:t>
            </a:r>
            <a:endParaRPr lang="en-US" sz="1800" dirty="0"/>
          </a:p>
        </p:txBody>
      </p:sp>
      <p:sp>
        <p:nvSpPr>
          <p:cNvPr id="13" name="Text 7"/>
          <p:cNvSpPr/>
          <p:nvPr/>
        </p:nvSpPr>
        <p:spPr>
          <a:xfrm>
            <a:off x="6304478" y="6838593"/>
            <a:ext cx="7507843" cy="747713"/>
          </a:xfrm>
          <a:prstGeom prst="rect">
            <a:avLst/>
          </a:prstGeom>
          <a:noFill/>
          <a:ln/>
        </p:spPr>
        <p:txBody>
          <a:bodyPr wrap="square" lIns="0" tIns="0" rIns="0" bIns="0" rtlCol="0" anchor="t"/>
          <a:lstStyle/>
          <a:p>
            <a:pPr marL="0" indent="0" algn="l">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Các em hãy cùng nhau so sánh và tìm ra những điểm khác biệt về hình dáng của các loại củ nhé!</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6765" y="619958"/>
            <a:ext cx="7123390" cy="661154"/>
          </a:xfrm>
          <a:prstGeom prst="rect">
            <a:avLst/>
          </a:prstGeom>
          <a:noFill/>
          <a:ln/>
        </p:spPr>
        <p:txBody>
          <a:bodyPr wrap="none" lIns="0" tIns="0" rIns="0" bIns="0" rtlCol="0" anchor="t"/>
          <a:lstStyle/>
          <a:p>
            <a:pPr marL="0" indent="0" algn="l">
              <a:lnSpc>
                <a:spcPts val="5200"/>
              </a:lnSpc>
              <a:buNone/>
            </a:pPr>
            <a:r>
              <a:rPr lang="en-US" sz="4150" kern="0" spc="-83" dirty="0">
                <a:solidFill>
                  <a:srgbClr val="000000"/>
                </a:solidFill>
                <a:latin typeface="Source Serif Pro Semi Bold" pitchFamily="34" charset="0"/>
                <a:ea typeface="Source Serif Pro Semi Bold" pitchFamily="34" charset="-122"/>
                <a:cs typeface="Source Serif Pro Semi Bold" pitchFamily="34" charset="-120"/>
              </a:rPr>
              <a:t>So Sánh và Phân Biệt (Màu Sắc)</a:t>
            </a:r>
            <a:endParaRPr lang="en-US" sz="4150" dirty="0"/>
          </a:p>
        </p:txBody>
      </p:sp>
      <p:pic>
        <p:nvPicPr>
          <p:cNvPr id="3" name="Image 0" descr="preencoded.png"/>
          <p:cNvPicPr>
            <a:picLocks noChangeAspect="1"/>
          </p:cNvPicPr>
          <p:nvPr/>
        </p:nvPicPr>
        <p:blipFill>
          <a:blip r:embed="rId3"/>
          <a:stretch>
            <a:fillRect/>
          </a:stretch>
        </p:blipFill>
        <p:spPr>
          <a:xfrm>
            <a:off x="3243024" y="1730693"/>
            <a:ext cx="1615678" cy="1274445"/>
          </a:xfrm>
          <a:prstGeom prst="rect">
            <a:avLst/>
          </a:prstGeom>
        </p:spPr>
      </p:pic>
      <p:sp>
        <p:nvSpPr>
          <p:cNvPr id="4" name="Text 1"/>
          <p:cNvSpPr/>
          <p:nvPr/>
        </p:nvSpPr>
        <p:spPr>
          <a:xfrm>
            <a:off x="3892748" y="2327672"/>
            <a:ext cx="316111" cy="395168"/>
          </a:xfrm>
          <a:prstGeom prst="rect">
            <a:avLst/>
          </a:prstGeom>
          <a:noFill/>
          <a:ln/>
        </p:spPr>
        <p:txBody>
          <a:bodyPr wrap="none" lIns="0" tIns="0" rIns="0" bIns="0" rtlCol="0" anchor="t"/>
          <a:lstStyle/>
          <a:p>
            <a:pPr marL="0" indent="0" algn="ctr">
              <a:lnSpc>
                <a:spcPts val="3950"/>
              </a:lnSpc>
              <a:buNone/>
            </a:pPr>
            <a:r>
              <a:rPr lang="en-US" sz="2450" kern="0" spc="-44"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5" name="Text 2"/>
          <p:cNvSpPr/>
          <p:nvPr/>
        </p:nvSpPr>
        <p:spPr>
          <a:xfrm>
            <a:off x="5083493" y="1955483"/>
            <a:ext cx="529471"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Cam</a:t>
            </a:r>
            <a:endParaRPr lang="en-US" sz="2050" dirty="0"/>
          </a:p>
        </p:txBody>
      </p:sp>
      <p:sp>
        <p:nvSpPr>
          <p:cNvPr id="6" name="Text 3"/>
          <p:cNvSpPr/>
          <p:nvPr/>
        </p:nvSpPr>
        <p:spPr>
          <a:xfrm>
            <a:off x="5083493" y="2420779"/>
            <a:ext cx="529471" cy="35956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Cà rốt</a:t>
            </a:r>
            <a:endParaRPr lang="en-US" sz="1750" dirty="0"/>
          </a:p>
        </p:txBody>
      </p:sp>
      <p:sp>
        <p:nvSpPr>
          <p:cNvPr id="7" name="Shape 4"/>
          <p:cNvSpPr/>
          <p:nvPr/>
        </p:nvSpPr>
        <p:spPr>
          <a:xfrm>
            <a:off x="4914900" y="3017996"/>
            <a:ext cx="8872538" cy="15240"/>
          </a:xfrm>
          <a:prstGeom prst="roundRect">
            <a:avLst>
              <a:gd name="adj" fmla="val 619554"/>
            </a:avLst>
          </a:prstGeom>
          <a:solidFill>
            <a:srgbClr val="D6BADD"/>
          </a:solidFill>
          <a:ln/>
        </p:spPr>
      </p:sp>
      <p:pic>
        <p:nvPicPr>
          <p:cNvPr id="8" name="Image 1" descr="preencoded.png"/>
          <p:cNvPicPr>
            <a:picLocks noChangeAspect="1"/>
          </p:cNvPicPr>
          <p:nvPr/>
        </p:nvPicPr>
        <p:blipFill>
          <a:blip r:embed="rId4"/>
          <a:stretch>
            <a:fillRect/>
          </a:stretch>
        </p:blipFill>
        <p:spPr>
          <a:xfrm>
            <a:off x="2435185" y="3061335"/>
            <a:ext cx="3231475" cy="1274445"/>
          </a:xfrm>
          <a:prstGeom prst="rect">
            <a:avLst/>
          </a:prstGeom>
        </p:spPr>
      </p:pic>
      <p:sp>
        <p:nvSpPr>
          <p:cNvPr id="9" name="Text 5"/>
          <p:cNvSpPr/>
          <p:nvPr/>
        </p:nvSpPr>
        <p:spPr>
          <a:xfrm>
            <a:off x="3892748" y="3500914"/>
            <a:ext cx="316111" cy="395168"/>
          </a:xfrm>
          <a:prstGeom prst="rect">
            <a:avLst/>
          </a:prstGeom>
          <a:noFill/>
          <a:ln/>
        </p:spPr>
        <p:txBody>
          <a:bodyPr wrap="none" lIns="0" tIns="0" rIns="0" bIns="0" rtlCol="0" anchor="t"/>
          <a:lstStyle/>
          <a:p>
            <a:pPr marL="0" indent="0" algn="ctr">
              <a:lnSpc>
                <a:spcPts val="3950"/>
              </a:lnSpc>
              <a:buNone/>
            </a:pPr>
            <a:r>
              <a:rPr lang="en-US" sz="2450" kern="0" spc="-44"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0" name="Text 6"/>
          <p:cNvSpPr/>
          <p:nvPr/>
        </p:nvSpPr>
        <p:spPr>
          <a:xfrm>
            <a:off x="5891451" y="3286125"/>
            <a:ext cx="1051441"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Trắng</a:t>
            </a:r>
            <a:endParaRPr lang="en-US" sz="2050" dirty="0"/>
          </a:p>
        </p:txBody>
      </p:sp>
      <p:sp>
        <p:nvSpPr>
          <p:cNvPr id="11" name="Text 7"/>
          <p:cNvSpPr/>
          <p:nvPr/>
        </p:nvSpPr>
        <p:spPr>
          <a:xfrm>
            <a:off x="5891451" y="3751421"/>
            <a:ext cx="1051441" cy="35956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Củ cải trắng</a:t>
            </a:r>
            <a:endParaRPr lang="en-US" sz="1750" dirty="0"/>
          </a:p>
        </p:txBody>
      </p:sp>
      <p:sp>
        <p:nvSpPr>
          <p:cNvPr id="12" name="Shape 8"/>
          <p:cNvSpPr/>
          <p:nvPr/>
        </p:nvSpPr>
        <p:spPr>
          <a:xfrm>
            <a:off x="5722858" y="4348639"/>
            <a:ext cx="8064579" cy="15240"/>
          </a:xfrm>
          <a:prstGeom prst="roundRect">
            <a:avLst>
              <a:gd name="adj" fmla="val 619554"/>
            </a:avLst>
          </a:prstGeom>
          <a:solidFill>
            <a:srgbClr val="D6BADD"/>
          </a:solidFill>
          <a:ln/>
        </p:spPr>
      </p:sp>
      <p:pic>
        <p:nvPicPr>
          <p:cNvPr id="13" name="Image 2" descr="preencoded.png"/>
          <p:cNvPicPr>
            <a:picLocks noChangeAspect="1"/>
          </p:cNvPicPr>
          <p:nvPr/>
        </p:nvPicPr>
        <p:blipFill>
          <a:blip r:embed="rId5"/>
          <a:stretch>
            <a:fillRect/>
          </a:stretch>
        </p:blipFill>
        <p:spPr>
          <a:xfrm>
            <a:off x="1627227" y="4391978"/>
            <a:ext cx="4847273" cy="1274445"/>
          </a:xfrm>
          <a:prstGeom prst="rect">
            <a:avLst/>
          </a:prstGeom>
        </p:spPr>
      </p:pic>
      <p:sp>
        <p:nvSpPr>
          <p:cNvPr id="14" name="Text 9"/>
          <p:cNvSpPr/>
          <p:nvPr/>
        </p:nvSpPr>
        <p:spPr>
          <a:xfrm>
            <a:off x="3892748" y="4831556"/>
            <a:ext cx="316111" cy="395168"/>
          </a:xfrm>
          <a:prstGeom prst="rect">
            <a:avLst/>
          </a:prstGeom>
          <a:noFill/>
          <a:ln/>
        </p:spPr>
        <p:txBody>
          <a:bodyPr wrap="none" lIns="0" tIns="0" rIns="0" bIns="0" rtlCol="0" anchor="t"/>
          <a:lstStyle/>
          <a:p>
            <a:pPr marL="0" indent="0" algn="ctr">
              <a:lnSpc>
                <a:spcPts val="3950"/>
              </a:lnSpc>
              <a:buNone/>
            </a:pPr>
            <a:r>
              <a:rPr lang="en-US" sz="2450" kern="0" spc="-44"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5" name="Text 10"/>
          <p:cNvSpPr/>
          <p:nvPr/>
        </p:nvSpPr>
        <p:spPr>
          <a:xfrm>
            <a:off x="6699290" y="4616768"/>
            <a:ext cx="809625"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Tím đỏ</a:t>
            </a:r>
            <a:endParaRPr lang="en-US" sz="2050" dirty="0"/>
          </a:p>
        </p:txBody>
      </p:sp>
      <p:sp>
        <p:nvSpPr>
          <p:cNvPr id="16" name="Text 11"/>
          <p:cNvSpPr/>
          <p:nvPr/>
        </p:nvSpPr>
        <p:spPr>
          <a:xfrm>
            <a:off x="6699290" y="5082064"/>
            <a:ext cx="809625" cy="35956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Củ dền</a:t>
            </a:r>
            <a:endParaRPr lang="en-US" sz="1750" dirty="0"/>
          </a:p>
        </p:txBody>
      </p:sp>
      <p:sp>
        <p:nvSpPr>
          <p:cNvPr id="17" name="Shape 12"/>
          <p:cNvSpPr/>
          <p:nvPr/>
        </p:nvSpPr>
        <p:spPr>
          <a:xfrm>
            <a:off x="6530697" y="5679281"/>
            <a:ext cx="7256740" cy="15240"/>
          </a:xfrm>
          <a:prstGeom prst="roundRect">
            <a:avLst>
              <a:gd name="adj" fmla="val 619554"/>
            </a:avLst>
          </a:prstGeom>
          <a:solidFill>
            <a:srgbClr val="D6BADD"/>
          </a:solidFill>
          <a:ln/>
        </p:spPr>
      </p:sp>
      <p:pic>
        <p:nvPicPr>
          <p:cNvPr id="18" name="Image 3" descr="preencoded.png"/>
          <p:cNvPicPr>
            <a:picLocks noChangeAspect="1"/>
          </p:cNvPicPr>
          <p:nvPr/>
        </p:nvPicPr>
        <p:blipFill>
          <a:blip r:embed="rId6"/>
          <a:stretch>
            <a:fillRect/>
          </a:stretch>
        </p:blipFill>
        <p:spPr>
          <a:xfrm>
            <a:off x="819388" y="5722620"/>
            <a:ext cx="6463070" cy="1274445"/>
          </a:xfrm>
          <a:prstGeom prst="rect">
            <a:avLst/>
          </a:prstGeom>
        </p:spPr>
      </p:pic>
      <p:sp>
        <p:nvSpPr>
          <p:cNvPr id="19" name="Text 13"/>
          <p:cNvSpPr/>
          <p:nvPr/>
        </p:nvSpPr>
        <p:spPr>
          <a:xfrm>
            <a:off x="3892868" y="6162199"/>
            <a:ext cx="316111" cy="395168"/>
          </a:xfrm>
          <a:prstGeom prst="rect">
            <a:avLst/>
          </a:prstGeom>
          <a:noFill/>
          <a:ln/>
        </p:spPr>
        <p:txBody>
          <a:bodyPr wrap="none" lIns="0" tIns="0" rIns="0" bIns="0" rtlCol="0" anchor="t"/>
          <a:lstStyle/>
          <a:p>
            <a:pPr marL="0" indent="0" algn="ctr">
              <a:lnSpc>
                <a:spcPts val="3950"/>
              </a:lnSpc>
              <a:buNone/>
            </a:pPr>
            <a:r>
              <a:rPr lang="en-US" sz="2450" kern="0" spc="-44"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450" dirty="0"/>
          </a:p>
        </p:txBody>
      </p:sp>
      <p:sp>
        <p:nvSpPr>
          <p:cNvPr id="20" name="Text 14"/>
          <p:cNvSpPr/>
          <p:nvPr/>
        </p:nvSpPr>
        <p:spPr>
          <a:xfrm>
            <a:off x="7507248" y="5947410"/>
            <a:ext cx="1064181"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Vàng nâu</a:t>
            </a:r>
            <a:endParaRPr lang="en-US" sz="2050" dirty="0"/>
          </a:p>
        </p:txBody>
      </p:sp>
      <p:sp>
        <p:nvSpPr>
          <p:cNvPr id="21" name="Text 15"/>
          <p:cNvSpPr/>
          <p:nvPr/>
        </p:nvSpPr>
        <p:spPr>
          <a:xfrm>
            <a:off x="7507248" y="6412706"/>
            <a:ext cx="1064181" cy="35956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Khoai tây</a:t>
            </a:r>
            <a:endParaRPr lang="en-US" sz="1750" dirty="0"/>
          </a:p>
        </p:txBody>
      </p:sp>
      <p:sp>
        <p:nvSpPr>
          <p:cNvPr id="22" name="Text 16"/>
          <p:cNvSpPr/>
          <p:nvPr/>
        </p:nvSpPr>
        <p:spPr>
          <a:xfrm>
            <a:off x="786765" y="7249954"/>
            <a:ext cx="13056870" cy="35956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Chúng ta hãy cùng nhau nhận biết và phân biệt màu sắc của từng loại củ nhé!</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388864"/>
            <a:ext cx="5632490" cy="704017"/>
          </a:xfrm>
          <a:prstGeom prst="rect">
            <a:avLst/>
          </a:prstGeom>
          <a:noFill/>
          <a:ln/>
        </p:spPr>
        <p:txBody>
          <a:bodyPr wrap="none" lIns="0" tIns="0" rIns="0" bIns="0" rtlCol="0" anchor="t"/>
          <a:lstStyle/>
          <a:p>
            <a:pPr marL="0" indent="0" algn="l">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Tổng Kết và Mở Rộng</a:t>
            </a:r>
            <a:endParaRPr lang="en-US" sz="4400" dirty="0"/>
          </a:p>
        </p:txBody>
      </p:sp>
      <p:sp>
        <p:nvSpPr>
          <p:cNvPr id="4" name="Shape 1"/>
          <p:cNvSpPr/>
          <p:nvPr/>
        </p:nvSpPr>
        <p:spPr>
          <a:xfrm>
            <a:off x="837724" y="2451854"/>
            <a:ext cx="179427" cy="878562"/>
          </a:xfrm>
          <a:prstGeom prst="roundRect">
            <a:avLst>
              <a:gd name="adj" fmla="val 56034"/>
            </a:avLst>
          </a:prstGeom>
          <a:solidFill>
            <a:srgbClr val="F0D4F7"/>
          </a:solidFill>
          <a:ln w="7620">
            <a:solidFill>
              <a:srgbClr val="D6BADD"/>
            </a:solidFill>
            <a:prstDash val="solid"/>
          </a:ln>
        </p:spPr>
      </p:sp>
      <p:sp>
        <p:nvSpPr>
          <p:cNvPr id="5" name="Text 2"/>
          <p:cNvSpPr/>
          <p:nvPr/>
        </p:nvSpPr>
        <p:spPr>
          <a:xfrm>
            <a:off x="1376124" y="2451854"/>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Giá trị dinh dưỡng</a:t>
            </a:r>
            <a:endParaRPr lang="en-US" sz="2200" dirty="0"/>
          </a:p>
        </p:txBody>
      </p:sp>
      <p:sp>
        <p:nvSpPr>
          <p:cNvPr id="6" name="Text 3"/>
          <p:cNvSpPr/>
          <p:nvPr/>
        </p:nvSpPr>
        <p:spPr>
          <a:xfrm>
            <a:off x="1376124" y="2947392"/>
            <a:ext cx="6930152"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Các loại củ đều có giá trị dinh dưỡng và lợi ích riêng.</a:t>
            </a:r>
            <a:endParaRPr lang="en-US" sz="1850" dirty="0"/>
          </a:p>
        </p:txBody>
      </p:sp>
      <p:sp>
        <p:nvSpPr>
          <p:cNvPr id="7" name="Shape 4"/>
          <p:cNvSpPr/>
          <p:nvPr/>
        </p:nvSpPr>
        <p:spPr>
          <a:xfrm>
            <a:off x="1196697" y="3569732"/>
            <a:ext cx="179427" cy="878562"/>
          </a:xfrm>
          <a:prstGeom prst="roundRect">
            <a:avLst>
              <a:gd name="adj" fmla="val 56034"/>
            </a:avLst>
          </a:prstGeom>
          <a:solidFill>
            <a:srgbClr val="F0D4F7"/>
          </a:solidFill>
          <a:ln w="7620">
            <a:solidFill>
              <a:srgbClr val="D6BADD"/>
            </a:solidFill>
            <a:prstDash val="solid"/>
          </a:ln>
        </p:spPr>
      </p:sp>
      <p:sp>
        <p:nvSpPr>
          <p:cNvPr id="8" name="Text 5"/>
          <p:cNvSpPr/>
          <p:nvPr/>
        </p:nvSpPr>
        <p:spPr>
          <a:xfrm>
            <a:off x="1735098" y="35697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Sức khỏe</a:t>
            </a:r>
            <a:endParaRPr lang="en-US" sz="2200" dirty="0"/>
          </a:p>
        </p:txBody>
      </p:sp>
      <p:sp>
        <p:nvSpPr>
          <p:cNvPr id="9" name="Text 6"/>
          <p:cNvSpPr/>
          <p:nvPr/>
        </p:nvSpPr>
        <p:spPr>
          <a:xfrm>
            <a:off x="1735098" y="4065270"/>
            <a:ext cx="6571178"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Rau củ giúp cơ thể khỏe mạnh và phát triển.</a:t>
            </a:r>
            <a:endParaRPr lang="en-US" sz="1850" dirty="0"/>
          </a:p>
        </p:txBody>
      </p:sp>
      <p:sp>
        <p:nvSpPr>
          <p:cNvPr id="10" name="Shape 7"/>
          <p:cNvSpPr/>
          <p:nvPr/>
        </p:nvSpPr>
        <p:spPr>
          <a:xfrm>
            <a:off x="1555790" y="4687610"/>
            <a:ext cx="179427" cy="878562"/>
          </a:xfrm>
          <a:prstGeom prst="roundRect">
            <a:avLst>
              <a:gd name="adj" fmla="val 56034"/>
            </a:avLst>
          </a:prstGeom>
          <a:solidFill>
            <a:srgbClr val="F0D4F7"/>
          </a:solidFill>
          <a:ln w="7620">
            <a:solidFill>
              <a:srgbClr val="D6BADD"/>
            </a:solidFill>
            <a:prstDash val="solid"/>
          </a:ln>
        </p:spPr>
      </p:sp>
      <p:sp>
        <p:nvSpPr>
          <p:cNvPr id="11" name="Text 8"/>
          <p:cNvSpPr/>
          <p:nvPr/>
        </p:nvSpPr>
        <p:spPr>
          <a:xfrm>
            <a:off x="2094190" y="4687610"/>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Trò chơi</a:t>
            </a:r>
            <a:endParaRPr lang="en-US" sz="2200" dirty="0"/>
          </a:p>
        </p:txBody>
      </p:sp>
      <p:sp>
        <p:nvSpPr>
          <p:cNvPr id="12" name="Text 9"/>
          <p:cNvSpPr/>
          <p:nvPr/>
        </p:nvSpPr>
        <p:spPr>
          <a:xfrm>
            <a:off x="2094190" y="5183148"/>
            <a:ext cx="6212086"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Đoán tên củ khi bị bịt mắt, tìm củ theo yêu cầu.</a:t>
            </a:r>
            <a:endParaRPr lang="en-US" sz="1850" dirty="0"/>
          </a:p>
        </p:txBody>
      </p:sp>
      <p:sp>
        <p:nvSpPr>
          <p:cNvPr id="13" name="Text 10"/>
          <p:cNvSpPr/>
          <p:nvPr/>
        </p:nvSpPr>
        <p:spPr>
          <a:xfrm>
            <a:off x="837724" y="6074688"/>
            <a:ext cx="7468553"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Các em hãy ăn thật nhiều rau củ để cơ thể luôn khỏe mạnh nhé! Chúng ta có thể chơi trò chơi để khám phá thêm về rau củ.</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605</Words>
  <Application>Microsoft Office PowerPoint</Application>
  <PresentationFormat>Custom</PresentationFormat>
  <Paragraphs>79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Source Sans Pro</vt:lpstr>
      <vt:lpstr>Source Sans Pro Bold</vt:lpstr>
      <vt:lpstr>Source Serif Pro Semi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2025-04-13T07:41:09Z</dcterms:created>
  <dcterms:modified xsi:type="dcterms:W3CDTF">2025-04-13T08:11:29Z</dcterms:modified>
</cp:coreProperties>
</file>