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3" r:id="rId2"/>
    <p:sldId id="279" r:id="rId3"/>
    <p:sldId id="280" r:id="rId4"/>
    <p:sldId id="284" r:id="rId5"/>
    <p:sldId id="286" r:id="rId6"/>
    <p:sldId id="287" r:id="rId7"/>
    <p:sldId id="281" r:id="rId8"/>
    <p:sldId id="275" r:id="rId9"/>
    <p:sldId id="261" r:id="rId10"/>
    <p:sldId id="288" r:id="rId11"/>
    <p:sldId id="289" r:id="rId12"/>
    <p:sldId id="290" r:id="rId13"/>
    <p:sldId id="291" r:id="rId14"/>
    <p:sldId id="298" r:id="rId15"/>
    <p:sldId id="263" r:id="rId16"/>
    <p:sldId id="264" r:id="rId17"/>
    <p:sldId id="274" r:id="rId18"/>
    <p:sldId id="265" r:id="rId19"/>
    <p:sldId id="266" r:id="rId20"/>
    <p:sldId id="299" r:id="rId21"/>
    <p:sldId id="300" r:id="rId22"/>
    <p:sldId id="301" r:id="rId23"/>
    <p:sldId id="271" r:id="rId24"/>
    <p:sldId id="302" r:id="rId25"/>
    <p:sldId id="282" r:id="rId26"/>
    <p:sldId id="283"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E91D4-91BC-4AD7-BF93-E60B6EEEC5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CDFD9F3-6DFB-4A54-B304-D29DB06E9F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5DACF7A-EE7F-4D2C-8F1F-CD885E600D08}"/>
              </a:ext>
            </a:extLst>
          </p:cNvPr>
          <p:cNvSpPr>
            <a:spLocks noGrp="1"/>
          </p:cNvSpPr>
          <p:nvPr>
            <p:ph type="dt" sz="half" idx="10"/>
          </p:nvPr>
        </p:nvSpPr>
        <p:spPr/>
        <p:txBody>
          <a:bodyPr/>
          <a:lstStyle/>
          <a:p>
            <a:fld id="{23D72B51-20F8-443F-8EA9-1BA97728E1C5}" type="datetimeFigureOut">
              <a:rPr lang="vi-VN" smtClean="0"/>
              <a:t>16/04/2025</a:t>
            </a:fld>
            <a:endParaRPr lang="vi-VN"/>
          </a:p>
        </p:txBody>
      </p:sp>
      <p:sp>
        <p:nvSpPr>
          <p:cNvPr id="5" name="Footer Placeholder 4">
            <a:extLst>
              <a:ext uri="{FF2B5EF4-FFF2-40B4-BE49-F238E27FC236}">
                <a16:creationId xmlns:a16="http://schemas.microsoft.com/office/drawing/2014/main" id="{3FF0A68C-9271-4B74-9E24-2A5921CBB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33FE5C-2F74-44C6-A272-EEABA024609E}"/>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1818769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D7CFC-E1FA-4880-9439-05535BDF5C3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4E5291-5F00-409F-A098-973FDE140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1272B02-C3A7-4465-B6C0-49EB1E275686}"/>
              </a:ext>
            </a:extLst>
          </p:cNvPr>
          <p:cNvSpPr>
            <a:spLocks noGrp="1"/>
          </p:cNvSpPr>
          <p:nvPr>
            <p:ph type="dt" sz="half" idx="10"/>
          </p:nvPr>
        </p:nvSpPr>
        <p:spPr/>
        <p:txBody>
          <a:bodyPr/>
          <a:lstStyle/>
          <a:p>
            <a:fld id="{23D72B51-20F8-443F-8EA9-1BA97728E1C5}" type="datetimeFigureOut">
              <a:rPr lang="vi-VN" smtClean="0"/>
              <a:t>16/04/2025</a:t>
            </a:fld>
            <a:endParaRPr lang="vi-VN"/>
          </a:p>
        </p:txBody>
      </p:sp>
      <p:sp>
        <p:nvSpPr>
          <p:cNvPr id="5" name="Footer Placeholder 4">
            <a:extLst>
              <a:ext uri="{FF2B5EF4-FFF2-40B4-BE49-F238E27FC236}">
                <a16:creationId xmlns:a16="http://schemas.microsoft.com/office/drawing/2014/main" id="{8F270352-999A-4C50-8FAB-76DF89142FB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82497EA-D2E2-4DAE-AF35-2C263F6A243E}"/>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230014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D5B0A6-359D-45AE-9F31-2D5CF43496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6C2C3E-F6C3-4ABE-95EB-8EBAF405C3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EFB7F1D-46E6-425B-9C41-44950065D65D}"/>
              </a:ext>
            </a:extLst>
          </p:cNvPr>
          <p:cNvSpPr>
            <a:spLocks noGrp="1"/>
          </p:cNvSpPr>
          <p:nvPr>
            <p:ph type="dt" sz="half" idx="10"/>
          </p:nvPr>
        </p:nvSpPr>
        <p:spPr/>
        <p:txBody>
          <a:bodyPr/>
          <a:lstStyle/>
          <a:p>
            <a:fld id="{23D72B51-20F8-443F-8EA9-1BA97728E1C5}" type="datetimeFigureOut">
              <a:rPr lang="vi-VN" smtClean="0"/>
              <a:t>16/04/2025</a:t>
            </a:fld>
            <a:endParaRPr lang="vi-VN"/>
          </a:p>
        </p:txBody>
      </p:sp>
      <p:sp>
        <p:nvSpPr>
          <p:cNvPr id="5" name="Footer Placeholder 4">
            <a:extLst>
              <a:ext uri="{FF2B5EF4-FFF2-40B4-BE49-F238E27FC236}">
                <a16:creationId xmlns:a16="http://schemas.microsoft.com/office/drawing/2014/main" id="{CC767C5B-8A59-4B01-9E09-DC5AC337F4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C845EB1-7672-41C1-849D-C7BCB4975D2A}"/>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233114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0198-18F8-434B-A018-44FE0735832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32A4747-DFB4-42C2-BDFC-B6839ECAC2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5DC6F2-C838-41F7-B585-65C1697BCD48}"/>
              </a:ext>
            </a:extLst>
          </p:cNvPr>
          <p:cNvSpPr>
            <a:spLocks noGrp="1"/>
          </p:cNvSpPr>
          <p:nvPr>
            <p:ph type="dt" sz="half" idx="10"/>
          </p:nvPr>
        </p:nvSpPr>
        <p:spPr/>
        <p:txBody>
          <a:bodyPr/>
          <a:lstStyle/>
          <a:p>
            <a:fld id="{23D72B51-20F8-443F-8EA9-1BA97728E1C5}" type="datetimeFigureOut">
              <a:rPr lang="vi-VN" smtClean="0"/>
              <a:t>16/04/2025</a:t>
            </a:fld>
            <a:endParaRPr lang="vi-VN"/>
          </a:p>
        </p:txBody>
      </p:sp>
      <p:sp>
        <p:nvSpPr>
          <p:cNvPr id="5" name="Footer Placeholder 4">
            <a:extLst>
              <a:ext uri="{FF2B5EF4-FFF2-40B4-BE49-F238E27FC236}">
                <a16:creationId xmlns:a16="http://schemas.microsoft.com/office/drawing/2014/main" id="{B237539F-D070-42B3-9606-D000F7B076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6EBAE1-076A-4CBC-9699-6FB0FBB1755C}"/>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3608913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8829C-DC5B-4230-AC3C-7432640B9D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9D04B8F-2F3A-4DCF-9D23-4B18DC94A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4C78D1-CDBE-4FCD-A55B-B33F715AAEA8}"/>
              </a:ext>
            </a:extLst>
          </p:cNvPr>
          <p:cNvSpPr>
            <a:spLocks noGrp="1"/>
          </p:cNvSpPr>
          <p:nvPr>
            <p:ph type="dt" sz="half" idx="10"/>
          </p:nvPr>
        </p:nvSpPr>
        <p:spPr/>
        <p:txBody>
          <a:bodyPr/>
          <a:lstStyle/>
          <a:p>
            <a:fld id="{23D72B51-20F8-443F-8EA9-1BA97728E1C5}" type="datetimeFigureOut">
              <a:rPr lang="vi-VN" smtClean="0"/>
              <a:t>16/04/2025</a:t>
            </a:fld>
            <a:endParaRPr lang="vi-VN"/>
          </a:p>
        </p:txBody>
      </p:sp>
      <p:sp>
        <p:nvSpPr>
          <p:cNvPr id="5" name="Footer Placeholder 4">
            <a:extLst>
              <a:ext uri="{FF2B5EF4-FFF2-40B4-BE49-F238E27FC236}">
                <a16:creationId xmlns:a16="http://schemas.microsoft.com/office/drawing/2014/main" id="{23B5303A-057B-4925-A0A6-764FE403727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8C15E8-21D1-4E2E-AE8F-9604128A0651}"/>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255379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A8BD-933D-48BB-BDE0-AC75FB683FF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5662E9D-4F9F-456F-8691-2EE69272EB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876631-B091-4532-88E6-BFD0DE3FED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6235ECA-CDEB-49C2-81F1-0D5CA7382A79}"/>
              </a:ext>
            </a:extLst>
          </p:cNvPr>
          <p:cNvSpPr>
            <a:spLocks noGrp="1"/>
          </p:cNvSpPr>
          <p:nvPr>
            <p:ph type="dt" sz="half" idx="10"/>
          </p:nvPr>
        </p:nvSpPr>
        <p:spPr/>
        <p:txBody>
          <a:bodyPr/>
          <a:lstStyle/>
          <a:p>
            <a:fld id="{23D72B51-20F8-443F-8EA9-1BA97728E1C5}" type="datetimeFigureOut">
              <a:rPr lang="vi-VN" smtClean="0"/>
              <a:t>16/04/2025</a:t>
            </a:fld>
            <a:endParaRPr lang="vi-VN"/>
          </a:p>
        </p:txBody>
      </p:sp>
      <p:sp>
        <p:nvSpPr>
          <p:cNvPr id="6" name="Footer Placeholder 5">
            <a:extLst>
              <a:ext uri="{FF2B5EF4-FFF2-40B4-BE49-F238E27FC236}">
                <a16:creationId xmlns:a16="http://schemas.microsoft.com/office/drawing/2014/main" id="{791524DC-81B0-49A2-9FCF-635BF787B31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AB36D21-2079-4075-BA0E-A18D029947A0}"/>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635437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727D-569E-4D34-98A9-0469CD273CA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29649D-31AE-4372-A178-1F44E00B05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F53982-2EC1-40A9-8072-1553DE7AA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9E9D57D-6ECE-4427-A18F-3531985AE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5591B7-8DAC-42C5-A8BB-6AE33025FB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5386187-5BD2-493B-8432-6950DBF6477B}"/>
              </a:ext>
            </a:extLst>
          </p:cNvPr>
          <p:cNvSpPr>
            <a:spLocks noGrp="1"/>
          </p:cNvSpPr>
          <p:nvPr>
            <p:ph type="dt" sz="half" idx="10"/>
          </p:nvPr>
        </p:nvSpPr>
        <p:spPr/>
        <p:txBody>
          <a:bodyPr/>
          <a:lstStyle/>
          <a:p>
            <a:fld id="{23D72B51-20F8-443F-8EA9-1BA97728E1C5}" type="datetimeFigureOut">
              <a:rPr lang="vi-VN" smtClean="0"/>
              <a:t>16/04/2025</a:t>
            </a:fld>
            <a:endParaRPr lang="vi-VN"/>
          </a:p>
        </p:txBody>
      </p:sp>
      <p:sp>
        <p:nvSpPr>
          <p:cNvPr id="8" name="Footer Placeholder 7">
            <a:extLst>
              <a:ext uri="{FF2B5EF4-FFF2-40B4-BE49-F238E27FC236}">
                <a16:creationId xmlns:a16="http://schemas.microsoft.com/office/drawing/2014/main" id="{18306F24-B7C8-48FA-8D65-61D68DD922A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87D11E7-ACAC-416E-BED4-6CA98434EAF4}"/>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1688154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43C8-0F43-48A4-A056-193C3395BB6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A169928-28FE-4034-82E8-757FE9F81A24}"/>
              </a:ext>
            </a:extLst>
          </p:cNvPr>
          <p:cNvSpPr>
            <a:spLocks noGrp="1"/>
          </p:cNvSpPr>
          <p:nvPr>
            <p:ph type="dt" sz="half" idx="10"/>
          </p:nvPr>
        </p:nvSpPr>
        <p:spPr/>
        <p:txBody>
          <a:bodyPr/>
          <a:lstStyle/>
          <a:p>
            <a:fld id="{23D72B51-20F8-443F-8EA9-1BA97728E1C5}" type="datetimeFigureOut">
              <a:rPr lang="vi-VN" smtClean="0"/>
              <a:t>16/04/2025</a:t>
            </a:fld>
            <a:endParaRPr lang="vi-VN"/>
          </a:p>
        </p:txBody>
      </p:sp>
      <p:sp>
        <p:nvSpPr>
          <p:cNvPr id="4" name="Footer Placeholder 3">
            <a:extLst>
              <a:ext uri="{FF2B5EF4-FFF2-40B4-BE49-F238E27FC236}">
                <a16:creationId xmlns:a16="http://schemas.microsoft.com/office/drawing/2014/main" id="{0709A4DD-68B8-4E07-8BC1-082AB5BBA15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D98EE65-3427-423E-AF43-700EB51EA730}"/>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378059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4F46DA-CC0F-497C-A3A4-C942D40528A5}"/>
              </a:ext>
            </a:extLst>
          </p:cNvPr>
          <p:cNvSpPr>
            <a:spLocks noGrp="1"/>
          </p:cNvSpPr>
          <p:nvPr>
            <p:ph type="dt" sz="half" idx="10"/>
          </p:nvPr>
        </p:nvSpPr>
        <p:spPr/>
        <p:txBody>
          <a:bodyPr/>
          <a:lstStyle/>
          <a:p>
            <a:fld id="{23D72B51-20F8-443F-8EA9-1BA97728E1C5}" type="datetimeFigureOut">
              <a:rPr lang="vi-VN" smtClean="0"/>
              <a:t>16/04/2025</a:t>
            </a:fld>
            <a:endParaRPr lang="vi-VN"/>
          </a:p>
        </p:txBody>
      </p:sp>
      <p:sp>
        <p:nvSpPr>
          <p:cNvPr id="3" name="Footer Placeholder 2">
            <a:extLst>
              <a:ext uri="{FF2B5EF4-FFF2-40B4-BE49-F238E27FC236}">
                <a16:creationId xmlns:a16="http://schemas.microsoft.com/office/drawing/2014/main" id="{16875C09-E030-45BD-87A7-CB12EB32BB2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34D1782-45DC-49FB-88FE-BC6873633EF0}"/>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1637842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B398F-BCE8-4572-9D22-E90EB1503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B81BF1E-1EC0-4571-9947-FCD6210014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E5286AD-C4E3-43AC-9D00-7E099DE12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7C573-A016-4E52-A5D6-7F40E6FAD5E8}"/>
              </a:ext>
            </a:extLst>
          </p:cNvPr>
          <p:cNvSpPr>
            <a:spLocks noGrp="1"/>
          </p:cNvSpPr>
          <p:nvPr>
            <p:ph type="dt" sz="half" idx="10"/>
          </p:nvPr>
        </p:nvSpPr>
        <p:spPr/>
        <p:txBody>
          <a:bodyPr/>
          <a:lstStyle/>
          <a:p>
            <a:fld id="{23D72B51-20F8-443F-8EA9-1BA97728E1C5}" type="datetimeFigureOut">
              <a:rPr lang="vi-VN" smtClean="0"/>
              <a:t>16/04/2025</a:t>
            </a:fld>
            <a:endParaRPr lang="vi-VN"/>
          </a:p>
        </p:txBody>
      </p:sp>
      <p:sp>
        <p:nvSpPr>
          <p:cNvPr id="6" name="Footer Placeholder 5">
            <a:extLst>
              <a:ext uri="{FF2B5EF4-FFF2-40B4-BE49-F238E27FC236}">
                <a16:creationId xmlns:a16="http://schemas.microsoft.com/office/drawing/2014/main" id="{4E01FFCE-F95D-4F98-AAFE-CEA673347A9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9F72AB4-FFB6-4E9D-8C54-0DAE43C325B0}"/>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1370895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0D43-B16C-4204-9C36-96CE7774CB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D23A36-36D2-480C-843E-7689850FFC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B0CC7BC-0BF5-42D9-A580-CFB343097F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FDFF0C-3823-4D96-9F7B-208295ACE8F6}"/>
              </a:ext>
            </a:extLst>
          </p:cNvPr>
          <p:cNvSpPr>
            <a:spLocks noGrp="1"/>
          </p:cNvSpPr>
          <p:nvPr>
            <p:ph type="dt" sz="half" idx="10"/>
          </p:nvPr>
        </p:nvSpPr>
        <p:spPr/>
        <p:txBody>
          <a:bodyPr/>
          <a:lstStyle/>
          <a:p>
            <a:fld id="{23D72B51-20F8-443F-8EA9-1BA97728E1C5}" type="datetimeFigureOut">
              <a:rPr lang="vi-VN" smtClean="0"/>
              <a:t>16/04/2025</a:t>
            </a:fld>
            <a:endParaRPr lang="vi-VN"/>
          </a:p>
        </p:txBody>
      </p:sp>
      <p:sp>
        <p:nvSpPr>
          <p:cNvPr id="6" name="Footer Placeholder 5">
            <a:extLst>
              <a:ext uri="{FF2B5EF4-FFF2-40B4-BE49-F238E27FC236}">
                <a16:creationId xmlns:a16="http://schemas.microsoft.com/office/drawing/2014/main" id="{B32A30E9-CB96-42B5-8923-FC4A9AA109B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52544B1-34A1-46D4-8A90-29903DFDA451}"/>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1223120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8643F5-7D89-464D-9D48-1108373B7C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3BA9949-B0A3-45F7-B1B5-A737D3A1D1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AA42D6B-A20B-4123-A3DC-DD4F595C4B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72B51-20F8-443F-8EA9-1BA97728E1C5}" type="datetimeFigureOut">
              <a:rPr lang="vi-VN" smtClean="0"/>
              <a:t>16/04/2025</a:t>
            </a:fld>
            <a:endParaRPr lang="vi-VN"/>
          </a:p>
        </p:txBody>
      </p:sp>
      <p:sp>
        <p:nvSpPr>
          <p:cNvPr id="5" name="Footer Placeholder 4">
            <a:extLst>
              <a:ext uri="{FF2B5EF4-FFF2-40B4-BE49-F238E27FC236}">
                <a16:creationId xmlns:a16="http://schemas.microsoft.com/office/drawing/2014/main" id="{4648346C-8ADF-4A9F-A16E-B39D1F5590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BB14A4FE-3D13-4477-8BB3-7BDBBE2FC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D4186-2A69-4AAB-883E-9E091AF6E2D6}" type="slidenum">
              <a:rPr lang="vi-VN" smtClean="0"/>
              <a:t>‹#›</a:t>
            </a:fld>
            <a:endParaRPr lang="vi-VN"/>
          </a:p>
        </p:txBody>
      </p:sp>
    </p:spTree>
    <p:extLst>
      <p:ext uri="{BB962C8B-B14F-4D97-AF65-F5344CB8AC3E}">
        <p14:creationId xmlns:p14="http://schemas.microsoft.com/office/powerpoint/2010/main" val="4052386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09" y="0"/>
            <a:ext cx="12192000" cy="6858000"/>
          </a:xfrm>
          <a:prstGeom prst="rect">
            <a:avLst/>
          </a:prstGeom>
        </p:spPr>
      </p:pic>
      <p:sp>
        <p:nvSpPr>
          <p:cNvPr id="3" name="TextBox 2"/>
          <p:cNvSpPr txBox="1"/>
          <p:nvPr/>
        </p:nvSpPr>
        <p:spPr>
          <a:xfrm>
            <a:off x="1976583" y="230909"/>
            <a:ext cx="7620000" cy="1631216"/>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ỦY BAN NÂM DÂN QUẬN LONG BIÊN</a:t>
            </a:r>
          </a:p>
          <a:p>
            <a:pPr algn="ct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MẦM NON ĐỨC GIANG</a:t>
            </a:r>
          </a:p>
          <a:p>
            <a:pPr algn="ctr"/>
            <a:endParaRPr lang="vi-VN" dirty="0"/>
          </a:p>
          <a:p>
            <a:endParaRPr lang="vi-VN"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4955" y="1327409"/>
            <a:ext cx="963256" cy="922735"/>
          </a:xfrm>
          <a:prstGeom prst="rect">
            <a:avLst/>
          </a:prstGeom>
        </p:spPr>
      </p:pic>
      <p:sp>
        <p:nvSpPr>
          <p:cNvPr id="6" name="TextBox 5"/>
          <p:cNvSpPr txBox="1"/>
          <p:nvPr/>
        </p:nvSpPr>
        <p:spPr>
          <a:xfrm>
            <a:off x="1717965" y="2250144"/>
            <a:ext cx="8940800" cy="2123658"/>
          </a:xfrm>
          <a:prstGeom prst="rect">
            <a:avLst/>
          </a:prstGeom>
          <a:noFill/>
        </p:spPr>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LĨNH VỰC PHÁT TRIỂN NGÔN NGỮ</a:t>
            </a:r>
          </a:p>
          <a:p>
            <a:pPr algn="ct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 QUEN VĂN HỌC</a:t>
            </a:r>
          </a:p>
          <a:p>
            <a:pPr algn="ctr"/>
            <a:r>
              <a:rPr lang="vi-VN"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 Giọt nước tí xíu</a:t>
            </a:r>
            <a:endPar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vi-VN" dirty="0"/>
          </a:p>
          <a:p>
            <a:endParaRPr lang="vi-VN" dirty="0"/>
          </a:p>
        </p:txBody>
      </p:sp>
      <p:sp>
        <p:nvSpPr>
          <p:cNvPr id="7" name="TextBox 6"/>
          <p:cNvSpPr txBox="1"/>
          <p:nvPr/>
        </p:nvSpPr>
        <p:spPr>
          <a:xfrm>
            <a:off x="3094182" y="4202545"/>
            <a:ext cx="5966692" cy="1107996"/>
          </a:xfrm>
          <a:prstGeom prst="rect">
            <a:avLst/>
          </a:prstGeom>
          <a:noFill/>
        </p:spPr>
        <p:txBody>
          <a:bodyPr wrap="square" rtlCol="0">
            <a:spAutoFit/>
          </a:bodyPr>
          <a:lstStyle/>
          <a:p>
            <a:pPr algn="ctr"/>
            <a:r>
              <a:rPr lang="en-US" sz="2400" b="1" dirty="0">
                <a:solidFill>
                  <a:srgbClr val="00B050"/>
                </a:solidFill>
                <a:latin typeface="Times New Roman" panose="02020603050405020304" pitchFamily="18" charset="0"/>
                <a:cs typeface="Times New Roman" panose="02020603050405020304" pitchFamily="18" charset="0"/>
              </a:rPr>
              <a:t>LỨA TUỔI: MẪU GIÁO BÉ</a:t>
            </a:r>
          </a:p>
          <a:p>
            <a:pPr algn="ctr"/>
            <a:r>
              <a:rPr lang="en-US" sz="2400" b="1" dirty="0">
                <a:solidFill>
                  <a:srgbClr val="00B050"/>
                </a:solidFill>
                <a:latin typeface="Times New Roman" panose="02020603050405020304" pitchFamily="18" charset="0"/>
                <a:cs typeface="Times New Roman" panose="02020603050405020304" pitchFamily="18" charset="0"/>
              </a:rPr>
              <a:t>GIÁO VIÊN: NGUYỄN THỊ HOA</a:t>
            </a:r>
          </a:p>
          <a:p>
            <a:endParaRPr lang="vi-VN" dirty="0"/>
          </a:p>
        </p:txBody>
      </p:sp>
    </p:spTree>
    <p:extLst>
      <p:ext uri="{BB962C8B-B14F-4D97-AF65-F5344CB8AC3E}">
        <p14:creationId xmlns:p14="http://schemas.microsoft.com/office/powerpoint/2010/main" val="1248126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7273"/>
          </a:xfrm>
          <a:prstGeom prst="rect">
            <a:avLst/>
          </a:prstGeom>
        </p:spPr>
      </p:pic>
      <p:sp>
        <p:nvSpPr>
          <p:cNvPr id="5" name="TextBox 4"/>
          <p:cNvSpPr txBox="1"/>
          <p:nvPr/>
        </p:nvSpPr>
        <p:spPr>
          <a:xfrm>
            <a:off x="5791200" y="4073236"/>
            <a:ext cx="6336145" cy="3170099"/>
          </a:xfrm>
          <a:prstGeom prst="rect">
            <a:avLst/>
          </a:prstGeom>
          <a:noFill/>
        </p:spPr>
        <p:txBody>
          <a:bodyPr wrap="square" rtlCol="0">
            <a:spAutoFit/>
          </a:bodyPr>
          <a:lstStyle/>
          <a:p>
            <a:r>
              <a:rPr lang="vi-VN" sz="2000" b="1" dirty="0">
                <a:solidFill>
                  <a:schemeClr val="accent2">
                    <a:lumMod val="60000"/>
                    <a:lumOff val="40000"/>
                  </a:schemeClr>
                </a:solidFill>
                <a:latin typeface="+mj-lt"/>
              </a:rPr>
              <a:t>Một buổi sáng, Tí Xíu cùng các bạn đuổi theo những lớp sóng nhấp nhô. Ông Mặt Trời tỏa ánh nắng rực rỡ xuống biển. Tí Xíu reo vui trong sóng nhẹ và ánh nắng chan hòa. Chợt ông Mặt Trời cất tiếng:</a:t>
            </a:r>
          </a:p>
          <a:p>
            <a:r>
              <a:rPr lang="vi-VN" sz="2000" b="1" dirty="0">
                <a:solidFill>
                  <a:schemeClr val="accent2">
                    <a:lumMod val="60000"/>
                    <a:lumOff val="40000"/>
                  </a:schemeClr>
                </a:solidFill>
                <a:latin typeface="+mj-lt"/>
              </a:rPr>
              <a:t>- Tí Xíu ơi! Cháu có đi với ông không?</a:t>
            </a:r>
            <a:br>
              <a:rPr lang="vi-VN" sz="2000" b="1" dirty="0">
                <a:solidFill>
                  <a:schemeClr val="accent2">
                    <a:lumMod val="60000"/>
                    <a:lumOff val="40000"/>
                  </a:schemeClr>
                </a:solidFill>
                <a:latin typeface="+mj-lt"/>
              </a:rPr>
            </a:br>
            <a:r>
              <a:rPr lang="vi-VN" sz="2000" b="1" dirty="0">
                <a:solidFill>
                  <a:schemeClr val="accent2">
                    <a:lumMod val="60000"/>
                    <a:lumOff val="40000"/>
                  </a:schemeClr>
                </a:solidFill>
                <a:latin typeface="+mj-lt"/>
              </a:rPr>
              <a:t>Tí Xíu hỏi khẽ:</a:t>
            </a:r>
            <a:br>
              <a:rPr lang="vi-VN" sz="2000" b="1" dirty="0">
                <a:solidFill>
                  <a:schemeClr val="accent2">
                    <a:lumMod val="60000"/>
                    <a:lumOff val="40000"/>
                  </a:schemeClr>
                </a:solidFill>
                <a:latin typeface="+mj-lt"/>
              </a:rPr>
            </a:br>
            <a:r>
              <a:rPr lang="vi-VN" sz="2000" b="1" dirty="0">
                <a:solidFill>
                  <a:schemeClr val="accent2">
                    <a:lumMod val="60000"/>
                    <a:lumOff val="40000"/>
                  </a:schemeClr>
                </a:solidFill>
                <a:latin typeface="+mj-lt"/>
              </a:rPr>
              <a:t>- Đi đâu ạ?</a:t>
            </a:r>
            <a:br>
              <a:rPr lang="vi-VN" sz="2000" b="1" dirty="0">
                <a:solidFill>
                  <a:schemeClr val="accent2">
                    <a:lumMod val="60000"/>
                    <a:lumOff val="40000"/>
                  </a:schemeClr>
                </a:solidFill>
                <a:latin typeface="+mj-lt"/>
              </a:rPr>
            </a:br>
            <a:r>
              <a:rPr lang="vi-VN" sz="2000" b="1" dirty="0">
                <a:solidFill>
                  <a:schemeClr val="accent2">
                    <a:lumMod val="60000"/>
                    <a:lumOff val="40000"/>
                  </a:schemeClr>
                </a:solidFill>
                <a:latin typeface="+mj-lt"/>
              </a:rPr>
              <a:t>Ông Mặt Trời bảo:</a:t>
            </a:r>
            <a:br>
              <a:rPr lang="vi-VN" sz="2000" b="1" dirty="0">
                <a:solidFill>
                  <a:schemeClr val="accent2">
                    <a:lumMod val="60000"/>
                    <a:lumOff val="40000"/>
                  </a:schemeClr>
                </a:solidFill>
                <a:latin typeface="+mj-lt"/>
              </a:rPr>
            </a:br>
            <a:r>
              <a:rPr lang="vi-VN" sz="2000" b="1" dirty="0">
                <a:solidFill>
                  <a:schemeClr val="accent2">
                    <a:lumMod val="60000"/>
                    <a:lumOff val="40000"/>
                  </a:schemeClr>
                </a:solidFill>
                <a:latin typeface="+mj-lt"/>
              </a:rPr>
              <a:t>- Đi đến đất liền, ở đó rất cần nước.</a:t>
            </a:r>
            <a:br>
              <a:rPr lang="vi-VN" sz="2000" b="1" dirty="0">
                <a:solidFill>
                  <a:schemeClr val="accent2">
                    <a:lumMod val="60000"/>
                    <a:lumOff val="40000"/>
                  </a:schemeClr>
                </a:solidFill>
                <a:latin typeface="+mj-lt"/>
              </a:rPr>
            </a:br>
            <a:endParaRPr lang="vi-VN" sz="2000" b="1" dirty="0">
              <a:solidFill>
                <a:schemeClr val="accent2">
                  <a:lumMod val="60000"/>
                  <a:lumOff val="40000"/>
                </a:schemeClr>
              </a:solidFill>
              <a:latin typeface="+mj-lt"/>
            </a:endParaRPr>
          </a:p>
        </p:txBody>
      </p:sp>
    </p:spTree>
    <p:extLst>
      <p:ext uri="{BB962C8B-B14F-4D97-AF65-F5344CB8AC3E}">
        <p14:creationId xmlns:p14="http://schemas.microsoft.com/office/powerpoint/2010/main" val="3455653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5127" cy="6858000"/>
          </a:xfrm>
          <a:prstGeom prst="rect">
            <a:avLst/>
          </a:prstGeom>
        </p:spPr>
      </p:pic>
      <p:sp>
        <p:nvSpPr>
          <p:cNvPr id="5" name="TextBox 4"/>
          <p:cNvSpPr txBox="1"/>
          <p:nvPr/>
        </p:nvSpPr>
        <p:spPr>
          <a:xfrm>
            <a:off x="5698836" y="0"/>
            <a:ext cx="6493165" cy="3785652"/>
          </a:xfrm>
          <a:prstGeom prst="rect">
            <a:avLst/>
          </a:prstGeom>
          <a:noFill/>
        </p:spPr>
        <p:txBody>
          <a:bodyPr wrap="square" rtlCol="0">
            <a:spAutoFit/>
          </a:bodyPr>
          <a:lstStyle/>
          <a:p>
            <a:r>
              <a:rPr lang="vi-VN" sz="2400" b="1" dirty="0">
                <a:solidFill>
                  <a:schemeClr val="accent2">
                    <a:lumMod val="60000"/>
                    <a:lumOff val="40000"/>
                  </a:schemeClr>
                </a:solidFill>
                <a:latin typeface="+mj-lt"/>
              </a:rPr>
              <a:t>Tí Xíu vui lắm, nhưng sực nhớ ra rằng mình là giọt nước nên không thể bay được, Tí Xíu lại hỏi:</a:t>
            </a:r>
            <a:br>
              <a:rPr lang="vi-VN" sz="2400" b="1" dirty="0">
                <a:solidFill>
                  <a:schemeClr val="accent2">
                    <a:lumMod val="60000"/>
                    <a:lumOff val="40000"/>
                  </a:schemeClr>
                </a:solidFill>
                <a:latin typeface="+mj-lt"/>
              </a:rPr>
            </a:br>
            <a:r>
              <a:rPr lang="vi-VN" sz="2400" b="1" dirty="0">
                <a:solidFill>
                  <a:schemeClr val="accent2">
                    <a:lumMod val="60000"/>
                    <a:lumOff val="40000"/>
                  </a:schemeClr>
                </a:solidFill>
                <a:latin typeface="+mj-lt"/>
              </a:rPr>
              <a:t>- Làm thế nào mà cháu bay lên được ạ?</a:t>
            </a:r>
            <a:br>
              <a:rPr lang="vi-VN" sz="2400" b="1" dirty="0">
                <a:solidFill>
                  <a:schemeClr val="accent2">
                    <a:lumMod val="60000"/>
                    <a:lumOff val="40000"/>
                  </a:schemeClr>
                </a:solidFill>
                <a:latin typeface="+mj-lt"/>
              </a:rPr>
            </a:br>
            <a:r>
              <a:rPr lang="vi-VN" sz="2400" b="1" dirty="0">
                <a:solidFill>
                  <a:schemeClr val="accent2">
                    <a:lumMod val="60000"/>
                    <a:lumOff val="40000"/>
                  </a:schemeClr>
                </a:solidFill>
                <a:latin typeface="+mj-lt"/>
              </a:rPr>
              <a:t>- Cháu đừng lo! – Ông Mặt Trời nói ồm ồm – Ông sẽ làm cho cháu biến thành hơi.</a:t>
            </a:r>
            <a:br>
              <a:rPr lang="vi-VN" sz="2400" b="1" dirty="0">
                <a:solidFill>
                  <a:schemeClr val="accent2">
                    <a:lumMod val="60000"/>
                    <a:lumOff val="40000"/>
                  </a:schemeClr>
                </a:solidFill>
                <a:latin typeface="+mj-lt"/>
              </a:rPr>
            </a:br>
            <a:r>
              <a:rPr lang="vi-VN" sz="2400" b="1" dirty="0">
                <a:solidFill>
                  <a:schemeClr val="accent2">
                    <a:lumMod val="60000"/>
                    <a:lumOff val="40000"/>
                  </a:schemeClr>
                </a:solidFill>
                <a:latin typeface="+mj-lt"/>
              </a:rPr>
              <a:t>Nói xong, ông Mặt Trời vén mây, chiếu thật nhiều ánh nắng xuống biển. Tí Xíu rùng mình và biến thành hơi. Chú chỉ kịp nói với biển cả:</a:t>
            </a:r>
            <a:br>
              <a:rPr lang="vi-VN" sz="2400" b="1" dirty="0">
                <a:solidFill>
                  <a:schemeClr val="accent2">
                    <a:lumMod val="60000"/>
                    <a:lumOff val="40000"/>
                  </a:schemeClr>
                </a:solidFill>
                <a:latin typeface="+mj-lt"/>
              </a:rPr>
            </a:br>
            <a:endParaRPr lang="vi-VN" sz="2400" b="1" dirty="0">
              <a:solidFill>
                <a:schemeClr val="accent2">
                  <a:lumMod val="60000"/>
                  <a:lumOff val="40000"/>
                </a:schemeClr>
              </a:solidFill>
              <a:latin typeface="+mj-lt"/>
            </a:endParaRPr>
          </a:p>
        </p:txBody>
      </p:sp>
    </p:spTree>
    <p:extLst>
      <p:ext uri="{BB962C8B-B14F-4D97-AF65-F5344CB8AC3E}">
        <p14:creationId xmlns:p14="http://schemas.microsoft.com/office/powerpoint/2010/main" val="23180923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92364" y="4119418"/>
            <a:ext cx="9180945" cy="2308324"/>
          </a:xfrm>
          <a:prstGeom prst="rect">
            <a:avLst/>
          </a:prstGeom>
          <a:noFill/>
        </p:spPr>
        <p:txBody>
          <a:bodyPr wrap="square" rtlCol="0">
            <a:spAutoFit/>
          </a:bodyPr>
          <a:lstStyle/>
          <a:p>
            <a:r>
              <a:rPr lang="vi-VN" sz="2400" b="1" dirty="0">
                <a:solidFill>
                  <a:schemeClr val="accent2">
                    <a:lumMod val="60000"/>
                    <a:lumOff val="40000"/>
                  </a:schemeClr>
                </a:solidFill>
                <a:latin typeface="+mj-lt"/>
              </a:rPr>
              <a:t>- Chào mẹ! Con đi đây! Mẹ chờ con trở về nhé!</a:t>
            </a:r>
            <a:br>
              <a:rPr lang="vi-VN" sz="2400" b="1" dirty="0">
                <a:solidFill>
                  <a:schemeClr val="accent2">
                    <a:lumMod val="60000"/>
                    <a:lumOff val="40000"/>
                  </a:schemeClr>
                </a:solidFill>
                <a:latin typeface="+mj-lt"/>
              </a:rPr>
            </a:br>
            <a:r>
              <a:rPr lang="vi-VN" sz="2400" b="1" dirty="0">
                <a:solidFill>
                  <a:schemeClr val="accent2">
                    <a:lumMod val="60000"/>
                    <a:lumOff val="40000"/>
                  </a:schemeClr>
                </a:solidFill>
                <a:latin typeface="+mj-lt"/>
              </a:rPr>
              <a:t>Tí Xíu từ từ bay và nhập bọn với các bạn. Lúc đầu, Tí Xíu cùng các bạn bay là là trên mặt biển, sau đó hợp thành một đám mây mỏng bay vào đất liền. Gió nhẹ đưa Tí Xíu và các bạn bay qua dòng sông. Xế chiều, ông Mặt Trời tỏa ánh nắng chói chang hơn lúc sáng, không khí trở nên oi bức</a:t>
            </a:r>
          </a:p>
        </p:txBody>
      </p:sp>
    </p:spTree>
    <p:extLst>
      <p:ext uri="{BB962C8B-B14F-4D97-AF65-F5344CB8AC3E}">
        <p14:creationId xmlns:p14="http://schemas.microsoft.com/office/powerpoint/2010/main" val="2443865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4276436"/>
            <a:ext cx="7185891" cy="2554545"/>
          </a:xfrm>
          <a:prstGeom prst="rect">
            <a:avLst/>
          </a:prstGeom>
          <a:noFill/>
        </p:spPr>
        <p:txBody>
          <a:bodyPr wrap="square" rtlCol="0">
            <a:spAutoFit/>
          </a:bodyPr>
          <a:lstStyle/>
          <a:p>
            <a:r>
              <a:rPr lang="vi-VN" sz="2000" b="1" dirty="0">
                <a:solidFill>
                  <a:schemeClr val="accent2">
                    <a:lumMod val="60000"/>
                    <a:lumOff val="40000"/>
                  </a:schemeClr>
                </a:solidFill>
                <a:latin typeface="+mj-lt"/>
              </a:rPr>
              <a:t>Bỗng từ đâu, một cơn gió lạnh thổi tới. Tí Xíu reo lên:</a:t>
            </a:r>
            <a:br>
              <a:rPr lang="vi-VN" sz="2000" b="1" dirty="0">
                <a:solidFill>
                  <a:schemeClr val="accent2">
                    <a:lumMod val="60000"/>
                    <a:lumOff val="40000"/>
                  </a:schemeClr>
                </a:solidFill>
                <a:latin typeface="+mj-lt"/>
              </a:rPr>
            </a:br>
            <a:r>
              <a:rPr lang="vi-VN" sz="2000" b="1" dirty="0">
                <a:solidFill>
                  <a:schemeClr val="accent2">
                    <a:lumMod val="60000"/>
                    <a:lumOff val="40000"/>
                  </a:schemeClr>
                </a:solidFill>
                <a:latin typeface="+mj-lt"/>
              </a:rPr>
              <a:t>- Mát quá, các bạn ơi! Mát quá!</a:t>
            </a:r>
            <a:br>
              <a:rPr lang="vi-VN" sz="2000" b="1" dirty="0">
                <a:solidFill>
                  <a:schemeClr val="accent2">
                    <a:lumMod val="60000"/>
                    <a:lumOff val="40000"/>
                  </a:schemeClr>
                </a:solidFill>
                <a:latin typeface="+mj-lt"/>
              </a:rPr>
            </a:br>
            <a:r>
              <a:rPr lang="vi-VN" sz="2000" b="1" dirty="0">
                <a:solidFill>
                  <a:schemeClr val="accent2">
                    <a:lumMod val="60000"/>
                    <a:lumOff val="40000"/>
                  </a:schemeClr>
                </a:solidFill>
                <a:latin typeface="+mj-lt"/>
              </a:rPr>
              <a:t>Tí Xíu và các bạn vui sướng nhảy múa. Nhưng rồi, trời mỗi lúc một lạnh. Tí Xíu và các bạn thấy rét. Chúng xích lại gần nhau thành một khối đông đặc và không bay lên được nữa. Chúng sà xuống thấp dần… thấp dần…</a:t>
            </a:r>
            <a:br>
              <a:rPr lang="vi-VN" sz="2000" b="1" dirty="0">
                <a:solidFill>
                  <a:schemeClr val="accent2">
                    <a:lumMod val="60000"/>
                    <a:lumOff val="40000"/>
                  </a:schemeClr>
                </a:solidFill>
                <a:latin typeface="+mj-lt"/>
              </a:rPr>
            </a:br>
            <a:r>
              <a:rPr lang="vi-VN" sz="2000" b="1" dirty="0">
                <a:solidFill>
                  <a:schemeClr val="accent2">
                    <a:lumMod val="60000"/>
                    <a:lumOff val="40000"/>
                  </a:schemeClr>
                </a:solidFill>
                <a:latin typeface="+mj-lt"/>
              </a:rPr>
              <a:t>Một tia chớp rạch ngang bầu trời. Một tiếng sét đinh tai vang lên.</a:t>
            </a:r>
          </a:p>
        </p:txBody>
      </p:sp>
    </p:spTree>
    <p:extLst>
      <p:ext uri="{BB962C8B-B14F-4D97-AF65-F5344CB8AC3E}">
        <p14:creationId xmlns:p14="http://schemas.microsoft.com/office/powerpoint/2010/main" val="9704222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87309"/>
          </a:xfrm>
          <a:prstGeom prst="rect">
            <a:avLst/>
          </a:prstGeom>
        </p:spPr>
      </p:pic>
      <p:sp>
        <p:nvSpPr>
          <p:cNvPr id="5" name="TextBox 4"/>
          <p:cNvSpPr txBox="1"/>
          <p:nvPr/>
        </p:nvSpPr>
        <p:spPr>
          <a:xfrm>
            <a:off x="6899564" y="175491"/>
            <a:ext cx="5172363" cy="1323439"/>
          </a:xfrm>
          <a:prstGeom prst="rect">
            <a:avLst/>
          </a:prstGeom>
          <a:noFill/>
        </p:spPr>
        <p:txBody>
          <a:bodyPr wrap="square" rtlCol="0">
            <a:spAutoFit/>
          </a:bodyPr>
          <a:lstStyle/>
          <a:p>
            <a:r>
              <a:rPr lang="vi-VN" sz="2000" b="1" dirty="0">
                <a:solidFill>
                  <a:schemeClr val="accent2">
                    <a:lumMod val="60000"/>
                    <a:lumOff val="40000"/>
                  </a:schemeClr>
                </a:solidFill>
                <a:latin typeface="+mj-lt"/>
              </a:rPr>
              <a:t>Gió thổi mạnh hơn. Tí Xíu và các bạn trở thành giọt nước trong vắt. Chúng thi nhau ào ào rơi xuống… Cơn dông bắt đầu.</a:t>
            </a:r>
          </a:p>
          <a:p>
            <a:endParaRPr lang="vi-VN" sz="2000" b="1" dirty="0">
              <a:solidFill>
                <a:schemeClr val="accent2">
                  <a:lumMod val="60000"/>
                  <a:lumOff val="40000"/>
                </a:schemeClr>
              </a:solidFill>
              <a:latin typeface="+mj-lt"/>
            </a:endParaRPr>
          </a:p>
        </p:txBody>
      </p:sp>
    </p:spTree>
    <p:extLst>
      <p:ext uri="{BB962C8B-B14F-4D97-AF65-F5344CB8AC3E}">
        <p14:creationId xmlns:p14="http://schemas.microsoft.com/office/powerpoint/2010/main" val="10161174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16EF8C-5C6A-40CB-AAFF-0C7B420298EB}"/>
              </a:ext>
            </a:extLst>
          </p:cNvPr>
          <p:cNvSpPr txBox="1"/>
          <p:nvPr/>
        </p:nvSpPr>
        <p:spPr>
          <a:xfrm>
            <a:off x="1575582" y="1350498"/>
            <a:ext cx="9580098" cy="1446550"/>
          </a:xfrm>
          <a:prstGeom prst="rect">
            <a:avLst/>
          </a:prstGeom>
          <a:noFill/>
        </p:spPr>
        <p:txBody>
          <a:bodyPr wrap="square" rtlCol="0">
            <a:spAutoFit/>
          </a:bodyPr>
          <a:lstStyle/>
          <a:p>
            <a:pPr algn="ctr"/>
            <a:r>
              <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ĐÀM THOẠI</a:t>
            </a:r>
            <a:endParaRPr lang="vi-VN"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850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4ACC5B-ECAA-411A-B5C0-735C75B1615F}"/>
              </a:ext>
            </a:extLst>
          </p:cNvPr>
          <p:cNvSpPr txBox="1"/>
          <p:nvPr/>
        </p:nvSpPr>
        <p:spPr>
          <a:xfrm>
            <a:off x="1406769" y="661182"/>
            <a:ext cx="9734843" cy="646331"/>
          </a:xfrm>
          <a:prstGeom prst="rect">
            <a:avLst/>
          </a:prstGeom>
          <a:noFill/>
        </p:spPr>
        <p:txBody>
          <a:bodyPr wrap="square" rtlCol="0">
            <a:spAutoFit/>
          </a:bodyPr>
          <a:lstStyle/>
          <a:p>
            <a:pPr algn="ctr"/>
            <a:r>
              <a:rPr lang="vi-VN" sz="3600" dirty="0">
                <a:solidFill>
                  <a:srgbClr val="0070C0"/>
                </a:solidFill>
                <a:latin typeface="+mj-lt"/>
              </a:rPr>
              <a:t>Con vừa nghe cô kể câu chuyện gì?</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684" y="1514764"/>
            <a:ext cx="8888951" cy="4945161"/>
          </a:xfrm>
          <a:prstGeom prst="rect">
            <a:avLst/>
          </a:prstGeom>
          <a:ln>
            <a:noFill/>
          </a:ln>
          <a:effectLst>
            <a:softEdge rad="112500"/>
          </a:effectLst>
        </p:spPr>
      </p:pic>
    </p:spTree>
    <p:extLst>
      <p:ext uri="{BB962C8B-B14F-4D97-AF65-F5344CB8AC3E}">
        <p14:creationId xmlns:p14="http://schemas.microsoft.com/office/powerpoint/2010/main" val="608585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2733368" y="304800"/>
            <a:ext cx="7521677" cy="584775"/>
          </a:xfrm>
          <a:prstGeom prst="rect">
            <a:avLst/>
          </a:prstGeom>
          <a:noFill/>
        </p:spPr>
        <p:txBody>
          <a:bodyPr wrap="square" rtlCol="0">
            <a:spAutoFit/>
          </a:bodyPr>
          <a:lstStyle/>
          <a:p>
            <a:pPr algn="ctr"/>
            <a:r>
              <a:rPr lang="vi-VN" sz="3200" dirty="0">
                <a:solidFill>
                  <a:srgbClr val="0070C0"/>
                </a:solidFill>
                <a:latin typeface="+mj-lt"/>
              </a:rPr>
              <a:t>Trong câu truyện đó có những ai?</a:t>
            </a:r>
            <a:endParaRPr lang="vi-VN" sz="3200" dirty="0">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745" y="1743549"/>
            <a:ext cx="3804268" cy="3558831"/>
          </a:xfrm>
          <a:prstGeom prst="ellipse">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4206" y="1930398"/>
            <a:ext cx="3556092" cy="3185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74191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9FEDE7-C4B1-41D2-BF99-EC9694A83361}"/>
              </a:ext>
            </a:extLst>
          </p:cNvPr>
          <p:cNvSpPr txBox="1"/>
          <p:nvPr/>
        </p:nvSpPr>
        <p:spPr>
          <a:xfrm>
            <a:off x="2841674" y="618978"/>
            <a:ext cx="7230794" cy="1138773"/>
          </a:xfrm>
          <a:prstGeom prst="rect">
            <a:avLst/>
          </a:prstGeom>
          <a:noFill/>
        </p:spPr>
        <p:txBody>
          <a:bodyPr wrap="square" rtlCol="0">
            <a:spAutoFit/>
          </a:bodyPr>
          <a:lstStyle/>
          <a:p>
            <a:pPr algn="ctr"/>
            <a:r>
              <a:rPr lang="vi-VN" sz="3600" dirty="0">
                <a:solidFill>
                  <a:srgbClr val="00B0F0"/>
                </a:solidFill>
                <a:latin typeface="+mj-lt"/>
              </a:rPr>
              <a:t>Ai là một giọt nước ở biển cả?</a:t>
            </a:r>
          </a:p>
          <a:p>
            <a:pPr algn="ctr"/>
            <a:endParaRPr lang="vi-VN" sz="3200" dirty="0">
              <a:solidFill>
                <a:srgbClr val="0070C0"/>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800" y="2140661"/>
            <a:ext cx="3494705" cy="3130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470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2225964" y="350982"/>
            <a:ext cx="7555345" cy="830997"/>
          </a:xfrm>
          <a:prstGeom prst="rect">
            <a:avLst/>
          </a:prstGeom>
          <a:noFill/>
        </p:spPr>
        <p:txBody>
          <a:bodyPr wrap="square" rtlCol="0">
            <a:spAutoFit/>
          </a:bodyPr>
          <a:lstStyle/>
          <a:p>
            <a:pPr algn="ctr"/>
            <a:r>
              <a:rPr lang="vi-VN" dirty="0"/>
              <a:t> </a:t>
            </a:r>
            <a:r>
              <a:rPr lang="vi-VN" sz="2400" b="1" dirty="0">
                <a:solidFill>
                  <a:srgbClr val="00B0F0"/>
                </a:solidFill>
                <a:latin typeface="+mj-lt"/>
              </a:rPr>
              <a:t>Ai tỏa ánh nắng rực rỡ xuống mặt biển?</a:t>
            </a:r>
          </a:p>
          <a:p>
            <a:pPr algn="ctr"/>
            <a:endParaRPr lang="vi-VN" sz="2400" b="1"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583" y="1552826"/>
            <a:ext cx="4173723" cy="3904450"/>
          </a:xfrm>
          <a:prstGeom prst="ellipse">
            <a:avLst/>
          </a:prstGeom>
          <a:ln>
            <a:noFill/>
          </a:ln>
          <a:effectLst>
            <a:softEdge rad="112500"/>
          </a:effectLst>
        </p:spPr>
      </p:pic>
    </p:spTree>
    <p:extLst>
      <p:ext uri="{BB962C8B-B14F-4D97-AF65-F5344CB8AC3E}">
        <p14:creationId xmlns:p14="http://schemas.microsoft.com/office/powerpoint/2010/main" val="2144774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549236" y="1551709"/>
            <a:ext cx="6853382" cy="646331"/>
          </a:xfrm>
          <a:prstGeom prst="rect">
            <a:avLst/>
          </a:prstGeom>
        </p:spPr>
        <p:txBody>
          <a:bodyPr wrap="square">
            <a:spAutoFit/>
          </a:bodyPr>
          <a:lstStyle/>
          <a:p>
            <a:pPr algn="ctr"/>
            <a:r>
              <a:rPr lang="vi-VN" sz="3600" b="1" dirty="0">
                <a:solidFill>
                  <a:srgbClr val="FF0000"/>
                </a:solidFill>
                <a:latin typeface="+mj-lt"/>
              </a:rPr>
              <a:t>ỔN ĐỊNH TỔ CHỨC</a:t>
            </a:r>
          </a:p>
        </p:txBody>
      </p:sp>
      <p:sp>
        <p:nvSpPr>
          <p:cNvPr id="5" name="Rectangle 4"/>
          <p:cNvSpPr/>
          <p:nvPr/>
        </p:nvSpPr>
        <p:spPr>
          <a:xfrm>
            <a:off x="2032000" y="2299856"/>
            <a:ext cx="7961745" cy="584775"/>
          </a:xfrm>
          <a:prstGeom prst="rect">
            <a:avLst/>
          </a:prstGeom>
        </p:spPr>
        <p:txBody>
          <a:bodyPr wrap="square">
            <a:spAutoFit/>
          </a:bodyPr>
          <a:lstStyle/>
          <a:p>
            <a:pPr algn="ctr"/>
            <a:r>
              <a:rPr lang="vi-VN" sz="3200" dirty="0">
                <a:solidFill>
                  <a:srgbClr val="7030A0"/>
                </a:solidFill>
                <a:latin typeface="+mj-lt"/>
              </a:rPr>
              <a:t>Cô và </a:t>
            </a:r>
            <a:r>
              <a:rPr lang="vi-VN" sz="3200">
                <a:solidFill>
                  <a:srgbClr val="7030A0"/>
                </a:solidFill>
                <a:latin typeface="+mj-lt"/>
              </a:rPr>
              <a:t>trẻ hát bài hát “Cho tôi đi làm mưa với”</a:t>
            </a:r>
            <a:endParaRPr lang="vi-VN" sz="3200" dirty="0">
              <a:solidFill>
                <a:srgbClr val="7030A0"/>
              </a:solidFill>
              <a:latin typeface="+mj-lt"/>
            </a:endParaRPr>
          </a:p>
        </p:txBody>
      </p:sp>
      <p:pic>
        <p:nvPicPr>
          <p:cNvPr id="3" name="Cho Tôi Đi Làm Mưa Với - Bài hát Cho Trẻ Mầ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489" y="3185318"/>
            <a:ext cx="487363" cy="487363"/>
          </a:xfrm>
          <a:prstGeom prst="rect">
            <a:avLst/>
          </a:prstGeom>
        </p:spPr>
      </p:pic>
    </p:spTree>
    <p:extLst>
      <p:ext uri="{BB962C8B-B14F-4D97-AF65-F5344CB8AC3E}">
        <p14:creationId xmlns:p14="http://schemas.microsoft.com/office/powerpoint/2010/main" val="3646261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9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848465" y="560439"/>
            <a:ext cx="8445909" cy="923330"/>
          </a:xfrm>
          <a:prstGeom prst="rect">
            <a:avLst/>
          </a:prstGeom>
          <a:noFill/>
        </p:spPr>
        <p:txBody>
          <a:bodyPr wrap="square" rtlCol="0">
            <a:spAutoFit/>
          </a:bodyPr>
          <a:lstStyle/>
          <a:p>
            <a:pPr algn="ctr"/>
            <a:r>
              <a:rPr lang="vi-VN" sz="3600" dirty="0">
                <a:solidFill>
                  <a:srgbClr val="00B0F0"/>
                </a:solidFill>
                <a:latin typeface="+mj-lt"/>
              </a:rPr>
              <a:t>Ông mặt trời gọi như thế nào?</a:t>
            </a:r>
          </a:p>
          <a:p>
            <a:endParaRPr lang="vi-VN" b="1" dirty="0">
              <a:solidFill>
                <a:srgbClr val="7030A0"/>
              </a:solidFill>
            </a:endParaRPr>
          </a:p>
        </p:txBody>
      </p:sp>
      <p:sp>
        <p:nvSpPr>
          <p:cNvPr id="2" name="TextBox 1"/>
          <p:cNvSpPr txBox="1"/>
          <p:nvPr/>
        </p:nvSpPr>
        <p:spPr>
          <a:xfrm>
            <a:off x="2392218" y="1893455"/>
            <a:ext cx="7001164" cy="1077218"/>
          </a:xfrm>
          <a:prstGeom prst="rect">
            <a:avLst/>
          </a:prstGeom>
          <a:noFill/>
        </p:spPr>
        <p:txBody>
          <a:bodyPr wrap="square" rtlCol="0">
            <a:spAutoFit/>
          </a:bodyPr>
          <a:lstStyle/>
          <a:p>
            <a:pPr algn="ctr"/>
            <a:r>
              <a:rPr lang="vi-VN" sz="3200" dirty="0">
                <a:latin typeface="+mj-lt"/>
              </a:rPr>
              <a:t>Tí Xíu ơi! Cháu có đi với ông không?</a:t>
            </a:r>
            <a:br>
              <a:rPr lang="vi-VN" sz="3200" dirty="0">
                <a:latin typeface="+mj-lt"/>
              </a:rPr>
            </a:br>
            <a:endParaRPr lang="vi-VN" sz="3200" dirty="0">
              <a:latin typeface="+mj-lt"/>
            </a:endParaRPr>
          </a:p>
        </p:txBody>
      </p:sp>
    </p:spTree>
    <p:extLst>
      <p:ext uri="{BB962C8B-B14F-4D97-AF65-F5344CB8AC3E}">
        <p14:creationId xmlns:p14="http://schemas.microsoft.com/office/powerpoint/2010/main" val="3590386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868129" y="363794"/>
            <a:ext cx="7561006" cy="800219"/>
          </a:xfrm>
          <a:prstGeom prst="rect">
            <a:avLst/>
          </a:prstGeom>
          <a:noFill/>
        </p:spPr>
        <p:txBody>
          <a:bodyPr wrap="square" rtlCol="0">
            <a:spAutoFit/>
          </a:bodyPr>
          <a:lstStyle/>
          <a:p>
            <a:pPr algn="ctr"/>
            <a:r>
              <a:rPr lang="vi-VN" sz="2800" dirty="0">
                <a:latin typeface="+mj-lt"/>
              </a:rPr>
              <a:t>Tí Xíu biến thành hơi sau đó tạo thành cái gì?</a:t>
            </a:r>
          </a:p>
          <a:p>
            <a:pPr algn="ctr"/>
            <a:endParaRPr lang="vi-VN"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292" y="1642321"/>
            <a:ext cx="6923596" cy="3979804"/>
          </a:xfrm>
          <a:prstGeom prst="ellipse">
            <a:avLst/>
          </a:prstGeom>
          <a:ln>
            <a:noFill/>
          </a:ln>
          <a:effectLst>
            <a:softEdge rad="112500"/>
          </a:effectLst>
        </p:spPr>
      </p:pic>
    </p:spTree>
    <p:extLst>
      <p:ext uri="{BB962C8B-B14F-4D97-AF65-F5344CB8AC3E}">
        <p14:creationId xmlns:p14="http://schemas.microsoft.com/office/powerpoint/2010/main" val="2087428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2300748" y="383458"/>
            <a:ext cx="8445910" cy="1077218"/>
          </a:xfrm>
          <a:prstGeom prst="rect">
            <a:avLst/>
          </a:prstGeom>
          <a:noFill/>
        </p:spPr>
        <p:txBody>
          <a:bodyPr wrap="square" rtlCol="0">
            <a:spAutoFit/>
          </a:bodyPr>
          <a:lstStyle/>
          <a:p>
            <a:r>
              <a:rPr lang="vi-VN" sz="3200" dirty="0"/>
              <a:t>Ai đã đưa Tí Xíu và các bạn đến dòng sông?</a:t>
            </a:r>
          </a:p>
          <a:p>
            <a:endParaRPr lang="vi-VN" sz="3200" b="1" dirty="0">
              <a:solidFill>
                <a:srgbClr val="7030A0"/>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618" y="1747198"/>
            <a:ext cx="5329197" cy="3886984"/>
          </a:xfrm>
          <a:prstGeom prst="ellipse">
            <a:avLst/>
          </a:prstGeom>
          <a:ln>
            <a:noFill/>
          </a:ln>
          <a:effectLst>
            <a:softEdge rad="112500"/>
          </a:effectLst>
        </p:spPr>
      </p:pic>
    </p:spTree>
    <p:extLst>
      <p:ext uri="{BB962C8B-B14F-4D97-AF65-F5344CB8AC3E}">
        <p14:creationId xmlns:p14="http://schemas.microsoft.com/office/powerpoint/2010/main" val="42872528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905634-D179-4D07-91EF-7AD6F67269FD}"/>
              </a:ext>
            </a:extLst>
          </p:cNvPr>
          <p:cNvSpPr txBox="1"/>
          <p:nvPr/>
        </p:nvSpPr>
        <p:spPr>
          <a:xfrm>
            <a:off x="1800665" y="872197"/>
            <a:ext cx="9903655" cy="1938992"/>
          </a:xfrm>
          <a:prstGeom prst="rect">
            <a:avLst/>
          </a:prstGeom>
          <a:noFill/>
        </p:spPr>
        <p:txBody>
          <a:bodyPr wrap="square" rtlCol="0">
            <a:spAutoFit/>
          </a:bodyPr>
          <a:lstStyle/>
          <a:p>
            <a:pPr algn="ctr"/>
            <a:r>
              <a:rPr lang="vi-VN" sz="4000" dirty="0"/>
              <a:t>Tại sao Tí Xíu  lại trở thành những giọt nước trong vắt?</a:t>
            </a:r>
          </a:p>
          <a:p>
            <a:pPr algn="ctr"/>
            <a:endParaRPr lang="vi-VN" sz="4000" b="1" dirty="0">
              <a:solidFill>
                <a:srgbClr val="7030A0"/>
              </a:solidFill>
              <a:latin typeface="+mj-lt"/>
            </a:endParaRPr>
          </a:p>
        </p:txBody>
      </p:sp>
      <p:pic>
        <p:nvPicPr>
          <p:cNvPr id="3" name="Picture 2"/>
          <p:cNvPicPr>
            <a:picLocks noChangeAspect="1"/>
          </p:cNvPicPr>
          <p:nvPr/>
        </p:nvPicPr>
        <p:blipFill>
          <a:blip r:embed="rId3"/>
          <a:stretch>
            <a:fillRect/>
          </a:stretch>
        </p:blipFill>
        <p:spPr>
          <a:xfrm>
            <a:off x="2179782" y="2165928"/>
            <a:ext cx="7888279" cy="4437157"/>
          </a:xfrm>
          <a:prstGeom prst="rect">
            <a:avLst/>
          </a:prstGeom>
        </p:spPr>
      </p:pic>
    </p:spTree>
    <p:extLst>
      <p:ext uri="{BB962C8B-B14F-4D97-AF65-F5344CB8AC3E}">
        <p14:creationId xmlns:p14="http://schemas.microsoft.com/office/powerpoint/2010/main" val="1812230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942109" y="1477818"/>
            <a:ext cx="10709118" cy="1323439"/>
          </a:xfrm>
          <a:prstGeom prst="rect">
            <a:avLst/>
          </a:prstGeom>
          <a:noFill/>
        </p:spPr>
        <p:txBody>
          <a:bodyPr wrap="square" rtlCol="0">
            <a:spAutoFit/>
          </a:bodyPr>
          <a:lstStyle/>
          <a:p>
            <a:pPr algn="ctr"/>
            <a:r>
              <a:rPr lang="vi-VN" sz="4000" dirty="0"/>
              <a:t>Giáo dục:  trẻ biết sử dụng tiết kiệm nước</a:t>
            </a:r>
          </a:p>
          <a:p>
            <a:pPr algn="ctr"/>
            <a:endParaRPr lang="vi-VN" sz="4000" dirty="0">
              <a:solidFill>
                <a:srgbClr val="7030A0"/>
              </a:solidFill>
              <a:latin typeface="+mj-lt"/>
            </a:endParaRPr>
          </a:p>
        </p:txBody>
      </p:sp>
    </p:spTree>
    <p:extLst>
      <p:ext uri="{BB962C8B-B14F-4D97-AF65-F5344CB8AC3E}">
        <p14:creationId xmlns:p14="http://schemas.microsoft.com/office/powerpoint/2010/main" val="1807378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733965" y="2429164"/>
            <a:ext cx="8100290" cy="646331"/>
          </a:xfrm>
          <a:prstGeom prst="rect">
            <a:avLst/>
          </a:prstGeom>
          <a:noFill/>
        </p:spPr>
        <p:txBody>
          <a:bodyPr wrap="square" rtlCol="0">
            <a:spAutoFit/>
          </a:bodyPr>
          <a:lstStyle/>
          <a:p>
            <a:r>
              <a:rPr lang="vi-VN" sz="3600" b="1" dirty="0">
                <a:solidFill>
                  <a:srgbClr val="7030A0"/>
                </a:solidFill>
                <a:latin typeface="+mj-lt"/>
              </a:rPr>
              <a:t>Lần 3: Cô cho trẻ xem video</a:t>
            </a:r>
          </a:p>
        </p:txBody>
      </p:sp>
    </p:spTree>
    <p:extLst>
      <p:ext uri="{BB962C8B-B14F-4D97-AF65-F5344CB8AC3E}">
        <p14:creationId xmlns:p14="http://schemas.microsoft.com/office/powerpoint/2010/main" val="1249294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74261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733965" y="2429164"/>
            <a:ext cx="8100290" cy="646331"/>
          </a:xfrm>
          <a:prstGeom prst="rect">
            <a:avLst/>
          </a:prstGeom>
          <a:noFill/>
        </p:spPr>
        <p:txBody>
          <a:bodyPr wrap="square" rtlCol="0">
            <a:spAutoFit/>
          </a:bodyPr>
          <a:lstStyle/>
          <a:p>
            <a:r>
              <a:rPr lang="vi-VN" sz="3600" b="1" dirty="0">
                <a:solidFill>
                  <a:srgbClr val="7030A0"/>
                </a:solidFill>
                <a:latin typeface="+mj-lt"/>
              </a:rPr>
              <a:t>Lần 1: Cô kể diễn cảm </a:t>
            </a:r>
          </a:p>
        </p:txBody>
      </p:sp>
    </p:spTree>
    <p:extLst>
      <p:ext uri="{BB962C8B-B14F-4D97-AF65-F5344CB8AC3E}">
        <p14:creationId xmlns:p14="http://schemas.microsoft.com/office/powerpoint/2010/main" val="567498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0701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8"/>
            <a:ext cx="12173527" cy="6855691"/>
          </a:xfrm>
          <a:prstGeom prst="rect">
            <a:avLst/>
          </a:prstGeom>
        </p:spPr>
      </p:pic>
      <p:sp>
        <p:nvSpPr>
          <p:cNvPr id="4" name="TextBox 3"/>
          <p:cNvSpPr txBox="1"/>
          <p:nvPr/>
        </p:nvSpPr>
        <p:spPr>
          <a:xfrm>
            <a:off x="3352800" y="203200"/>
            <a:ext cx="5772727" cy="400110"/>
          </a:xfrm>
          <a:prstGeom prst="rect">
            <a:avLst/>
          </a:prstGeom>
          <a:noFill/>
        </p:spPr>
        <p:txBody>
          <a:bodyPr wrap="square" rtlCol="0">
            <a:spAutoFit/>
          </a:bodyPr>
          <a:lstStyle/>
          <a:p>
            <a:pPr algn="ctr"/>
            <a:r>
              <a:rPr lang="vi-VN" sz="2000" b="1" dirty="0">
                <a:solidFill>
                  <a:srgbClr val="C00000"/>
                </a:solidFill>
                <a:latin typeface="+mj-lt"/>
              </a:rPr>
              <a:t>GIỌT NƯỚC TÍ XÍU</a:t>
            </a:r>
          </a:p>
        </p:txBody>
      </p:sp>
      <p:sp>
        <p:nvSpPr>
          <p:cNvPr id="5" name="TextBox 4"/>
          <p:cNvSpPr txBox="1"/>
          <p:nvPr/>
        </p:nvSpPr>
        <p:spPr>
          <a:xfrm>
            <a:off x="1302327" y="895927"/>
            <a:ext cx="9762837" cy="5324535"/>
          </a:xfrm>
          <a:prstGeom prst="rect">
            <a:avLst/>
          </a:prstGeom>
          <a:noFill/>
        </p:spPr>
        <p:txBody>
          <a:bodyPr wrap="square" rtlCol="0">
            <a:spAutoFit/>
          </a:bodyPr>
          <a:lstStyle/>
          <a:p>
            <a:r>
              <a:rPr lang="vi-VN" sz="2000" dirty="0">
                <a:latin typeface="+mj-lt"/>
              </a:rPr>
              <a:t>Tí Xíu là một giọt nước ở biển cả. Họ hàng, anh em của Tí Xíu đông lắm và ở khắp mọi nơi: biển cả, sông ngòi, ao hồ, trên trời, dưới đất…</a:t>
            </a:r>
            <a:br>
              <a:rPr lang="vi-VN" sz="2000" dirty="0">
                <a:latin typeface="+mj-lt"/>
              </a:rPr>
            </a:br>
            <a:r>
              <a:rPr lang="vi-VN" sz="2000" dirty="0">
                <a:latin typeface="+mj-lt"/>
              </a:rPr>
              <a:t>Một buổi sáng, Tí Xíu cùng các bạn đuổi theo những lớp sóng nhấp nhô. Ông Mặt Trời tỏa ánh nắng rực rỡ xuống biển. Tí Xíu reo vui trong sóng nhẹ và ánh nắng chan hòa. Chợt ông Mặt Trời cất tiếng:</a:t>
            </a:r>
          </a:p>
          <a:p>
            <a:r>
              <a:rPr lang="vi-VN" sz="2000" dirty="0">
                <a:latin typeface="+mj-lt"/>
              </a:rPr>
              <a:t>- Tí Xíu ơi! Cháu có đi với ông không?</a:t>
            </a:r>
            <a:br>
              <a:rPr lang="vi-VN" sz="2000" dirty="0">
                <a:latin typeface="+mj-lt"/>
              </a:rPr>
            </a:br>
            <a:r>
              <a:rPr lang="vi-VN" sz="2000" dirty="0">
                <a:latin typeface="+mj-lt"/>
              </a:rPr>
              <a:t>Tí Xíu hỏi khẽ:</a:t>
            </a:r>
            <a:br>
              <a:rPr lang="vi-VN" sz="2000" dirty="0">
                <a:latin typeface="+mj-lt"/>
              </a:rPr>
            </a:br>
            <a:r>
              <a:rPr lang="vi-VN" sz="2000" dirty="0">
                <a:latin typeface="+mj-lt"/>
              </a:rPr>
              <a:t>- Đi đâu ạ?</a:t>
            </a:r>
            <a:br>
              <a:rPr lang="vi-VN" sz="2000" dirty="0">
                <a:latin typeface="+mj-lt"/>
              </a:rPr>
            </a:br>
            <a:r>
              <a:rPr lang="vi-VN" sz="2000" dirty="0">
                <a:latin typeface="+mj-lt"/>
              </a:rPr>
              <a:t>Ông Mặt Trời bảo:</a:t>
            </a:r>
            <a:br>
              <a:rPr lang="vi-VN" sz="2000" dirty="0">
                <a:latin typeface="+mj-lt"/>
              </a:rPr>
            </a:br>
            <a:r>
              <a:rPr lang="vi-VN" sz="2000" dirty="0">
                <a:latin typeface="+mj-lt"/>
              </a:rPr>
              <a:t>- Đi đến đất liền, ở đó rất cần nước.</a:t>
            </a:r>
            <a:br>
              <a:rPr lang="vi-VN" sz="2000" dirty="0">
                <a:latin typeface="+mj-lt"/>
              </a:rPr>
            </a:br>
            <a:r>
              <a:rPr lang="vi-VN" sz="2000" dirty="0">
                <a:latin typeface="+mj-lt"/>
              </a:rPr>
              <a:t>Tí Xíu vui lắm, nhưng sực nhớ ra rằng mình là giọt nước nên không thể bay được, Tí Xíu lại hỏi:</a:t>
            </a:r>
            <a:br>
              <a:rPr lang="vi-VN" sz="2000" dirty="0">
                <a:latin typeface="+mj-lt"/>
              </a:rPr>
            </a:br>
            <a:r>
              <a:rPr lang="vi-VN" sz="2000" dirty="0">
                <a:latin typeface="+mj-lt"/>
              </a:rPr>
              <a:t>- Làm thế nào mà cháu bay lên được ạ?</a:t>
            </a:r>
            <a:br>
              <a:rPr lang="vi-VN" sz="2000" dirty="0">
                <a:latin typeface="+mj-lt"/>
              </a:rPr>
            </a:br>
            <a:r>
              <a:rPr lang="vi-VN" sz="2000" dirty="0">
                <a:latin typeface="+mj-lt"/>
              </a:rPr>
              <a:t>- Cháu đừng lo! – Ông Mặt Trời nói ồm ồm – Ông sẽ làm cho cháu biến thành hơi.</a:t>
            </a:r>
            <a:br>
              <a:rPr lang="vi-VN" sz="2000" dirty="0">
                <a:latin typeface="+mj-lt"/>
              </a:rPr>
            </a:br>
            <a:r>
              <a:rPr lang="vi-VN" sz="2000" dirty="0">
                <a:latin typeface="+mj-lt"/>
              </a:rPr>
              <a:t>Nói xong, ông Mặt Trời vén mây, chiếu thật nhiều ánh nắng xuống biển. Tí Xíu rùng mình và biến thành hơi. Chú chỉ kịp nói với biển cả:</a:t>
            </a:r>
            <a:br>
              <a:rPr lang="vi-VN" sz="2000" dirty="0">
                <a:latin typeface="+mj-lt"/>
              </a:rPr>
            </a:br>
            <a:endParaRPr lang="vi-VN" sz="2000" dirty="0">
              <a:latin typeface="+mj-lt"/>
            </a:endParaRPr>
          </a:p>
        </p:txBody>
      </p:sp>
    </p:spTree>
    <p:extLst>
      <p:ext uri="{BB962C8B-B14F-4D97-AF65-F5344CB8AC3E}">
        <p14:creationId xmlns:p14="http://schemas.microsoft.com/office/powerpoint/2010/main" val="1110726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82"/>
            <a:ext cx="12192000" cy="6837218"/>
          </a:xfrm>
          <a:prstGeom prst="rect">
            <a:avLst/>
          </a:prstGeom>
        </p:spPr>
      </p:pic>
      <p:sp>
        <p:nvSpPr>
          <p:cNvPr id="4" name="TextBox 3"/>
          <p:cNvSpPr txBox="1"/>
          <p:nvPr/>
        </p:nvSpPr>
        <p:spPr>
          <a:xfrm>
            <a:off x="1293091" y="858982"/>
            <a:ext cx="9882909" cy="5262979"/>
          </a:xfrm>
          <a:prstGeom prst="rect">
            <a:avLst/>
          </a:prstGeom>
          <a:noFill/>
        </p:spPr>
        <p:txBody>
          <a:bodyPr wrap="square" rtlCol="0">
            <a:spAutoFit/>
          </a:bodyPr>
          <a:lstStyle/>
          <a:p>
            <a:r>
              <a:rPr lang="vi-VN" sz="2400" dirty="0">
                <a:latin typeface="+mj-lt"/>
              </a:rPr>
              <a:t>- Chào mẹ! Con đi đây! Mẹ chờ con trở về nhé!</a:t>
            </a:r>
            <a:br>
              <a:rPr lang="vi-VN" sz="2400" dirty="0">
                <a:latin typeface="+mj-lt"/>
              </a:rPr>
            </a:br>
            <a:r>
              <a:rPr lang="vi-VN" sz="2400" dirty="0">
                <a:latin typeface="+mj-lt"/>
              </a:rPr>
              <a:t>Tí Xíu từ từ bay và nhập bọn với các bạn. Lúc đầu, Tí Xíu cùng các bạn bay là là trên mặt biển, sau đó hợp thành một đám mây mỏng bay vào đất liền. Gió nhẹ đưa Tí Xíu và các bạn bay qua dòng sông. Xế chiều, ông Mặt Trời tỏa ánh nắng chói chang hơn lúc sáng, không khí trở nên oi bức… Bỗng từ đâu, một cơn gió lạnh thổi tới. Tí Xíu reo lên:</a:t>
            </a:r>
            <a:br>
              <a:rPr lang="vi-VN" sz="2400" dirty="0">
                <a:latin typeface="+mj-lt"/>
              </a:rPr>
            </a:br>
            <a:r>
              <a:rPr lang="vi-VN" sz="2400" dirty="0">
                <a:latin typeface="+mj-lt"/>
              </a:rPr>
              <a:t>- Mát quá, các bạn ơi! Mát quá!</a:t>
            </a:r>
            <a:br>
              <a:rPr lang="vi-VN" sz="2400" dirty="0">
                <a:latin typeface="+mj-lt"/>
              </a:rPr>
            </a:br>
            <a:r>
              <a:rPr lang="vi-VN" sz="2400" dirty="0">
                <a:latin typeface="+mj-lt"/>
              </a:rPr>
              <a:t>Tí Xíu và các bạn vui sướng nhảy múa. Nhưng rồi, trời mỗi lúc một lạnh. Tí Xíu và các bạn thấy rét. Chúng xích lại gần nhau thành một khối đông đặc và không bay lên được nữa. Chúng sà xuống thấp dần… thấp dần…</a:t>
            </a:r>
            <a:br>
              <a:rPr lang="vi-VN" sz="2400" dirty="0">
                <a:latin typeface="+mj-lt"/>
              </a:rPr>
            </a:br>
            <a:r>
              <a:rPr lang="vi-VN" sz="2400" dirty="0">
                <a:latin typeface="+mj-lt"/>
              </a:rPr>
              <a:t>Một tia chớp rạch ngang bầu trời. Một tiếng sét đinh tai vang lên. Gió thổi mạnh hơn. Tí Xíu và các bạn trở thành giọt nước trong vắt. Chúng thi nhau ào ào rơi xuống… Cơn dông bắt đầu.</a:t>
            </a:r>
          </a:p>
          <a:p>
            <a:endParaRPr lang="vi-VN" sz="2400" dirty="0">
              <a:latin typeface="+mj-lt"/>
            </a:endParaRPr>
          </a:p>
        </p:txBody>
      </p:sp>
    </p:spTree>
    <p:extLst>
      <p:ext uri="{BB962C8B-B14F-4D97-AF65-F5344CB8AC3E}">
        <p14:creationId xmlns:p14="http://schemas.microsoft.com/office/powerpoint/2010/main" val="7907266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733965" y="2429164"/>
            <a:ext cx="8100290" cy="646331"/>
          </a:xfrm>
          <a:prstGeom prst="rect">
            <a:avLst/>
          </a:prstGeom>
          <a:noFill/>
        </p:spPr>
        <p:txBody>
          <a:bodyPr wrap="square" rtlCol="0">
            <a:spAutoFit/>
          </a:bodyPr>
          <a:lstStyle/>
          <a:p>
            <a:r>
              <a:rPr lang="vi-VN" sz="3600" b="1" dirty="0">
                <a:solidFill>
                  <a:srgbClr val="7030A0"/>
                </a:solidFill>
                <a:latin typeface="+mj-lt"/>
              </a:rPr>
              <a:t>Lần 2: Cô kể </a:t>
            </a:r>
            <a:r>
              <a:rPr lang="vi-VN" sz="3600" b="1">
                <a:solidFill>
                  <a:srgbClr val="7030A0"/>
                </a:solidFill>
                <a:latin typeface="+mj-lt"/>
              </a:rPr>
              <a:t>diễn cảm, </a:t>
            </a:r>
            <a:r>
              <a:rPr lang="vi-VN" sz="3600" b="1" dirty="0">
                <a:solidFill>
                  <a:srgbClr val="7030A0"/>
                </a:solidFill>
                <a:latin typeface="+mj-lt"/>
              </a:rPr>
              <a:t>powerpoint</a:t>
            </a:r>
          </a:p>
        </p:txBody>
      </p:sp>
    </p:spTree>
    <p:extLst>
      <p:ext uri="{BB962C8B-B14F-4D97-AF65-F5344CB8AC3E}">
        <p14:creationId xmlns:p14="http://schemas.microsoft.com/office/powerpoint/2010/main" val="2193761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65891" cy="6858000"/>
          </a:xfrm>
          <a:prstGeom prst="rect">
            <a:avLst/>
          </a:prstGeom>
        </p:spPr>
      </p:pic>
    </p:spTree>
    <p:extLst>
      <p:ext uri="{BB962C8B-B14F-4D97-AF65-F5344CB8AC3E}">
        <p14:creationId xmlns:p14="http://schemas.microsoft.com/office/powerpoint/2010/main" val="2987916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890"/>
            <a:ext cx="12275126" cy="6784110"/>
          </a:xfrm>
          <a:prstGeom prst="rect">
            <a:avLst/>
          </a:prstGeom>
        </p:spPr>
      </p:pic>
      <p:sp>
        <p:nvSpPr>
          <p:cNvPr id="5" name="TextBox 4"/>
          <p:cNvSpPr txBox="1"/>
          <p:nvPr/>
        </p:nvSpPr>
        <p:spPr>
          <a:xfrm>
            <a:off x="5080000" y="5689599"/>
            <a:ext cx="7195127" cy="1569660"/>
          </a:xfrm>
          <a:prstGeom prst="rect">
            <a:avLst/>
          </a:prstGeom>
          <a:noFill/>
        </p:spPr>
        <p:txBody>
          <a:bodyPr wrap="square" rtlCol="0">
            <a:spAutoFit/>
          </a:bodyPr>
          <a:lstStyle/>
          <a:p>
            <a:r>
              <a:rPr lang="vi-VN" sz="2400" b="1" dirty="0">
                <a:solidFill>
                  <a:schemeClr val="accent2">
                    <a:lumMod val="60000"/>
                    <a:lumOff val="40000"/>
                  </a:schemeClr>
                </a:solidFill>
                <a:latin typeface="+mj-lt"/>
              </a:rPr>
              <a:t>Tí Xíu là một giọt nước ở biển cả. Họ hàng, anh em của Tí Xíu đông lắm và ở khắp mọi nơi: biển cả, sông ngòi, ao hồ, trên trời, dưới đất…</a:t>
            </a:r>
            <a:br>
              <a:rPr lang="vi-VN" sz="2400" b="1" dirty="0">
                <a:solidFill>
                  <a:srgbClr val="FF0000"/>
                </a:solidFill>
                <a:latin typeface="+mj-lt"/>
              </a:rPr>
            </a:br>
            <a:endParaRPr lang="vi-VN" sz="2400" b="1" dirty="0">
              <a:solidFill>
                <a:srgbClr val="FF0000"/>
              </a:solidFill>
              <a:latin typeface="+mj-lt"/>
            </a:endParaRPr>
          </a:p>
        </p:txBody>
      </p:sp>
    </p:spTree>
    <p:extLst>
      <p:ext uri="{BB962C8B-B14F-4D97-AF65-F5344CB8AC3E}">
        <p14:creationId xmlns:p14="http://schemas.microsoft.com/office/powerpoint/2010/main" val="273146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1091</Words>
  <Application>Microsoft Office PowerPoint</Application>
  <PresentationFormat>Widescreen</PresentationFormat>
  <Paragraphs>34</Paragraphs>
  <Slides>26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34</cp:revision>
  <dcterms:created xsi:type="dcterms:W3CDTF">2024-10-03T05:53:45Z</dcterms:created>
  <dcterms:modified xsi:type="dcterms:W3CDTF">2025-04-16T08:36:26Z</dcterms:modified>
</cp:coreProperties>
</file>