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8" r:id="rId3"/>
    <p:sldId id="271" r:id="rId4"/>
    <p:sldId id="285" r:id="rId5"/>
    <p:sldId id="286" r:id="rId6"/>
    <p:sldId id="287" r:id="rId7"/>
    <p:sldId id="269" r:id="rId8"/>
    <p:sldId id="288" r:id="rId9"/>
    <p:sldId id="282" r:id="rId10"/>
    <p:sldId id="258" r:id="rId11"/>
    <p:sldId id="289" r:id="rId12"/>
    <p:sldId id="290" r:id="rId13"/>
    <p:sldId id="272" r:id="rId14"/>
    <p:sldId id="291" r:id="rId15"/>
    <p:sldId id="292" r:id="rId16"/>
    <p:sldId id="293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AE9-8044-62C6-2A17-899A32E9B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644B5-E305-3CC5-F211-CD0D60BB8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D1749-160D-EC5F-A666-9E24D924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75F1-9F32-F9C9-260E-C9439819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C341E-7389-52F3-4F42-BBFB884C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6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6DC64-2C30-C1BD-BFEE-4BA0C10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C64C2-661F-C357-10FB-B34EB2BCE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66DAF-1AEC-3903-19F3-6C5CA384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23C52-0AB8-8CDA-5244-6ACDD6BA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E7CE3-432A-F9BB-9A5E-695E3E05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3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1ACA7C-1829-24ED-54A4-D91F76E55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80F7DC-82CA-128B-C467-6637349EB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6C22B-C746-5372-1FD4-B3C1A0B6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8830F-9F09-4AB0-D1A6-07628469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D106-20D5-CA26-8B3B-8844B9C17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0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70C8-A464-4C40-5085-8B1F09D0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191F8-E73D-D24E-370A-8423652B0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608AE-3F50-20BC-B81E-64718EC7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F53DA-FA1F-F97C-E1E9-D51C5DF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28475-9EDF-0415-A690-EF3E83EA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0C77-0A4A-713A-46CE-420F41A6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6472E-B774-5937-6A54-4142C24BC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BB6F6-63C0-16F6-C216-F6911223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BE62B-6FDC-31E9-AB77-8E791C70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381C5-045A-60BA-FA48-8F31B2A2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50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F296-E596-AFD5-99FA-554FA691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D7904-35D1-C81B-7AFF-6DD94D49C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C6E13-CAAB-7153-C7D8-2B37F5476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EEDCB-F6FD-1636-ACDB-CA402E86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C9955-9704-1D0F-5B1B-4945A945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11710-7CCE-0320-F031-816515D1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399E-01A2-F0BB-21A6-620AB75B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17EA0-13A0-2986-66FA-5F583C251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CE230-50C2-AC75-70C4-8029410EB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4C335-BDCB-A22E-84E5-35E669F6D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19C5E-02D7-9972-A0B4-94534EA32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B03E4-E0A2-23B7-70E2-DA257828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B3A5A-D0B9-3B44-65B1-A9303285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A44FAB-6974-BD63-8C34-7224DBA6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2ED-4055-CDAC-B6A3-EF875AC5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39C1A-2907-7AD1-ED30-72771915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B83BC-A7B7-BB9F-4C6A-15AEDC59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4F297-741D-5921-C68D-4369BAE6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84DA7-35EE-26DC-0DA5-0C87BDC1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817A4-E0CA-38A1-D8E0-A9ABD3F4C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46956-7961-44FD-48D1-2BAE46A4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4C9F-D06D-9B91-6F82-508BC26F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8090-0A2E-6716-9250-4EF4E9C11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C9933-61FD-894A-007C-D6490C1AD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C7564-75F6-2780-FEFC-CC8D6AC24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DB95D-54DC-0E02-0DE4-397DB290A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D67F3-AC7E-DF4A-A2A4-9F028817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B4F9-23F2-A839-4792-2BEC9FE9A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421D6-7F7A-89BE-EB30-5BF47D0B2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FA2BD-F56F-353F-B9DF-DCFEB53C0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05FF7-8E32-D4F6-0CFE-89A1B18F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B71BD-87DE-630A-E3A1-1F827AB4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D16CA-5138-67B6-6263-FB927F319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0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87502-806D-104F-4CA9-8CF5EE10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69819-6C0D-52F8-B917-0891C3541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4ED9-B617-00FE-78F0-D350E4599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25A4D-BA81-416B-9EF3-F8B3FD6CFCF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B18B5-EBBA-7394-3666-433E7B5A4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495B0-3B56-A0B8-95C7-FCCEBC995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24DA3-A3C0-414F-948D-90A658667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24.png"/><Relationship Id="rId17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hdphoto" Target="../media/hdphoto14.wdp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9.wdp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9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018" cy="6858000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EA1D0329-2AE0-3509-8961-63197DD3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91" y="300327"/>
            <a:ext cx="100722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B3505-D9B6-7C57-7C78-7F99BB3F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76" y="1417655"/>
            <a:ext cx="989012" cy="100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7C937-C0E3-54E8-F542-B5D43011F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042" y="2139132"/>
            <a:ext cx="7037798" cy="1154162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Deflate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 H VỰC  PHÁT TRIỂN NHẬN THỨC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68030-7A2B-8A59-AB94-232565D9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59" y="3731715"/>
            <a:ext cx="7790689" cy="216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371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LQVT: Đếm đến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10,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sánh 2 nhóm số lượng trong phạm vi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Lứa tuổi: Mẫu giáo nhỡ (4 -  5 tuổi)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gian: 25 - 30 phút</a:t>
            </a:r>
          </a:p>
          <a:p>
            <a:pPr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 thực hiện: Bành Thị Tâm</a:t>
            </a:r>
          </a:p>
        </p:txBody>
      </p:sp>
    </p:spTree>
    <p:extLst>
      <p:ext uri="{BB962C8B-B14F-4D97-AF65-F5344CB8AC3E}">
        <p14:creationId xmlns:p14="http://schemas.microsoft.com/office/powerpoint/2010/main" val="39403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C82D0-C94D-243B-7A57-6783CB88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77D16-43D7-8363-121C-37E8D08ADEC7}"/>
              </a:ext>
            </a:extLst>
          </p:cNvPr>
          <p:cNvSpPr txBox="1"/>
          <p:nvPr/>
        </p:nvSpPr>
        <p:spPr>
          <a:xfrm>
            <a:off x="2456688" y="2905780"/>
            <a:ext cx="727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Phần 2: Đếm đến </a:t>
            </a:r>
            <a:r>
              <a:rPr lang="en-US" sz="2800" b="1" smtClean="0">
                <a:solidFill>
                  <a:srgbClr val="7030A0"/>
                </a:solidFill>
              </a:rPr>
              <a:t>10. </a:t>
            </a:r>
            <a:r>
              <a:rPr lang="en-US" sz="2800" b="1">
                <a:solidFill>
                  <a:srgbClr val="7030A0"/>
                </a:solidFill>
              </a:rPr>
              <a:t>So sánh số lượng 2 nhóm trong phạm vi </a:t>
            </a:r>
            <a:r>
              <a:rPr lang="en-US" sz="2800" b="1" smtClean="0">
                <a:solidFill>
                  <a:srgbClr val="7030A0"/>
                </a:solidFill>
              </a:rPr>
              <a:t>10.</a:t>
            </a:r>
            <a:endParaRPr lang="en-US" sz="2800" b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7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69885" y="-156372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69218" y="2163413"/>
            <a:ext cx="973764" cy="950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186064" y="2163413"/>
            <a:ext cx="973764" cy="95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263927" y="2163413"/>
            <a:ext cx="973764" cy="950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284613" y="2163412"/>
            <a:ext cx="973764" cy="95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372487" y="2198466"/>
            <a:ext cx="973764" cy="95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5397189" y="2145666"/>
            <a:ext cx="973764" cy="950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6435105" y="2145665"/>
            <a:ext cx="973764" cy="95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7407784" y="2145626"/>
            <a:ext cx="973764" cy="950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8439652" y="2145587"/>
            <a:ext cx="973764" cy="950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47756" y="3540920"/>
            <a:ext cx="796542" cy="8444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161374" y="3547925"/>
            <a:ext cx="796542" cy="844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170144" y="3533913"/>
            <a:ext cx="796542" cy="844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3210397" y="3519902"/>
            <a:ext cx="796542" cy="844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4263188" y="3465220"/>
            <a:ext cx="796542" cy="844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5401234" y="3458374"/>
            <a:ext cx="796542" cy="844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6294265" y="3465220"/>
            <a:ext cx="796542" cy="844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7400846" y="3465222"/>
            <a:ext cx="796542" cy="8444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8538645" y="3465221"/>
            <a:ext cx="796542" cy="8444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9521291" y="3422573"/>
            <a:ext cx="796542" cy="8444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3CA3B-6181-9A74-868B-C99FF592B60D}"/>
              </a:ext>
            </a:extLst>
          </p:cNvPr>
          <p:cNvSpPr/>
          <p:nvPr/>
        </p:nvSpPr>
        <p:spPr>
          <a:xfrm>
            <a:off x="10598658" y="3172692"/>
            <a:ext cx="1413233" cy="113462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.VnArialH" panose="020B7200000000000000" pitchFamily="34" charset="0"/>
              </a:rPr>
              <a:t>10</a:t>
            </a:r>
            <a:endParaRPr lang="en-US" sz="6600" b="1" dirty="0">
              <a:latin typeface=".VnArialH" panose="020B72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B3CA3B-6181-9A74-868B-C99FF592B60D}"/>
              </a:ext>
            </a:extLst>
          </p:cNvPr>
          <p:cNvSpPr/>
          <p:nvPr/>
        </p:nvSpPr>
        <p:spPr>
          <a:xfrm>
            <a:off x="9701179" y="2042065"/>
            <a:ext cx="1137799" cy="8397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.VnArialH" panose="020B7200000000000000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107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08" y="-10499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69218" y="2163413"/>
            <a:ext cx="973764" cy="95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186064" y="2163413"/>
            <a:ext cx="973764" cy="950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263927" y="2163413"/>
            <a:ext cx="973764" cy="95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284613" y="2163412"/>
            <a:ext cx="973764" cy="95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357962" y="2233521"/>
            <a:ext cx="973764" cy="950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5397189" y="2145666"/>
            <a:ext cx="973764" cy="950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6435105" y="2145665"/>
            <a:ext cx="973764" cy="950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7407784" y="2145626"/>
            <a:ext cx="973764" cy="95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8439652" y="2145587"/>
            <a:ext cx="973764" cy="950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161374" y="3547925"/>
            <a:ext cx="796542" cy="8444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170144" y="3533913"/>
            <a:ext cx="796542" cy="8444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3210397" y="3519902"/>
            <a:ext cx="796542" cy="844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4263188" y="3465220"/>
            <a:ext cx="796542" cy="844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5401234" y="3458374"/>
            <a:ext cx="796542" cy="844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6294265" y="3465220"/>
            <a:ext cx="796542" cy="844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7400846" y="3465222"/>
            <a:ext cx="796542" cy="844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8538645" y="3465221"/>
            <a:ext cx="796542" cy="8444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9521291" y="3422573"/>
            <a:ext cx="796542" cy="8444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53817" y="3469826"/>
            <a:ext cx="796542" cy="8444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56BA36-30D4-0510-7A14-0DB90B7CD3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9550498" y="2161167"/>
            <a:ext cx="973764" cy="9508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B3CA3B-6181-9A74-868B-C99FF592B60D}"/>
              </a:ext>
            </a:extLst>
          </p:cNvPr>
          <p:cNvSpPr/>
          <p:nvPr/>
        </p:nvSpPr>
        <p:spPr>
          <a:xfrm>
            <a:off x="10728916" y="2852735"/>
            <a:ext cx="1240355" cy="83978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latin typeface=".VnArialH" panose="020B7200000000000000" pitchFamily="34" charset="0"/>
              </a:rPr>
              <a:t>10</a:t>
            </a:r>
            <a:endParaRPr lang="en-US" sz="6600" b="1">
              <a:latin typeface=".VnArial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DDB6AB-16D5-6EC2-A2EE-53032BA71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A2A3B-AF16-9107-F0AB-C9BE37D65EB0}"/>
              </a:ext>
            </a:extLst>
          </p:cNvPr>
          <p:cNvSpPr txBox="1"/>
          <p:nvPr/>
        </p:nvSpPr>
        <p:spPr>
          <a:xfrm>
            <a:off x="3904356" y="846524"/>
            <a:ext cx="3132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 Phần 3: Luyện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AD28F-CAD5-EAF8-4DEC-AB97D96039FA}"/>
              </a:ext>
            </a:extLst>
          </p:cNvPr>
          <p:cNvSpPr txBox="1"/>
          <p:nvPr/>
        </p:nvSpPr>
        <p:spPr>
          <a:xfrm>
            <a:off x="2589474" y="2049631"/>
            <a:ext cx="7013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Trò chơi 1: Bé nào tài giỏi</a:t>
            </a:r>
          </a:p>
          <a:p>
            <a:pPr algn="just"/>
            <a:r>
              <a:rPr lang="en-US" sz="2800" b="1">
                <a:solidFill>
                  <a:srgbClr val="0070C0"/>
                </a:solidFill>
              </a:rPr>
              <a:t>Cách chơi: Trên màn xuất hiện các câu hỏi. Bạn nào thông minh hãy chọn ra đáp án đúng. Thời gian dành cho mỗi câu hỏi là 5 giây</a:t>
            </a:r>
          </a:p>
        </p:txBody>
      </p:sp>
    </p:spTree>
    <p:extLst>
      <p:ext uri="{BB962C8B-B14F-4D97-AF65-F5344CB8AC3E}">
        <p14:creationId xmlns:p14="http://schemas.microsoft.com/office/powerpoint/2010/main" val="3240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A6993-36A0-998D-C9A5-BFB24680C4A6}"/>
              </a:ext>
            </a:extLst>
          </p:cNvPr>
          <p:cNvSpPr txBox="1"/>
          <p:nvPr/>
        </p:nvSpPr>
        <p:spPr>
          <a:xfrm>
            <a:off x="651165" y="259813"/>
            <a:ext cx="1154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1: Nhóm hoa hồng và nhóm hoa cúc nhóm nào có số lượng nhiều hơn?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CB3D2-90D0-2E40-5C63-F8F1269C40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874472" y="1712010"/>
            <a:ext cx="1292088" cy="1412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DAE4F-A174-BBBF-C3B8-B00B12915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2236816" y="1600843"/>
            <a:ext cx="1292088" cy="1412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60677-C808-5EEB-103C-1CAD9F849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3536793" y="1646418"/>
            <a:ext cx="1292088" cy="141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09D22-0ED5-72B4-35FA-188650D19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6282979" y="1600843"/>
            <a:ext cx="1292088" cy="1412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4990891" y="1667021"/>
            <a:ext cx="1292088" cy="141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0" y="3445233"/>
            <a:ext cx="1567198" cy="1805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996100" y="3459785"/>
            <a:ext cx="1567198" cy="1805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2181133" y="3459784"/>
            <a:ext cx="1567198" cy="1805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3337906" y="3472942"/>
            <a:ext cx="1567198" cy="1805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4558356" y="3459783"/>
            <a:ext cx="1567198" cy="18051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5694909" y="3445232"/>
            <a:ext cx="1567198" cy="1805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6843202" y="3472942"/>
            <a:ext cx="1567198" cy="1805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7983121" y="3521646"/>
            <a:ext cx="1567198" cy="18051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9160705" y="3521645"/>
            <a:ext cx="1567198" cy="18051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248C10-1C85-A8EE-66A2-F704BAA4CB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19"/>
          <a:stretch/>
        </p:blipFill>
        <p:spPr>
          <a:xfrm>
            <a:off x="10415350" y="3445231"/>
            <a:ext cx="1567198" cy="180511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8587795" y="1519305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8837949" y="1781038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9089505" y="161881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9089505" y="161881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9089505" y="161881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9089505" y="161881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9089505" y="161881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053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71A96-B308-9859-AA9A-EBBCFE73E2CC}"/>
              </a:ext>
            </a:extLst>
          </p:cNvPr>
          <p:cNvSpPr txBox="1"/>
          <p:nvPr/>
        </p:nvSpPr>
        <p:spPr>
          <a:xfrm>
            <a:off x="748146" y="176686"/>
            <a:ext cx="1091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2: Nhóm </a:t>
            </a:r>
            <a:r>
              <a:rPr lang="en-US" sz="2800" b="1" smtClean="0">
                <a:solidFill>
                  <a:srgbClr val="FF0000"/>
                </a:solidFill>
              </a:rPr>
              <a:t>con </a:t>
            </a:r>
            <a:r>
              <a:rPr lang="en-US" sz="2800" b="1">
                <a:solidFill>
                  <a:srgbClr val="FF0000"/>
                </a:solidFill>
              </a:rPr>
              <a:t>bướm và nhóm con ong nhóm nào có số lượng ít hơn?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00C69EDE-A1D5-B726-25C0-DBEF7FF16D17}"/>
              </a:ext>
            </a:extLst>
          </p:cNvPr>
          <p:cNvSpPr/>
          <p:nvPr/>
        </p:nvSpPr>
        <p:spPr>
          <a:xfrm>
            <a:off x="689114" y="1844532"/>
            <a:ext cx="7076660" cy="20649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1000316" y="1781117"/>
            <a:ext cx="1027166" cy="1219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2434731" y="1781117"/>
            <a:ext cx="1027166" cy="1219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3887951" y="1647047"/>
            <a:ext cx="1027166" cy="1219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5322367" y="1781118"/>
            <a:ext cx="1027166" cy="1219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6622332" y="2160251"/>
            <a:ext cx="1027166" cy="1219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1155529" y="2643543"/>
            <a:ext cx="1027166" cy="1219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2589944" y="2643543"/>
            <a:ext cx="1027166" cy="1219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4043164" y="2509473"/>
            <a:ext cx="1027166" cy="12197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73EC81-26E8-C785-304E-06990DC6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1836" r="19082" b="14734"/>
          <a:stretch/>
        </p:blipFill>
        <p:spPr>
          <a:xfrm rot="18333359">
            <a:off x="5477580" y="2643544"/>
            <a:ext cx="1027166" cy="1219759"/>
          </a:xfrm>
          <a:prstGeom prst="rect">
            <a:avLst/>
          </a:prstGeom>
        </p:spPr>
      </p:pic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FAA24C90-A083-FDF1-F0D2-CE0BDEC7A3D5}"/>
              </a:ext>
            </a:extLst>
          </p:cNvPr>
          <p:cNvSpPr/>
          <p:nvPr/>
        </p:nvSpPr>
        <p:spPr>
          <a:xfrm>
            <a:off x="760045" y="4302663"/>
            <a:ext cx="4479235" cy="20649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668673" y="4453051"/>
            <a:ext cx="957836" cy="935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612118" y="4575320"/>
            <a:ext cx="958291" cy="93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433761" y="4607812"/>
            <a:ext cx="999188" cy="975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337611" y="4595444"/>
            <a:ext cx="1034410" cy="1010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175542" y="4574637"/>
            <a:ext cx="1051335" cy="10265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798706" y="5493590"/>
            <a:ext cx="860441" cy="840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1652826" y="5555857"/>
            <a:ext cx="850185" cy="8301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2479636" y="5520684"/>
            <a:ext cx="900379" cy="8791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3329153" y="5601246"/>
            <a:ext cx="852732" cy="8326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595A5A-6033-4747-6318-9EF9211BA4B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8" b="89946" l="10000" r="99500">
                        <a14:foregroundMark x1="53833" y1="11141" x2="53833" y2="11141"/>
                        <a14:foregroundMark x1="65000" y1="2174" x2="65000" y2="2174"/>
                        <a14:foregroundMark x1="72333" y1="679" x2="72333" y2="679"/>
                        <a14:foregroundMark x1="75833" y1="1495" x2="75833" y2="1495"/>
                        <a14:foregroundMark x1="76500" y1="4076" x2="76500" y2="4076"/>
                        <a14:foregroundMark x1="77333" y1="8560" x2="77333" y2="8560"/>
                        <a14:foregroundMark x1="87667" y1="52853" x2="87667" y2="52853"/>
                        <a14:foregroundMark x1="98500" y1="61141" x2="98500" y2="61141"/>
                        <a14:foregroundMark x1="91833" y1="55027" x2="91833" y2="55027"/>
                        <a14:foregroundMark x1="94833" y1="57609" x2="94833" y2="57609"/>
                        <a14:foregroundMark x1="99500" y1="63859" x2="99500" y2="63859"/>
                        <a14:foregroundMark x1="98500" y1="74864" x2="98500" y2="74864"/>
                        <a14:foregroundMark x1="96833" y1="76766" x2="96833" y2="76766"/>
                        <a14:foregroundMark x1="92667" y1="80842" x2="92667" y2="8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311">
            <a:off x="4312065" y="5643418"/>
            <a:ext cx="799398" cy="780588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773107" y="475436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023261" y="501609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274817" y="485387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274817" y="485387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274817" y="485387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274817" y="485387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274817" y="485387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60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8" grpId="0" animBg="1"/>
      <p:bldP spid="29" grpId="0" animBg="1"/>
      <p:bldP spid="29" grpId="1" animBg="1"/>
      <p:bldP spid="30" grpId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05D7A-13B3-69E2-3152-DA01016D2253}"/>
              </a:ext>
            </a:extLst>
          </p:cNvPr>
          <p:cNvSpPr txBox="1"/>
          <p:nvPr/>
        </p:nvSpPr>
        <p:spPr>
          <a:xfrm>
            <a:off x="651164" y="356795"/>
            <a:ext cx="10218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Câu </a:t>
            </a:r>
            <a:r>
              <a:rPr lang="en-US" sz="2800" b="1" smtClean="0">
                <a:solidFill>
                  <a:srgbClr val="FF0000"/>
                </a:solidFill>
              </a:rPr>
              <a:t>3: </a:t>
            </a:r>
            <a:r>
              <a:rPr lang="en-US" sz="2800" b="1">
                <a:solidFill>
                  <a:srgbClr val="FF0000"/>
                </a:solidFill>
              </a:rPr>
              <a:t>Nhóm </a:t>
            </a:r>
            <a:r>
              <a:rPr lang="en-US" sz="2800" b="1" smtClean="0">
                <a:solidFill>
                  <a:srgbClr val="FF0000"/>
                </a:solidFill>
              </a:rPr>
              <a:t>hoa sen nhiều </a:t>
            </a:r>
            <a:r>
              <a:rPr lang="en-US" sz="2800" b="1">
                <a:solidFill>
                  <a:srgbClr val="FF0000"/>
                </a:solidFill>
              </a:rPr>
              <a:t>hơn nhóm </a:t>
            </a:r>
            <a:r>
              <a:rPr lang="en-US" sz="2800" b="1" smtClean="0">
                <a:solidFill>
                  <a:srgbClr val="FF0000"/>
                </a:solidFill>
              </a:rPr>
              <a:t>hoa hồng </a:t>
            </a:r>
            <a:r>
              <a:rPr lang="en-US" sz="2800" b="1">
                <a:solidFill>
                  <a:srgbClr val="FF0000"/>
                </a:solidFill>
              </a:rPr>
              <a:t>là 2 đúng hay sai?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DE98B2-FAC9-4354-25E9-17E06E2F5851}"/>
              </a:ext>
            </a:extLst>
          </p:cNvPr>
          <p:cNvSpPr/>
          <p:nvPr/>
        </p:nvSpPr>
        <p:spPr>
          <a:xfrm>
            <a:off x="808984" y="1236810"/>
            <a:ext cx="4678621" cy="3321334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DE98B2-FAC9-4354-25E9-17E06E2F5851}"/>
              </a:ext>
            </a:extLst>
          </p:cNvPr>
          <p:cNvSpPr/>
          <p:nvPr/>
        </p:nvSpPr>
        <p:spPr>
          <a:xfrm>
            <a:off x="6893540" y="1361502"/>
            <a:ext cx="4813551" cy="3321334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699334" y="3460948"/>
            <a:ext cx="796542" cy="844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7557493" y="1827353"/>
            <a:ext cx="945788" cy="1127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8339104" y="1753273"/>
            <a:ext cx="945788" cy="1127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9120715" y="1708176"/>
            <a:ext cx="945788" cy="1127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9968045" y="1677811"/>
            <a:ext cx="945788" cy="1127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10134300" y="2979507"/>
            <a:ext cx="945788" cy="1127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9188512" y="3147861"/>
            <a:ext cx="945788" cy="1127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8428588" y="3195506"/>
            <a:ext cx="945788" cy="1127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7568132" y="3039314"/>
            <a:ext cx="945788" cy="1127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701905" y="3386655"/>
            <a:ext cx="796542" cy="8444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3732842" y="3382962"/>
            <a:ext cx="796542" cy="844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4441645" y="2435078"/>
            <a:ext cx="796542" cy="8444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3247932" y="2435078"/>
            <a:ext cx="796542" cy="8444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231336" y="2521275"/>
            <a:ext cx="796542" cy="844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135858" y="2506780"/>
            <a:ext cx="796542" cy="8444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1638215" y="1556810"/>
            <a:ext cx="796542" cy="8444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2640786" y="1482517"/>
            <a:ext cx="796542" cy="844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67" b="89105" l="9275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11585" b="12881"/>
          <a:stretch/>
        </p:blipFill>
        <p:spPr>
          <a:xfrm rot="1611012">
            <a:off x="3671723" y="1478824"/>
            <a:ext cx="796542" cy="84441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C6C32179-D82E-3788-195F-FEE4F31E876C}"/>
              </a:ext>
            </a:extLst>
          </p:cNvPr>
          <p:cNvSpPr/>
          <p:nvPr/>
        </p:nvSpPr>
        <p:spPr>
          <a:xfrm>
            <a:off x="1500668" y="4829032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5005A-12FA-8C36-4193-7CEA14C4E6A3}"/>
              </a:ext>
            </a:extLst>
          </p:cNvPr>
          <p:cNvSpPr txBox="1"/>
          <p:nvPr/>
        </p:nvSpPr>
        <p:spPr>
          <a:xfrm>
            <a:off x="2155855" y="5033066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1FBD6B-BBC3-E5B5-FD73-ADD26B92C1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6597" r="12518" b="11393"/>
          <a:stretch/>
        </p:blipFill>
        <p:spPr>
          <a:xfrm>
            <a:off x="3009811" y="4467472"/>
            <a:ext cx="1371283" cy="134491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7DD2C42-D74E-F581-9694-0D4F1EB090F6}"/>
              </a:ext>
            </a:extLst>
          </p:cNvPr>
          <p:cNvSpPr/>
          <p:nvPr/>
        </p:nvSpPr>
        <p:spPr>
          <a:xfrm>
            <a:off x="6680085" y="4804303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D9336-40F5-A260-D4B9-1E735BB17289}"/>
              </a:ext>
            </a:extLst>
          </p:cNvPr>
          <p:cNvSpPr txBox="1"/>
          <p:nvPr/>
        </p:nvSpPr>
        <p:spPr>
          <a:xfrm>
            <a:off x="7335272" y="4983651"/>
            <a:ext cx="121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Sai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E98DDC7-B8BD-71F7-5A3C-0373C16393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" b="94333" l="10000" r="90000">
                        <a14:foregroundMark x1="32500" y1="7778" x2="32500" y2="7778"/>
                        <a14:foregroundMark x1="42167" y1="3000" x2="42167" y2="3000"/>
                        <a14:foregroundMark x1="48250" y1="778" x2="48250" y2="778"/>
                        <a14:foregroundMark x1="57083" y1="94333" x2="57083" y2="94333"/>
                        <a14:foregroundMark x1="41833" y1="28778" x2="41833" y2="28778"/>
                        <a14:foregroundMark x1="33333" y1="26667" x2="33333" y2="26667"/>
                        <a14:foregroundMark x1="33333" y1="29889" x2="33333" y2="29889"/>
                        <a14:foregroundMark x1="32083" y1="31444" x2="32083" y2="31444"/>
                        <a14:foregroundMark x1="31750" y1="46556" x2="34167" y2="48111"/>
                        <a14:foregroundMark x1="38583" y1="48667" x2="38583" y2="48667"/>
                        <a14:foregroundMark x1="41833" y1="46556" x2="41833" y2="46556"/>
                        <a14:foregroundMark x1="44583" y1="40000" x2="44583" y2="38444"/>
                        <a14:foregroundMark x1="42583" y1="30889" x2="42583" y2="30889"/>
                        <a14:foregroundMark x1="35333" y1="25000" x2="35333" y2="25000"/>
                        <a14:foregroundMark x1="32917" y1="30333" x2="32917" y2="30333"/>
                        <a14:foregroundMark x1="28917" y1="39000" x2="28917" y2="39000"/>
                        <a14:foregroundMark x1="61167" y1="26667" x2="61167" y2="26667"/>
                        <a14:foregroundMark x1="58750" y1="30333" x2="57917" y2="32000"/>
                        <a14:foregroundMark x1="55917" y1="35222" x2="55500" y2="37333"/>
                        <a14:foregroundMark x1="55500" y1="40000" x2="55500" y2="40000"/>
                        <a14:foregroundMark x1="63167" y1="48111" x2="63167" y2="48111"/>
                        <a14:foregroundMark x1="66417" y1="48111" x2="66417" y2="48111"/>
                        <a14:foregroundMark x1="68417" y1="44889" x2="68417" y2="43333"/>
                        <a14:foregroundMark x1="68833" y1="36778" x2="68833" y2="36778"/>
                        <a14:foregroundMark x1="69250" y1="32556" x2="69250" y2="32556"/>
                        <a14:foregroundMark x1="63167" y1="39000" x2="63167" y2="39000"/>
                        <a14:foregroundMark x1="60333" y1="40000" x2="60333" y2="40000"/>
                        <a14:foregroundMark x1="64417" y1="39556" x2="64417" y2="39556"/>
                        <a14:foregroundMark x1="64750" y1="39556" x2="64750" y2="39556"/>
                        <a14:foregroundMark x1="64417" y1="37333" x2="64417" y2="37333"/>
                        <a14:foregroundMark x1="64417" y1="37333" x2="64417" y2="37333"/>
                        <a14:foregroundMark x1="64417" y1="36778" x2="64417" y2="36778"/>
                        <a14:foregroundMark x1="60750" y1="36778" x2="60750" y2="36778"/>
                        <a14:foregroundMark x1="59917" y1="37889" x2="59583" y2="39556"/>
                        <a14:foregroundMark x1="60333" y1="44333" x2="60333" y2="44333"/>
                        <a14:foregroundMark x1="37750" y1="35778" x2="37750" y2="35778"/>
                        <a14:foregroundMark x1="36167" y1="30333" x2="36167" y2="30333"/>
                        <a14:foregroundMark x1="32083" y1="31444" x2="31750" y2="34667"/>
                        <a14:foregroundMark x1="32083" y1="40000" x2="32083" y2="42778"/>
                        <a14:foregroundMark x1="37333" y1="46000" x2="38583" y2="46556"/>
                        <a14:foregroundMark x1="66000" y1="37333" x2="66000" y2="37333"/>
                        <a14:foregroundMark x1="67583" y1="39556" x2="67583" y2="41111"/>
                        <a14:foregroundMark x1="66833" y1="42222" x2="66833" y2="42222"/>
                        <a14:foregroundMark x1="62000" y1="42222" x2="62000" y2="42222"/>
                        <a14:foregroundMark x1="63167" y1="40000" x2="63167" y2="40000"/>
                        <a14:foregroundMark x1="41417" y1="37333" x2="41417" y2="37333"/>
                        <a14:foregroundMark x1="37750" y1="35778" x2="37750" y2="35778"/>
                        <a14:foregroundMark x1="35750" y1="34667" x2="35750" y2="34667"/>
                        <a14:foregroundMark x1="34167" y1="36333" x2="34167" y2="36333"/>
                        <a14:foregroundMark x1="33750" y1="38444" x2="33750" y2="40000"/>
                        <a14:foregroundMark x1="33750" y1="41111" x2="34917" y2="42778"/>
                        <a14:foregroundMark x1="38167" y1="43333" x2="38167" y2="43333"/>
                        <a14:foregroundMark x1="40167" y1="43333" x2="40583" y2="41667"/>
                        <a14:foregroundMark x1="35333" y1="38444" x2="35333" y2="38444"/>
                        <a14:foregroundMark x1="39000" y1="42778" x2="39000" y2="42778"/>
                        <a14:foregroundMark x1="39000" y1="42222" x2="39000" y2="42222"/>
                        <a14:foregroundMark x1="36583" y1="40556" x2="36583" y2="40556"/>
                        <a14:foregroundMark x1="39000" y1="38444" x2="39000" y2="38444"/>
                        <a14:foregroundMark x1="38583" y1="40000" x2="38583" y2="40000"/>
                        <a14:foregroundMark x1="36583" y1="40556" x2="36583" y2="4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589" y="4744279"/>
            <a:ext cx="1599192" cy="119939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450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4" grpId="0" animBg="1"/>
      <p:bldP spid="24" grpId="1" animBg="1"/>
      <p:bldP spid="25" grpId="0"/>
      <p:bldP spid="25" grpId="1"/>
      <p:bldP spid="27" grpId="0" animBg="1"/>
      <p:bldP spid="28" grpId="0"/>
      <p:bldP spid="30" grpId="0" animBg="1"/>
      <p:bldP spid="30" grpId="1" animBg="1"/>
      <p:bldP spid="31" grpId="0" animBg="1"/>
      <p:bldP spid="3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BF83E8-CD9E-5498-26B9-316C1603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CD00A-7820-A431-0856-C3E5D0393ACD}"/>
              </a:ext>
            </a:extLst>
          </p:cNvPr>
          <p:cNvSpPr txBox="1"/>
          <p:nvPr/>
        </p:nvSpPr>
        <p:spPr>
          <a:xfrm>
            <a:off x="4948891" y="1114805"/>
            <a:ext cx="416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Trò chơi 2: Đội nào  nhanh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6B6406-B150-C5E1-2CD8-C9D94C3DB360}"/>
              </a:ext>
            </a:extLst>
          </p:cNvPr>
          <p:cNvSpPr txBox="1"/>
          <p:nvPr/>
        </p:nvSpPr>
        <p:spPr>
          <a:xfrm>
            <a:off x="2268239" y="2201483"/>
            <a:ext cx="8956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Cách chơi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: Chia trẻ thành </a:t>
            </a: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</a:rPr>
              <a:t>2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đội, các đội sẽ lấy theo yêu cầu của cô. Khi nào có nhạc thì trẻ đứng đầu </a:t>
            </a:r>
            <a:r>
              <a:rPr lang="en-US" sz="2800" b="1" smtClean="0">
                <a:solidFill>
                  <a:schemeClr val="accent4">
                    <a:lumMod val="75000"/>
                  </a:schemeClr>
                </a:solidFill>
              </a:rPr>
              <a:t>hàng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của mỗi đội chạy lên lấy hình để gắn lên bảng của đội mình. Khi nào nhạc dừng thì trò chơi kết thúc</a:t>
            </a:r>
          </a:p>
          <a:p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Kết quả đội nào gắn được nhiều và đúng thì sẽ chiến thắng. </a:t>
            </a:r>
          </a:p>
          <a:p>
            <a:r>
              <a:rPr lang="en-US" sz="2800" b="1">
                <a:solidFill>
                  <a:srgbClr val="00B050"/>
                </a:solidFill>
              </a:rPr>
              <a:t>Luật chơi</a:t>
            </a:r>
            <a:r>
              <a:rPr lang="en-US" sz="2800" b="1">
                <a:solidFill>
                  <a:srgbClr val="7030A0"/>
                </a:solidFill>
              </a:rPr>
              <a:t>: </a:t>
            </a:r>
            <a:r>
              <a:rPr lang="en-US" sz="2800" b="1">
                <a:solidFill>
                  <a:schemeClr val="accent4">
                    <a:lumMod val="75000"/>
                  </a:schemeClr>
                </a:solidFill>
              </a:rPr>
              <a:t>Mỗi bạn lên lấy chỉ được lấy 1 hình</a:t>
            </a:r>
          </a:p>
        </p:txBody>
      </p:sp>
    </p:spTree>
    <p:extLst>
      <p:ext uri="{BB962C8B-B14F-4D97-AF65-F5344CB8AC3E}">
        <p14:creationId xmlns:p14="http://schemas.microsoft.com/office/powerpoint/2010/main" val="20548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CB0E2-FBD8-0006-5752-8E711D6F9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38AEC-F740-433E-AD7B-0F402C1B1828}"/>
              </a:ext>
            </a:extLst>
          </p:cNvPr>
          <p:cNvSpPr txBox="1"/>
          <p:nvPr/>
        </p:nvSpPr>
        <p:spPr>
          <a:xfrm>
            <a:off x="4418804" y="2758075"/>
            <a:ext cx="508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Trẻ chơi trò chơi: Đội nào nhanh</a:t>
            </a:r>
          </a:p>
        </p:txBody>
      </p:sp>
      <p:pic>
        <p:nvPicPr>
          <p:cNvPr id="4" name="BA em là công nhân lái x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52" y="593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90B9D-1135-32E5-2878-196795E6E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736299-F2DE-FA8D-00DF-08592493BD7E}"/>
              </a:ext>
            </a:extLst>
          </p:cNvPr>
          <p:cNvSpPr/>
          <p:nvPr/>
        </p:nvSpPr>
        <p:spPr>
          <a:xfrm>
            <a:off x="2298779" y="2066187"/>
            <a:ext cx="75944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 các bé chăm ngoan </a:t>
            </a:r>
          </a:p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 giỏi</a:t>
            </a:r>
          </a:p>
        </p:txBody>
      </p:sp>
    </p:spTree>
    <p:extLst>
      <p:ext uri="{BB962C8B-B14F-4D97-AF65-F5344CB8AC3E}">
        <p14:creationId xmlns:p14="http://schemas.microsoft.com/office/powerpoint/2010/main" val="10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BA16F7-2A2C-A343-23F0-043738C4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65C909-E90D-6D9A-B2E1-1222F47539A2}"/>
              </a:ext>
            </a:extLst>
          </p:cNvPr>
          <p:cNvSpPr txBox="1"/>
          <p:nvPr/>
        </p:nvSpPr>
        <p:spPr>
          <a:xfrm>
            <a:off x="3194304" y="234086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Ổn định: Cho trẻ hát bài Tập đếm</a:t>
            </a:r>
          </a:p>
        </p:txBody>
      </p:sp>
      <p:pic>
        <p:nvPicPr>
          <p:cNvPr id="6" name="Tập đếm - Karaoke - Beat chuẩn -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43" end="1135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5818" y="5978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2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178D7-F31E-8C43-4C6A-97EE22523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3A3A3-939B-F077-F66A-29CB36BFBB1B}"/>
              </a:ext>
            </a:extLst>
          </p:cNvPr>
          <p:cNvSpPr txBox="1"/>
          <p:nvPr/>
        </p:nvSpPr>
        <p:spPr>
          <a:xfrm>
            <a:off x="3681984" y="2416576"/>
            <a:ext cx="608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7030A0"/>
                </a:solidFill>
              </a:rPr>
              <a:t>Phần 1: Ôn  số lượng trong phạm vi 9</a:t>
            </a:r>
          </a:p>
        </p:txBody>
      </p:sp>
    </p:spTree>
    <p:extLst>
      <p:ext uri="{BB962C8B-B14F-4D97-AF65-F5344CB8AC3E}">
        <p14:creationId xmlns:p14="http://schemas.microsoft.com/office/powerpoint/2010/main" val="35745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DF46C3-15B8-7B32-BB86-174ABA891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" y="1728234"/>
            <a:ext cx="1943315" cy="1511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49" y="1728234"/>
            <a:ext cx="1943315" cy="1511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99" y="1728234"/>
            <a:ext cx="1943315" cy="1511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6" y="1728234"/>
            <a:ext cx="1943315" cy="151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36" y="1728234"/>
            <a:ext cx="1943315" cy="1511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23" y="1728234"/>
            <a:ext cx="1943315" cy="151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13" y="1728233"/>
            <a:ext cx="1943315" cy="1511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732" y="1728233"/>
            <a:ext cx="1943315" cy="1511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85" y="1839071"/>
            <a:ext cx="1943315" cy="1511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826652-C079-8C7D-5005-A38348414A3F}"/>
              </a:ext>
            </a:extLst>
          </p:cNvPr>
          <p:cNvSpPr txBox="1"/>
          <p:nvPr/>
        </p:nvSpPr>
        <p:spPr>
          <a:xfrm>
            <a:off x="2413330" y="369629"/>
            <a:ext cx="664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1: Có mấy </a:t>
            </a:r>
            <a:r>
              <a:rPr lang="en-US" sz="2800" b="1" smtClean="0">
                <a:solidFill>
                  <a:srgbClr val="FF0000"/>
                </a:solidFill>
              </a:rPr>
              <a:t>bông hoa hồng?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AB66456-C980-B832-DCAE-AAC844802EEE}"/>
              </a:ext>
            </a:extLst>
          </p:cNvPr>
          <p:cNvSpPr/>
          <p:nvPr/>
        </p:nvSpPr>
        <p:spPr>
          <a:xfrm>
            <a:off x="1106961" y="4414006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8F09-54A3-41B9-6C97-33AA21AD9D72}"/>
              </a:ext>
            </a:extLst>
          </p:cNvPr>
          <p:cNvSpPr/>
          <p:nvPr/>
        </p:nvSpPr>
        <p:spPr>
          <a:xfrm>
            <a:off x="6441948" y="4331558"/>
            <a:ext cx="672708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D55657-961A-F5E1-6B24-255D5A36FAB9}"/>
              </a:ext>
            </a:extLst>
          </p:cNvPr>
          <p:cNvSpPr txBox="1"/>
          <p:nvPr/>
        </p:nvSpPr>
        <p:spPr>
          <a:xfrm>
            <a:off x="1801905" y="4442581"/>
            <a:ext cx="310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bông hoa hồng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29BCA-ED1C-E289-11E8-979754FB20A8}"/>
              </a:ext>
            </a:extLst>
          </p:cNvPr>
          <p:cNvSpPr txBox="1"/>
          <p:nvPr/>
        </p:nvSpPr>
        <p:spPr>
          <a:xfrm>
            <a:off x="7216672" y="4350066"/>
            <a:ext cx="336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bông hoa hồng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221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28033 0.0030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31693 0.0016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6" grpId="0"/>
      <p:bldP spid="16" grpId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DF46C3-15B8-7B32-BB86-174ABA891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51FDB-4D8A-F014-7E3B-D7D6F416E6C9}"/>
              </a:ext>
            </a:extLst>
          </p:cNvPr>
          <p:cNvSpPr txBox="1"/>
          <p:nvPr/>
        </p:nvSpPr>
        <p:spPr>
          <a:xfrm>
            <a:off x="2022764" y="318340"/>
            <a:ext cx="922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2.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lượng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9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</a:rPr>
              <a:t>chọn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thẻ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tương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ứng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16" y="1159464"/>
            <a:ext cx="2257425" cy="2028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8" y="1168459"/>
            <a:ext cx="2257425" cy="2028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47" y="1159465"/>
            <a:ext cx="2257425" cy="2028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88" y="2670306"/>
            <a:ext cx="2257425" cy="2028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8" y="2670307"/>
            <a:ext cx="2146903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40" y="2715809"/>
            <a:ext cx="2257425" cy="202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51" y="4453549"/>
            <a:ext cx="2257425" cy="2028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9" y="4453550"/>
            <a:ext cx="2146903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6" b="94836" l="9705" r="894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3" y="4499052"/>
            <a:ext cx="2257425" cy="2028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7405891" y="1461196"/>
            <a:ext cx="1292088" cy="173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8826895" y="1452201"/>
            <a:ext cx="1292088" cy="1736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10118983" y="1439097"/>
            <a:ext cx="1292088" cy="1736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6C6FC7-16EA-7161-96F2-F135F64B96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07" b="80465" l="27907" r="70814">
                        <a14:foregroundMark x1="27907" y1="28488" x2="27907" y2="28488"/>
                        <a14:foregroundMark x1="37326" y1="19651" x2="37326" y2="19651"/>
                        <a14:foregroundMark x1="48372" y1="17907" x2="48372" y2="17907"/>
                        <a14:foregroundMark x1="70930" y1="23256" x2="70930" y2="23256"/>
                        <a14:foregroundMark x1="70465" y1="21395" x2="70465" y2="21395"/>
                        <a14:foregroundMark x1="57209" y1="80465" x2="57209" y2="8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2" t="14685" r="24300" b="18069"/>
          <a:stretch/>
        </p:blipFill>
        <p:spPr>
          <a:xfrm>
            <a:off x="5801275" y="1461196"/>
            <a:ext cx="1292088" cy="173608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10688" y="5026030"/>
            <a:ext cx="964104" cy="1399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42017" y="5051780"/>
            <a:ext cx="964104" cy="1399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73346" y="5043249"/>
            <a:ext cx="964104" cy="1399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72027" y="5051780"/>
            <a:ext cx="964104" cy="1399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46424" y="5026030"/>
            <a:ext cx="964104" cy="13993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10241938" y="3285877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492092" y="3547610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743648" y="3385386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743648" y="3385386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743648" y="3385386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743648" y="3385386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743648" y="3385386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4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32396 -0.2993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-1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1" animBg="1"/>
      <p:bldP spid="18" grpId="1" animBg="1"/>
      <p:bldP spid="19" grpId="1" animBg="1"/>
      <p:bldP spid="20" grpId="1" animBg="1"/>
      <p:bldP spid="21" grpId="1" animBg="1"/>
      <p:bldP spid="21" grpId="2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FA8669-3156-7A1A-BAD1-661A7A9F37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51FDB-4D8A-F014-7E3B-D7D6F416E6C9}"/>
              </a:ext>
            </a:extLst>
          </p:cNvPr>
          <p:cNvSpPr txBox="1"/>
          <p:nvPr/>
        </p:nvSpPr>
        <p:spPr>
          <a:xfrm>
            <a:off x="3332453" y="257184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2. Nhóm nào có số lượng là </a:t>
            </a:r>
            <a:r>
              <a:rPr lang="en-US" sz="2800" b="1" smtClean="0">
                <a:solidFill>
                  <a:srgbClr val="FF0000"/>
                </a:solidFill>
              </a:rPr>
              <a:t>8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E1FCD-59A0-A580-9AA6-15B7E8F78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2" y="2598224"/>
            <a:ext cx="1436137" cy="1436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28BBDE-1249-E024-7766-6765F97924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12" y="2724148"/>
            <a:ext cx="1551061" cy="1551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A68866-D5E4-8E7A-7D46-8E37E381C1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36" y="1147117"/>
            <a:ext cx="1558662" cy="1521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F2BB5-9AC1-E5DD-22D0-D7E43A881F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1" y="4004188"/>
            <a:ext cx="1336147" cy="133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985B8A-184D-4B19-4848-CF5010D07E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58" y="1209283"/>
            <a:ext cx="1607681" cy="1569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E12D04-59DA-3882-68B0-E454B43BCC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49" y="2511471"/>
            <a:ext cx="1589108" cy="1551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2AE27A-E94D-6777-22D0-0A22D8FF2F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26" y="3071006"/>
            <a:ext cx="1336147" cy="1336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5BEB7A-8C25-5C58-500F-C6B03184AE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80" y="4197454"/>
            <a:ext cx="1336147" cy="1336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91B25-74BE-8920-C5CD-7F32C58FDA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09" y="4054830"/>
            <a:ext cx="1336147" cy="1336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2645A-D6DA-D1E8-2257-E9F0E13A3F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28" y="2939062"/>
            <a:ext cx="1336147" cy="13361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E1FCD-59A0-A580-9AA6-15B7E8F78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4" y="4004188"/>
            <a:ext cx="1436137" cy="1436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8BBDE-1249-E024-7766-6765F97924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18" y="4218877"/>
            <a:ext cx="1551061" cy="1551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AE27A-E94D-6777-22D0-0A22D8FF2F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80" y="1993878"/>
            <a:ext cx="1336147" cy="13361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891B25-74BE-8920-C5CD-7F32C58FDA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128" y="2966157"/>
            <a:ext cx="1336147" cy="13361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12645A-D6DA-D1E8-2257-E9F0E13A3F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80" y="2011715"/>
            <a:ext cx="1336147" cy="133614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0A34880-C7A1-9768-FCAB-F6021F3FC0CE}"/>
              </a:ext>
            </a:extLst>
          </p:cNvPr>
          <p:cNvSpPr/>
          <p:nvPr/>
        </p:nvSpPr>
        <p:spPr>
          <a:xfrm>
            <a:off x="1276092" y="5654305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1C9B4B-421B-CDFB-A718-466E786B8B0E}"/>
              </a:ext>
            </a:extLst>
          </p:cNvPr>
          <p:cNvSpPr/>
          <p:nvPr/>
        </p:nvSpPr>
        <p:spPr>
          <a:xfrm>
            <a:off x="5738241" y="451284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04314C-1349-BB47-2441-9207F62E7BE7}"/>
              </a:ext>
            </a:extLst>
          </p:cNvPr>
          <p:cNvSpPr/>
          <p:nvPr/>
        </p:nvSpPr>
        <p:spPr>
          <a:xfrm>
            <a:off x="9077853" y="582916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3752811" y="487290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4002965" y="513463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4254521" y="497241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4254521" y="497241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4254521" y="497241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4254521" y="497241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4254521" y="497241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414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FA8669-3156-7A1A-BAD1-661A7A9F37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E1FCD-59A0-A580-9AA6-15B7E8F78F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3863292"/>
            <a:ext cx="1767840" cy="1767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8BBDE-1249-E024-7766-6765F97924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47" y="3612181"/>
            <a:ext cx="1889627" cy="1889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68866-D5E4-8E7A-7D46-8E37E381C1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74" y="1276120"/>
            <a:ext cx="1889627" cy="1844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F2BB5-9AC1-E5DD-22D0-D7E43A881F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73" y="3902938"/>
            <a:ext cx="1336147" cy="133614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0A34880-C7A1-9768-FCAB-F6021F3FC0CE}"/>
              </a:ext>
            </a:extLst>
          </p:cNvPr>
          <p:cNvSpPr/>
          <p:nvPr/>
        </p:nvSpPr>
        <p:spPr>
          <a:xfrm>
            <a:off x="1276092" y="5654305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1C9B4B-421B-CDFB-A718-466E786B8B0E}"/>
              </a:ext>
            </a:extLst>
          </p:cNvPr>
          <p:cNvSpPr/>
          <p:nvPr/>
        </p:nvSpPr>
        <p:spPr>
          <a:xfrm>
            <a:off x="5738241" y="451284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604314C-1349-BB47-2441-9207F62E7BE7}"/>
              </a:ext>
            </a:extLst>
          </p:cNvPr>
          <p:cNvSpPr/>
          <p:nvPr/>
        </p:nvSpPr>
        <p:spPr>
          <a:xfrm>
            <a:off x="9077853" y="5829167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51FDB-4D8A-F014-7E3B-D7D6F416E6C9}"/>
              </a:ext>
            </a:extLst>
          </p:cNvPr>
          <p:cNvSpPr txBox="1"/>
          <p:nvPr/>
        </p:nvSpPr>
        <p:spPr>
          <a:xfrm>
            <a:off x="2727801" y="31834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2.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lượng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85B8A-184D-4B19-4848-CF5010D07E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64" y="1166656"/>
            <a:ext cx="1889627" cy="1844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12D04-59DA-3882-68B0-E454B43BCC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27" y="2668461"/>
            <a:ext cx="1889627" cy="184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AE27A-E94D-6777-22D0-0A22D8FF2F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00" y="2729850"/>
            <a:ext cx="1336147" cy="1336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5BEB7A-8C25-5C58-500F-C6B03184AE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09" y="4138190"/>
            <a:ext cx="1336147" cy="1336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91B25-74BE-8920-C5CD-7F32C58FDA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005" y="3771777"/>
            <a:ext cx="1336147" cy="1336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12645A-D6DA-D1E8-2257-E9F0E13A3F6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200" r="90200">
                        <a14:foregroundMark x1="14500" y1="41400" x2="14500" y2="41400"/>
                        <a14:foregroundMark x1="13300" y1="42600" x2="6100" y2="49700"/>
                        <a14:foregroundMark x1="6100" y1="49700" x2="2300" y2="60500"/>
                        <a14:foregroundMark x1="2300" y1="60500" x2="5200" y2="70100"/>
                        <a14:foregroundMark x1="5200" y1="70100" x2="10400" y2="74800"/>
                        <a14:foregroundMark x1="89700" y1="46100" x2="95800" y2="55800"/>
                        <a14:foregroundMark x1="95800" y1="55800" x2="95500" y2="66500"/>
                        <a14:foregroundMark x1="95500" y1="66500" x2="90200" y2="75000"/>
                        <a14:foregroundMark x1="90200" y1="75000" x2="82700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544" y="2802043"/>
            <a:ext cx="1336147" cy="133614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B40731A-6A70-19D5-BDC3-0E6019259971}"/>
              </a:ext>
            </a:extLst>
          </p:cNvPr>
          <p:cNvSpPr/>
          <p:nvPr/>
        </p:nvSpPr>
        <p:spPr>
          <a:xfrm>
            <a:off x="3944805" y="492585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8EF2E1-DA8D-29D6-13E8-518F3073463F}"/>
              </a:ext>
            </a:extLst>
          </p:cNvPr>
          <p:cNvSpPr/>
          <p:nvPr/>
        </p:nvSpPr>
        <p:spPr>
          <a:xfrm>
            <a:off x="4194959" y="518758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475BF0-44AC-BCCC-6FC4-2D3B13394AAF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65ADF3-123F-723A-D82D-C032B262FBAE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1FB76-FF06-76E5-42D5-91BBE21D7B56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94995B-1144-C064-C0AD-C80FB5107492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F1E48-1B5D-C724-521D-17847C7EFBA9}"/>
              </a:ext>
            </a:extLst>
          </p:cNvPr>
          <p:cNvSpPr txBox="1"/>
          <p:nvPr/>
        </p:nvSpPr>
        <p:spPr>
          <a:xfrm>
            <a:off x="4446515" y="502536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466737" y="506775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9716891" y="768508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9968447" y="60628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9968447" y="60628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9968447" y="60628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9968447" y="60628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9968447" y="606284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33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3B5FDB-B911-D8C8-2336-04924357D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739755-783B-B607-F7FC-6B5E22C739DE}"/>
              </a:ext>
            </a:extLst>
          </p:cNvPr>
          <p:cNvSpPr txBox="1"/>
          <p:nvPr/>
        </p:nvSpPr>
        <p:spPr>
          <a:xfrm>
            <a:off x="1701048" y="252384"/>
            <a:ext cx="9457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3: Hãy nối thẻ số tương ứng với các nhóm có số lượng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7E614B-D063-73B0-4460-A4EDDB14037A}"/>
              </a:ext>
            </a:extLst>
          </p:cNvPr>
          <p:cNvGrpSpPr/>
          <p:nvPr/>
        </p:nvGrpSpPr>
        <p:grpSpPr>
          <a:xfrm>
            <a:off x="2338683" y="1411111"/>
            <a:ext cx="1851093" cy="2326165"/>
            <a:chOff x="2800419" y="1590261"/>
            <a:chExt cx="1851093" cy="23261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D90F7A-3E8C-2131-628B-B13E7A36643E}"/>
                </a:ext>
              </a:extLst>
            </p:cNvPr>
            <p:cNvSpPr/>
            <p:nvPr/>
          </p:nvSpPr>
          <p:spPr>
            <a:xfrm>
              <a:off x="2800419" y="1590261"/>
              <a:ext cx="1851093" cy="232616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953E40-71BD-8F4C-8685-8D72EB938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141" y="1720808"/>
              <a:ext cx="857336" cy="7432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5AD8A8-7619-0EEA-B5F2-AB701B84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62" y="3118844"/>
              <a:ext cx="841248" cy="7292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966035-3042-E1F1-AC65-74B032223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5200" r="90200">
                          <a14:foregroundMark x1="14500" y1="41400" x2="14500" y2="41400"/>
                          <a14:foregroundMark x1="13300" y1="42600" x2="6100" y2="49700"/>
                          <a14:foregroundMark x1="6100" y1="49700" x2="2300" y2="60500"/>
                          <a14:foregroundMark x1="2300" y1="60500" x2="5200" y2="70100"/>
                          <a14:foregroundMark x1="5200" y1="70100" x2="10400" y2="74800"/>
                          <a14:foregroundMark x1="89700" y1="46100" x2="95800" y2="55800"/>
                          <a14:foregroundMark x1="95800" y1="55800" x2="95500" y2="66500"/>
                          <a14:foregroundMark x1="95500" y1="66500" x2="90200" y2="75000"/>
                          <a14:foregroundMark x1="90200" y1="75000" x2="82700" y2="803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3784" y="2426160"/>
              <a:ext cx="841248" cy="72925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2CCEDD-D60A-8C91-5B15-F7DB2D3491A0}"/>
              </a:ext>
            </a:extLst>
          </p:cNvPr>
          <p:cNvGrpSpPr/>
          <p:nvPr/>
        </p:nvGrpSpPr>
        <p:grpSpPr>
          <a:xfrm>
            <a:off x="4368947" y="1398213"/>
            <a:ext cx="1916866" cy="2326165"/>
            <a:chOff x="5289188" y="1590261"/>
            <a:chExt cx="1916866" cy="23261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E066BC-C795-0BF7-941A-65D583F3CFCF}"/>
                </a:ext>
              </a:extLst>
            </p:cNvPr>
            <p:cNvSpPr/>
            <p:nvPr/>
          </p:nvSpPr>
          <p:spPr>
            <a:xfrm>
              <a:off x="5289188" y="1590261"/>
              <a:ext cx="1851093" cy="232616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53AB0F-F180-E27D-7591-C797FE026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038" y="1770950"/>
              <a:ext cx="910656" cy="9106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5113A7-0FF8-A1F2-673B-11C75E9F4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747" y="1837288"/>
              <a:ext cx="910656" cy="910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867034E-B5B5-D758-9415-0D4337282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53" y="2791492"/>
              <a:ext cx="910656" cy="9106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559AD4-4627-EBCF-D897-EF8F99D1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8167" y1="89833" x2="48167" y2="89833"/>
                          <a14:foregroundMark x1="19167" y1="29500" x2="19167" y2="2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398" y="2810519"/>
              <a:ext cx="910656" cy="91065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89A6AD-2296-54C4-EEC3-4B156B904945}"/>
              </a:ext>
            </a:extLst>
          </p:cNvPr>
          <p:cNvGrpSpPr/>
          <p:nvPr/>
        </p:nvGrpSpPr>
        <p:grpSpPr>
          <a:xfrm>
            <a:off x="219517" y="1379186"/>
            <a:ext cx="1832484" cy="2315366"/>
            <a:chOff x="463826" y="1893720"/>
            <a:chExt cx="1483350" cy="20119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03C879-8658-3360-D1AE-A7E2ABA9BA4B}"/>
                </a:ext>
              </a:extLst>
            </p:cNvPr>
            <p:cNvSpPr/>
            <p:nvPr/>
          </p:nvSpPr>
          <p:spPr>
            <a:xfrm>
              <a:off x="463826" y="1893720"/>
              <a:ext cx="1483350" cy="2011907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0C0DE0-D209-1ACE-3403-1D44DFC9E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9" y="2104159"/>
              <a:ext cx="1142606" cy="159102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6464663" y="1425581"/>
            <a:ext cx="3518459" cy="2326165"/>
            <a:chOff x="6464663" y="1425581"/>
            <a:chExt cx="3518459" cy="23261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1B92D72-2ED2-3A01-D395-0C6141CC3E03}"/>
                </a:ext>
              </a:extLst>
            </p:cNvPr>
            <p:cNvSpPr/>
            <p:nvPr/>
          </p:nvSpPr>
          <p:spPr>
            <a:xfrm>
              <a:off x="6464663" y="1425581"/>
              <a:ext cx="3407983" cy="232616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6683075" y="1719409"/>
              <a:ext cx="857337" cy="92703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7284400" y="1691437"/>
              <a:ext cx="857337" cy="9270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7931480" y="1691437"/>
              <a:ext cx="857337" cy="9270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8551281" y="1658448"/>
              <a:ext cx="857337" cy="92703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6512960" y="2700549"/>
              <a:ext cx="857337" cy="9270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7056430" y="2644606"/>
              <a:ext cx="857337" cy="92703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7761365" y="2644606"/>
              <a:ext cx="857337" cy="92703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8508825" y="2614798"/>
              <a:ext cx="857337" cy="9270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1572176-384F-DA87-09FB-517E2708F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" b="96377" l="10000" r="92000">
                          <a14:foregroundMark x1="47818" y1="5314" x2="47818" y2="5314"/>
                          <a14:foregroundMark x1="67636" y1="94444" x2="67636" y2="94444"/>
                          <a14:foregroundMark x1="92000" y1="82609" x2="92000" y2="82609"/>
                          <a14:foregroundMark x1="63091" y1="91546" x2="63091" y2="91546"/>
                          <a14:foregroundMark x1="65818" y1="96618" x2="65818" y2="96618"/>
                          <a14:foregroundMark x1="63636" y1="30435" x2="63636" y2="30435"/>
                          <a14:foregroundMark x1="67091" y1="33575" x2="67091" y2="33575"/>
                          <a14:foregroundMark x1="42727" y1="35266" x2="42727" y2="35266"/>
                          <a14:foregroundMark x1="64364" y1="28261" x2="64364" y2="28261"/>
                          <a14:foregroundMark x1="45455" y1="42754" x2="45455" y2="42754"/>
                          <a14:foregroundMark x1="40727" y1="30676" x2="40727" y2="30676"/>
                          <a14:foregroundMark x1="42364" y1="34783" x2="42364" y2="34783"/>
                          <a14:foregroundMark x1="41636" y1="32367" x2="41636" y2="32367"/>
                          <a14:foregroundMark x1="40909" y1="31159" x2="40909" y2="31159"/>
                          <a14:foregroundMark x1="67818" y1="32126" x2="67818" y2="32126"/>
                          <a14:foregroundMark x1="53273" y1="1691" x2="53273" y2="1691"/>
                          <a14:foregroundMark x1="56182" y1="725" x2="56182" y2="725"/>
                          <a14:foregroundMark x1="55273" y1="483" x2="55273" y2="483"/>
                          <a14:foregroundMark x1="54000" y1="483" x2="54000" y2="483"/>
                          <a14:foregroundMark x1="51455" y1="1932" x2="51455" y2="1932"/>
                          <a14:foregroundMark x1="50545" y1="2899" x2="53273" y2="2415"/>
                          <a14:foregroundMark x1="50727" y1="2657" x2="59091" y2="3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42" t="662" r="5415"/>
            <a:stretch/>
          </p:blipFill>
          <p:spPr>
            <a:xfrm>
              <a:off x="9125785" y="2614798"/>
              <a:ext cx="857337" cy="92703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0261550" y="1457115"/>
            <a:ext cx="1841087" cy="2315366"/>
            <a:chOff x="10217959" y="1379186"/>
            <a:chExt cx="1841087" cy="23153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1C05CB-ECC3-7714-06A1-81D7759DA78F}"/>
                </a:ext>
              </a:extLst>
            </p:cNvPr>
            <p:cNvSpPr/>
            <p:nvPr/>
          </p:nvSpPr>
          <p:spPr>
            <a:xfrm>
              <a:off x="10217959" y="1379186"/>
              <a:ext cx="1832484" cy="2315366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62E837-090F-70DF-0D6C-C1F2DBBFF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3056" l="10000" r="90000">
                          <a14:foregroundMark x1="22222" y1="91806" x2="30556" y2="95000"/>
                          <a14:foregroundMark x1="30556" y1="95000" x2="57917" y2="95972"/>
                          <a14:foregroundMark x1="57917" y1="95972" x2="72917" y2="93056"/>
                          <a14:foregroundMark x1="72917" y1="93056" x2="79167" y2="89444"/>
                          <a14:foregroundMark x1="79167" y1="89444" x2="79861" y2="8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5435" y="1591120"/>
              <a:ext cx="1183611" cy="1183611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A62E837-090F-70DF-0D6C-C1F2DBBFF4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056" l="10000" r="90000">
                        <a14:foregroundMark x1="22222" y1="91806" x2="30556" y2="95000"/>
                        <a14:foregroundMark x1="30556" y1="95000" x2="57917" y2="95972"/>
                        <a14:foregroundMark x1="57917" y1="95972" x2="72917" y2="93056"/>
                        <a14:foregroundMark x1="72917" y1="93056" x2="79167" y2="89444"/>
                        <a14:foregroundMark x1="79167" y1="89444" x2="79861" y2="8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47" y="2565700"/>
            <a:ext cx="1183611" cy="11836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1B7BE27-7250-EC82-8748-F910D68E25D1}"/>
              </a:ext>
            </a:extLst>
          </p:cNvPr>
          <p:cNvSpPr/>
          <p:nvPr/>
        </p:nvSpPr>
        <p:spPr>
          <a:xfrm>
            <a:off x="1829820" y="5410937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B328B0-2509-2F8D-6DD3-CB69807DC64D}"/>
              </a:ext>
            </a:extLst>
          </p:cNvPr>
          <p:cNvSpPr/>
          <p:nvPr/>
        </p:nvSpPr>
        <p:spPr>
          <a:xfrm>
            <a:off x="3464965" y="5412744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D11A2A8-4EE3-6BBB-03B4-74079BB411B7}"/>
              </a:ext>
            </a:extLst>
          </p:cNvPr>
          <p:cNvSpPr/>
          <p:nvPr/>
        </p:nvSpPr>
        <p:spPr>
          <a:xfrm>
            <a:off x="8373224" y="5467911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D61110-538B-1440-AACF-BD93A425BE4C}"/>
              </a:ext>
            </a:extLst>
          </p:cNvPr>
          <p:cNvSpPr/>
          <p:nvPr/>
        </p:nvSpPr>
        <p:spPr>
          <a:xfrm>
            <a:off x="5197636" y="5464213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440F74-391D-119A-26CD-9F53A1BE9E04}"/>
              </a:ext>
            </a:extLst>
          </p:cNvPr>
          <p:cNvSpPr/>
          <p:nvPr/>
        </p:nvSpPr>
        <p:spPr>
          <a:xfrm>
            <a:off x="6785430" y="5464213"/>
            <a:ext cx="841248" cy="119467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.VnArialH" panose="020B7200000000000000" pitchFamily="34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773C5CC-DE1C-8B7F-17E3-C8F877A21B50}"/>
              </a:ext>
            </a:extLst>
          </p:cNvPr>
          <p:cNvCxnSpPr/>
          <p:nvPr/>
        </p:nvCxnSpPr>
        <p:spPr>
          <a:xfrm>
            <a:off x="1427122" y="3916426"/>
            <a:ext cx="721458" cy="14945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D68BBA-7BBA-1F86-BF62-CC7181EFFA05}"/>
              </a:ext>
            </a:extLst>
          </p:cNvPr>
          <p:cNvCxnSpPr>
            <a:cxnSpLocks/>
          </p:cNvCxnSpPr>
          <p:nvPr/>
        </p:nvCxnSpPr>
        <p:spPr>
          <a:xfrm>
            <a:off x="3295974" y="3980011"/>
            <a:ext cx="2322286" cy="14842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9A04C8B-0D08-8CE0-E127-7BF88FC8511F}"/>
              </a:ext>
            </a:extLst>
          </p:cNvPr>
          <p:cNvCxnSpPr/>
          <p:nvPr/>
        </p:nvCxnSpPr>
        <p:spPr>
          <a:xfrm>
            <a:off x="5335282" y="3980011"/>
            <a:ext cx="1955754" cy="14842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F32B70D-7D30-43F1-B09F-DA039C259436}"/>
              </a:ext>
            </a:extLst>
          </p:cNvPr>
          <p:cNvCxnSpPr>
            <a:cxnSpLocks/>
          </p:cNvCxnSpPr>
          <p:nvPr/>
        </p:nvCxnSpPr>
        <p:spPr>
          <a:xfrm>
            <a:off x="8443854" y="3937665"/>
            <a:ext cx="283357" cy="14732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81742B4-49E4-4FC4-7EFE-BE0AA672E323}"/>
              </a:ext>
            </a:extLst>
          </p:cNvPr>
          <p:cNvCxnSpPr>
            <a:cxnSpLocks/>
          </p:cNvCxnSpPr>
          <p:nvPr/>
        </p:nvCxnSpPr>
        <p:spPr>
          <a:xfrm flipH="1">
            <a:off x="3818777" y="3880139"/>
            <a:ext cx="6946101" cy="15307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DF46C3-15B8-7B32-BB86-174ABA8916BE}"/>
              </a:ext>
            </a:extLst>
          </p:cNvPr>
          <p:cNvSpPr/>
          <p:nvPr/>
        </p:nvSpPr>
        <p:spPr>
          <a:xfrm>
            <a:off x="1312534" y="-4517177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26652-C079-8C7D-5005-A38348414A3F}"/>
              </a:ext>
            </a:extLst>
          </p:cNvPr>
          <p:cNvSpPr txBox="1"/>
          <p:nvPr/>
        </p:nvSpPr>
        <p:spPr>
          <a:xfrm>
            <a:off x="2413330" y="369629"/>
            <a:ext cx="664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Câu 1: Có mấy </a:t>
            </a:r>
            <a:r>
              <a:rPr lang="en-US" sz="2800" b="1" smtClean="0">
                <a:solidFill>
                  <a:srgbClr val="FF0000"/>
                </a:solidFill>
              </a:rPr>
              <a:t>bông hoa hồng?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" y="2076306"/>
            <a:ext cx="1943315" cy="1511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17" y="2145186"/>
            <a:ext cx="1943315" cy="1511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30" y="2105724"/>
            <a:ext cx="1943315" cy="1511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94" y="2007426"/>
            <a:ext cx="1943315" cy="1511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95" y="2051119"/>
            <a:ext cx="1943315" cy="151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3783C-FA20-77D1-C478-ADD0F0548D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5" b="98476" l="5900" r="97600">
                        <a14:foregroundMark x1="28200" y1="12043" x2="28200" y2="12043"/>
                        <a14:foregroundMark x1="29300" y1="8613" x2="29300" y2="8613"/>
                        <a14:foregroundMark x1="32100" y1="7088" x2="32100" y2="7088"/>
                        <a14:foregroundMark x1="35800" y1="6860" x2="35800" y2="6860"/>
                        <a14:foregroundMark x1="39500" y1="6631" x2="39500" y2="6631"/>
                        <a14:foregroundMark x1="44000" y1="7774" x2="44000" y2="7774"/>
                        <a14:foregroundMark x1="48200" y1="8613" x2="48200" y2="8613"/>
                        <a14:foregroundMark x1="52200" y1="8613" x2="52200" y2="8613"/>
                        <a14:foregroundMark x1="60900" y1="10747" x2="60900" y2="10747"/>
                        <a14:foregroundMark x1="10100" y1="76753" x2="10100" y2="76753"/>
                        <a14:foregroundMark x1="5900" y1="80183" x2="5900" y2="80183"/>
                        <a14:foregroundMark x1="90300" y1="65168" x2="90300" y2="65168"/>
                        <a14:foregroundMark x1="97600" y1="69055" x2="97600" y2="69055"/>
                        <a14:foregroundMark x1="26500" y1="39329" x2="26500" y2="39329"/>
                        <a14:foregroundMark x1="45700" y1="94207" x2="45700" y2="94207"/>
                        <a14:foregroundMark x1="46000" y1="98476" x2="46000" y2="98476"/>
                        <a14:foregroundMark x1="27900" y1="40244" x2="27900" y2="40244"/>
                        <a14:foregroundMark x1="27100" y1="39329" x2="27100" y2="3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68" y="2057799"/>
            <a:ext cx="1943315" cy="151138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AB66456-C980-B832-DCAE-AAC844802EEE}"/>
              </a:ext>
            </a:extLst>
          </p:cNvPr>
          <p:cNvSpPr/>
          <p:nvPr/>
        </p:nvSpPr>
        <p:spPr>
          <a:xfrm>
            <a:off x="1106961" y="4414006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E88F09-54A3-41B9-6C97-33AA21AD9D72}"/>
              </a:ext>
            </a:extLst>
          </p:cNvPr>
          <p:cNvSpPr/>
          <p:nvPr/>
        </p:nvSpPr>
        <p:spPr>
          <a:xfrm>
            <a:off x="6441948" y="4331558"/>
            <a:ext cx="672708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55657-961A-F5E1-6B24-255D5A36FAB9}"/>
              </a:ext>
            </a:extLst>
          </p:cNvPr>
          <p:cNvSpPr txBox="1"/>
          <p:nvPr/>
        </p:nvSpPr>
        <p:spPr>
          <a:xfrm>
            <a:off x="1801905" y="4442581"/>
            <a:ext cx="310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bông hoa hồng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29BCA-ED1C-E289-11E8-979754FB20A8}"/>
              </a:ext>
            </a:extLst>
          </p:cNvPr>
          <p:cNvSpPr txBox="1"/>
          <p:nvPr/>
        </p:nvSpPr>
        <p:spPr>
          <a:xfrm>
            <a:off x="4169500" y="4026585"/>
            <a:ext cx="336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bông hoa hồng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6826D4-DE33-8913-9878-46D74C8A8D73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A37DCE-6F16-4AA1-F303-D649AA61971F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7AECA7-3787-7E08-9F35-6DF54BC40B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9C617-84A6-4623-391E-E79999502C4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2FE897-51DC-80C8-3D85-F5D053A04482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D55B0-18F4-7FA6-952B-D56DD781D769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9FD5FB-7D1D-CF97-81E9-7853E65B44E4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955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28033 0.003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31693 0.001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456</Words>
  <Application>Microsoft Office PowerPoint</Application>
  <PresentationFormat>Widescreen</PresentationFormat>
  <Paragraphs>110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35</cp:revision>
  <dcterms:created xsi:type="dcterms:W3CDTF">2024-07-20T01:37:12Z</dcterms:created>
  <dcterms:modified xsi:type="dcterms:W3CDTF">2025-03-17T09:51:44Z</dcterms:modified>
</cp:coreProperties>
</file>