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Noto Serif Bold" panose="02020800060500020200" pitchFamily="18"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77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stretch>
              <a:fillRect t="-63867" b="-13910"/>
            </a:stretch>
          </a:blipFill>
        </p:spPr>
      </p:sp>
      <p:sp>
        <p:nvSpPr>
          <p:cNvPr id="3" name="TextBox 3"/>
          <p:cNvSpPr txBox="1"/>
          <p:nvPr/>
        </p:nvSpPr>
        <p:spPr>
          <a:xfrm>
            <a:off x="1837273" y="940202"/>
            <a:ext cx="14032919" cy="3738871"/>
          </a:xfrm>
          <a:prstGeom prst="rect">
            <a:avLst/>
          </a:prstGeom>
        </p:spPr>
        <p:txBody>
          <a:bodyPr lIns="0" tIns="0" rIns="0" bIns="0" rtlCol="0" anchor="t">
            <a:spAutoFit/>
          </a:bodyPr>
          <a:lstStyle/>
          <a:p>
            <a:pPr algn="ctr">
              <a:lnSpc>
                <a:spcPts val="16060"/>
              </a:lnSpc>
            </a:pPr>
            <a:r>
              <a:rPr lang="en-US" sz="9392">
                <a:solidFill>
                  <a:srgbClr val="7D0404"/>
                </a:solidFill>
                <a:latin typeface="Noto Serif Bold"/>
                <a:ea typeface="Noto Serif Bold"/>
                <a:cs typeface="Noto Serif Bold"/>
                <a:sym typeface="Noto Serif Bold"/>
              </a:rPr>
              <a:t>Montessori</a:t>
            </a:r>
          </a:p>
          <a:p>
            <a:pPr algn="ctr">
              <a:lnSpc>
                <a:spcPts val="14351"/>
              </a:lnSpc>
            </a:pPr>
            <a:r>
              <a:rPr lang="en-US" sz="8392">
                <a:solidFill>
                  <a:srgbClr val="7D0404"/>
                </a:solidFill>
                <a:latin typeface="Noto Serif Bold"/>
                <a:ea typeface="Noto Serif Bold"/>
                <a:cs typeface="Noto Serif Bold"/>
                <a:sym typeface="Noto Serif Bold"/>
              </a:rPr>
              <a:t>Rót nước vào cốc có vạch</a:t>
            </a:r>
          </a:p>
        </p:txBody>
      </p:sp>
      <p:sp>
        <p:nvSpPr>
          <p:cNvPr id="4" name="Freeform 4"/>
          <p:cNvSpPr/>
          <p:nvPr/>
        </p:nvSpPr>
        <p:spPr>
          <a:xfrm>
            <a:off x="4911896" y="5143500"/>
            <a:ext cx="7934550" cy="5415330"/>
          </a:xfrm>
          <a:custGeom>
            <a:avLst/>
            <a:gdLst/>
            <a:ahLst/>
            <a:cxnLst/>
            <a:rect l="l" t="t" r="r" b="b"/>
            <a:pathLst>
              <a:path w="7934550" h="5415330">
                <a:moveTo>
                  <a:pt x="0" y="0"/>
                </a:moveTo>
                <a:lnTo>
                  <a:pt x="7934550" y="0"/>
                </a:lnTo>
                <a:lnTo>
                  <a:pt x="7934550" y="5415330"/>
                </a:lnTo>
                <a:lnTo>
                  <a:pt x="0" y="5415330"/>
                </a:lnTo>
                <a:lnTo>
                  <a:pt x="0" y="0"/>
                </a:lnTo>
                <a:close/>
              </a:path>
            </a:pathLst>
          </a:custGeom>
          <a:blipFill>
            <a:blip r:embed="rId3"/>
            <a:stretch>
              <a:fillRect/>
            </a:stretch>
          </a:blipFill>
        </p:spPr>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9417" b="-58360"/>
            </a:stretch>
          </a:blipFill>
        </p:spPr>
      </p:sp>
      <p:sp>
        <p:nvSpPr>
          <p:cNvPr id="3" name="Freeform 3"/>
          <p:cNvSpPr/>
          <p:nvPr/>
        </p:nvSpPr>
        <p:spPr>
          <a:xfrm>
            <a:off x="1553589" y="1028700"/>
            <a:ext cx="15705711" cy="7962550"/>
          </a:xfrm>
          <a:custGeom>
            <a:avLst/>
            <a:gdLst/>
            <a:ahLst/>
            <a:cxnLst/>
            <a:rect l="l" t="t" r="r" b="b"/>
            <a:pathLst>
              <a:path w="15705711" h="7962550">
                <a:moveTo>
                  <a:pt x="0" y="0"/>
                </a:moveTo>
                <a:lnTo>
                  <a:pt x="15705711" y="0"/>
                </a:lnTo>
                <a:lnTo>
                  <a:pt x="15705711" y="7962550"/>
                </a:lnTo>
                <a:lnTo>
                  <a:pt x="0" y="7962550"/>
                </a:lnTo>
                <a:lnTo>
                  <a:pt x="0" y="0"/>
                </a:lnTo>
                <a:close/>
              </a:path>
            </a:pathLst>
          </a:custGeom>
          <a:blipFill>
            <a:blip r:embed="rId3">
              <a:extLst>
                <a:ext uri="{96DAC541-7B7A-43D3-8B79-37D633B846F1}">
                  <asvg:svgBlip xmlns:asvg="http://schemas.microsoft.com/office/drawing/2016/SVG/main" r:embed="rId4"/>
                </a:ext>
              </a:extLst>
            </a:blip>
            <a:stretch>
              <a:fillRect l="-9147" t="-28380" r="-8749" b="-96553"/>
            </a:stretch>
          </a:blipFill>
          <a:ln cap="sq">
            <a:noFill/>
            <a:prstDash val="solid"/>
            <a:miter/>
          </a:ln>
        </p:spPr>
      </p:sp>
      <p:sp>
        <p:nvSpPr>
          <p:cNvPr id="4" name="Freeform 4"/>
          <p:cNvSpPr/>
          <p:nvPr/>
        </p:nvSpPr>
        <p:spPr>
          <a:xfrm>
            <a:off x="1980975" y="2773684"/>
            <a:ext cx="7633681" cy="5307004"/>
          </a:xfrm>
          <a:custGeom>
            <a:avLst/>
            <a:gdLst/>
            <a:ahLst/>
            <a:cxnLst/>
            <a:rect l="l" t="t" r="r" b="b"/>
            <a:pathLst>
              <a:path w="7633681" h="5307004">
                <a:moveTo>
                  <a:pt x="0" y="0"/>
                </a:moveTo>
                <a:lnTo>
                  <a:pt x="7633681" y="0"/>
                </a:lnTo>
                <a:lnTo>
                  <a:pt x="7633681" y="5307004"/>
                </a:lnTo>
                <a:lnTo>
                  <a:pt x="0" y="5307004"/>
                </a:lnTo>
                <a:lnTo>
                  <a:pt x="0" y="0"/>
                </a:lnTo>
                <a:close/>
              </a:path>
            </a:pathLst>
          </a:custGeom>
          <a:blipFill>
            <a:blip r:embed="rId5"/>
            <a:stretch>
              <a:fillRect l="-5734" r="-15336"/>
            </a:stretch>
          </a:blipFill>
        </p:spPr>
      </p:sp>
      <p:sp>
        <p:nvSpPr>
          <p:cNvPr id="5" name="TextBox 5"/>
          <p:cNvSpPr txBox="1"/>
          <p:nvPr/>
        </p:nvSpPr>
        <p:spPr>
          <a:xfrm>
            <a:off x="2438997" y="-59211"/>
            <a:ext cx="13410005" cy="2049599"/>
          </a:xfrm>
          <a:prstGeom prst="rect">
            <a:avLst/>
          </a:prstGeom>
        </p:spPr>
        <p:txBody>
          <a:bodyPr lIns="0" tIns="0" rIns="0" bIns="0" rtlCol="0" anchor="t">
            <a:spAutoFit/>
          </a:bodyPr>
          <a:lstStyle/>
          <a:p>
            <a:pPr algn="ctr">
              <a:lnSpc>
                <a:spcPts val="17456"/>
              </a:lnSpc>
            </a:pPr>
            <a:r>
              <a:rPr lang="en-US" sz="10208">
                <a:solidFill>
                  <a:srgbClr val="7D0404"/>
                </a:solidFill>
                <a:latin typeface="Noto Serif Bold"/>
                <a:ea typeface="Noto Serif Bold"/>
                <a:cs typeface="Noto Serif Bold"/>
                <a:sym typeface="Noto Serif Bold"/>
              </a:rPr>
              <a:t>Giáo cụ</a:t>
            </a:r>
          </a:p>
        </p:txBody>
      </p:sp>
      <p:sp>
        <p:nvSpPr>
          <p:cNvPr id="6" name="TextBox 6"/>
          <p:cNvSpPr txBox="1"/>
          <p:nvPr/>
        </p:nvSpPr>
        <p:spPr>
          <a:xfrm>
            <a:off x="10427405" y="2906077"/>
            <a:ext cx="4436846" cy="4274820"/>
          </a:xfrm>
          <a:prstGeom prst="rect">
            <a:avLst/>
          </a:prstGeom>
        </p:spPr>
        <p:txBody>
          <a:bodyPr lIns="0" tIns="0" rIns="0" bIns="0" rtlCol="0" anchor="t">
            <a:spAutoFit/>
          </a:bodyPr>
          <a:lstStyle/>
          <a:p>
            <a:pPr algn="l">
              <a:lnSpc>
                <a:spcPts val="6839"/>
              </a:lnSpc>
            </a:pPr>
            <a:r>
              <a:rPr lang="en-US" sz="3999">
                <a:solidFill>
                  <a:srgbClr val="7D0404"/>
                </a:solidFill>
                <a:latin typeface="Noto Serif Bold"/>
                <a:ea typeface="Noto Serif Bold"/>
                <a:cs typeface="Noto Serif Bold"/>
                <a:sym typeface="Noto Serif Bold"/>
              </a:rPr>
              <a:t>+ Thảm</a:t>
            </a:r>
          </a:p>
          <a:p>
            <a:pPr algn="l">
              <a:lnSpc>
                <a:spcPts val="6839"/>
              </a:lnSpc>
            </a:pPr>
            <a:r>
              <a:rPr lang="en-US" sz="3999">
                <a:solidFill>
                  <a:srgbClr val="7D0404"/>
                </a:solidFill>
                <a:latin typeface="Noto Serif Bold"/>
                <a:ea typeface="Noto Serif Bold"/>
                <a:cs typeface="Noto Serif Bold"/>
                <a:sym typeface="Noto Serif Bold"/>
              </a:rPr>
              <a:t>+ Khay</a:t>
            </a:r>
          </a:p>
          <a:p>
            <a:pPr algn="l">
              <a:lnSpc>
                <a:spcPts val="6839"/>
              </a:lnSpc>
            </a:pPr>
            <a:r>
              <a:rPr lang="en-US" sz="3999">
                <a:solidFill>
                  <a:srgbClr val="7D0404"/>
                </a:solidFill>
                <a:latin typeface="Noto Serif Bold"/>
                <a:ea typeface="Noto Serif Bold"/>
                <a:cs typeface="Noto Serif Bold"/>
                <a:sym typeface="Noto Serif Bold"/>
              </a:rPr>
              <a:t>+ Cốc: 1</a:t>
            </a:r>
          </a:p>
          <a:p>
            <a:pPr algn="l">
              <a:lnSpc>
                <a:spcPts val="6839"/>
              </a:lnSpc>
            </a:pPr>
            <a:r>
              <a:rPr lang="en-US" sz="3999">
                <a:solidFill>
                  <a:srgbClr val="7D0404"/>
                </a:solidFill>
                <a:latin typeface="Noto Serif Bold"/>
                <a:ea typeface="Noto Serif Bold"/>
                <a:cs typeface="Noto Serif Bold"/>
                <a:sym typeface="Noto Serif Bold"/>
              </a:rPr>
              <a:t>+ Cốc có vạch: 3</a:t>
            </a:r>
          </a:p>
          <a:p>
            <a:pPr algn="l">
              <a:lnSpc>
                <a:spcPts val="6839"/>
              </a:lnSpc>
            </a:pPr>
            <a:r>
              <a:rPr lang="en-US" sz="3999">
                <a:solidFill>
                  <a:srgbClr val="7D0404"/>
                </a:solidFill>
                <a:latin typeface="Noto Serif Bold"/>
                <a:ea typeface="Noto Serif Bold"/>
                <a:cs typeface="Noto Serif Bold"/>
                <a:sym typeface="Noto Serif Bold"/>
              </a:rPr>
              <a:t>+ Miếng xốp</a:t>
            </a: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9417" b="-58360"/>
            </a:stretch>
          </a:blipFill>
        </p:spPr>
      </p:sp>
      <p:sp>
        <p:nvSpPr>
          <p:cNvPr id="3" name="Freeform 3"/>
          <p:cNvSpPr/>
          <p:nvPr/>
        </p:nvSpPr>
        <p:spPr>
          <a:xfrm>
            <a:off x="1553589" y="1028700"/>
            <a:ext cx="15705711" cy="7962550"/>
          </a:xfrm>
          <a:custGeom>
            <a:avLst/>
            <a:gdLst/>
            <a:ahLst/>
            <a:cxnLst/>
            <a:rect l="l" t="t" r="r" b="b"/>
            <a:pathLst>
              <a:path w="15705711" h="7962550">
                <a:moveTo>
                  <a:pt x="0" y="0"/>
                </a:moveTo>
                <a:lnTo>
                  <a:pt x="15705711" y="0"/>
                </a:lnTo>
                <a:lnTo>
                  <a:pt x="15705711" y="7962550"/>
                </a:lnTo>
                <a:lnTo>
                  <a:pt x="0" y="7962550"/>
                </a:lnTo>
                <a:lnTo>
                  <a:pt x="0" y="0"/>
                </a:lnTo>
                <a:close/>
              </a:path>
            </a:pathLst>
          </a:custGeom>
          <a:blipFill>
            <a:blip r:embed="rId3">
              <a:extLst>
                <a:ext uri="{96DAC541-7B7A-43D3-8B79-37D633B846F1}">
                  <asvg:svgBlip xmlns:asvg="http://schemas.microsoft.com/office/drawing/2016/SVG/main" r:embed="rId4"/>
                </a:ext>
              </a:extLst>
            </a:blip>
            <a:stretch>
              <a:fillRect l="-9147" t="-28380" r="-8749" b="-96553"/>
            </a:stretch>
          </a:blipFill>
          <a:ln cap="sq">
            <a:noFill/>
            <a:prstDash val="solid"/>
            <a:miter/>
          </a:ln>
        </p:spPr>
      </p:sp>
      <p:sp>
        <p:nvSpPr>
          <p:cNvPr id="4" name="TextBox 4"/>
          <p:cNvSpPr txBox="1"/>
          <p:nvPr/>
        </p:nvSpPr>
        <p:spPr>
          <a:xfrm>
            <a:off x="2438997" y="-59211"/>
            <a:ext cx="13410005" cy="2049599"/>
          </a:xfrm>
          <a:prstGeom prst="rect">
            <a:avLst/>
          </a:prstGeom>
        </p:spPr>
        <p:txBody>
          <a:bodyPr lIns="0" tIns="0" rIns="0" bIns="0" rtlCol="0" anchor="t">
            <a:spAutoFit/>
          </a:bodyPr>
          <a:lstStyle/>
          <a:p>
            <a:pPr algn="ctr">
              <a:lnSpc>
                <a:spcPts val="17456"/>
              </a:lnSpc>
            </a:pPr>
            <a:r>
              <a:rPr lang="en-US" sz="10208">
                <a:solidFill>
                  <a:srgbClr val="7D0404"/>
                </a:solidFill>
                <a:latin typeface="Noto Serif Bold"/>
                <a:ea typeface="Noto Serif Bold"/>
                <a:cs typeface="Noto Serif Bold"/>
                <a:sym typeface="Noto Serif Bold"/>
              </a:rPr>
              <a:t>Các bước thực hiện</a:t>
            </a:r>
          </a:p>
        </p:txBody>
      </p:sp>
      <p:sp>
        <p:nvSpPr>
          <p:cNvPr id="5" name="Freeform 5"/>
          <p:cNvSpPr/>
          <p:nvPr/>
        </p:nvSpPr>
        <p:spPr>
          <a:xfrm>
            <a:off x="4930090" y="2489998"/>
            <a:ext cx="7633681" cy="5307004"/>
          </a:xfrm>
          <a:custGeom>
            <a:avLst/>
            <a:gdLst/>
            <a:ahLst/>
            <a:cxnLst/>
            <a:rect l="l" t="t" r="r" b="b"/>
            <a:pathLst>
              <a:path w="7633681" h="5307004">
                <a:moveTo>
                  <a:pt x="0" y="0"/>
                </a:moveTo>
                <a:lnTo>
                  <a:pt x="7633682" y="0"/>
                </a:lnTo>
                <a:lnTo>
                  <a:pt x="7633682" y="5307004"/>
                </a:lnTo>
                <a:lnTo>
                  <a:pt x="0" y="5307004"/>
                </a:lnTo>
                <a:lnTo>
                  <a:pt x="0" y="0"/>
                </a:lnTo>
                <a:close/>
              </a:path>
            </a:pathLst>
          </a:custGeom>
          <a:blipFill>
            <a:blip r:embed="rId5"/>
            <a:stretch>
              <a:fillRect l="-5734" r="-15336"/>
            </a:stretch>
          </a:blipFill>
        </p:spPr>
      </p:sp>
      <p:sp>
        <p:nvSpPr>
          <p:cNvPr id="6" name="TextBox 6"/>
          <p:cNvSpPr txBox="1"/>
          <p:nvPr/>
        </p:nvSpPr>
        <p:spPr>
          <a:xfrm>
            <a:off x="0" y="8321040"/>
            <a:ext cx="18288000" cy="1674495"/>
          </a:xfrm>
          <a:prstGeom prst="rect">
            <a:avLst/>
          </a:prstGeom>
        </p:spPr>
        <p:txBody>
          <a:bodyPr lIns="0" tIns="0" rIns="0" bIns="0" rtlCol="0" anchor="t">
            <a:spAutoFit/>
          </a:bodyPr>
          <a:lstStyle/>
          <a:p>
            <a:pPr algn="ctr">
              <a:lnSpc>
                <a:spcPts val="6839"/>
              </a:lnSpc>
              <a:spcBef>
                <a:spcPct val="0"/>
              </a:spcBef>
            </a:pPr>
            <a:r>
              <a:rPr lang="en-US" sz="3999">
                <a:solidFill>
                  <a:srgbClr val="7D0404"/>
                </a:solidFill>
                <a:latin typeface="Noto Serif Bold"/>
                <a:ea typeface="Noto Serif Bold"/>
                <a:cs typeface="Noto Serif Bold"/>
                <a:sym typeface="Noto Serif Bold"/>
              </a:rPr>
              <a:t>Bước 1: Trải thảm, đến kệ giáo cụ lấy khay kỹ năng rót nước vào cốc có vạch, bê bằng 2 tay, đi nhẹ nhàng đến đặt giáo cụ lên mặt bàn.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9417" b="-58360"/>
            </a:stretch>
          </a:blipFill>
        </p:spPr>
      </p:sp>
      <p:sp>
        <p:nvSpPr>
          <p:cNvPr id="3" name="Freeform 3"/>
          <p:cNvSpPr/>
          <p:nvPr/>
        </p:nvSpPr>
        <p:spPr>
          <a:xfrm>
            <a:off x="1553589" y="1028700"/>
            <a:ext cx="15705711" cy="7962550"/>
          </a:xfrm>
          <a:custGeom>
            <a:avLst/>
            <a:gdLst/>
            <a:ahLst/>
            <a:cxnLst/>
            <a:rect l="l" t="t" r="r" b="b"/>
            <a:pathLst>
              <a:path w="15705711" h="7962550">
                <a:moveTo>
                  <a:pt x="0" y="0"/>
                </a:moveTo>
                <a:lnTo>
                  <a:pt x="15705711" y="0"/>
                </a:lnTo>
                <a:lnTo>
                  <a:pt x="15705711" y="7962550"/>
                </a:lnTo>
                <a:lnTo>
                  <a:pt x="0" y="7962550"/>
                </a:lnTo>
                <a:lnTo>
                  <a:pt x="0" y="0"/>
                </a:lnTo>
                <a:close/>
              </a:path>
            </a:pathLst>
          </a:custGeom>
          <a:blipFill>
            <a:blip r:embed="rId3">
              <a:extLst>
                <a:ext uri="{96DAC541-7B7A-43D3-8B79-37D633B846F1}">
                  <asvg:svgBlip xmlns:asvg="http://schemas.microsoft.com/office/drawing/2016/SVG/main" r:embed="rId4"/>
                </a:ext>
              </a:extLst>
            </a:blip>
            <a:stretch>
              <a:fillRect l="-9147" t="-28380" r="-8749" b="-96553"/>
            </a:stretch>
          </a:blipFill>
          <a:ln cap="sq">
            <a:noFill/>
            <a:prstDash val="solid"/>
            <a:miter/>
          </a:ln>
        </p:spPr>
      </p:sp>
      <p:sp>
        <p:nvSpPr>
          <p:cNvPr id="4" name="Freeform 4"/>
          <p:cNvSpPr/>
          <p:nvPr/>
        </p:nvSpPr>
        <p:spPr>
          <a:xfrm>
            <a:off x="1028700" y="2589810"/>
            <a:ext cx="7609358" cy="5889641"/>
          </a:xfrm>
          <a:custGeom>
            <a:avLst/>
            <a:gdLst/>
            <a:ahLst/>
            <a:cxnLst/>
            <a:rect l="l" t="t" r="r" b="b"/>
            <a:pathLst>
              <a:path w="7609358" h="5889641">
                <a:moveTo>
                  <a:pt x="0" y="0"/>
                </a:moveTo>
                <a:lnTo>
                  <a:pt x="7609358" y="0"/>
                </a:lnTo>
                <a:lnTo>
                  <a:pt x="7609358" y="5889642"/>
                </a:lnTo>
                <a:lnTo>
                  <a:pt x="0" y="5889642"/>
                </a:lnTo>
                <a:lnTo>
                  <a:pt x="0" y="0"/>
                </a:lnTo>
                <a:close/>
              </a:path>
            </a:pathLst>
          </a:custGeom>
          <a:blipFill>
            <a:blip r:embed="rId5"/>
            <a:stretch>
              <a:fillRect l="-11403" r="-11403"/>
            </a:stretch>
          </a:blipFill>
        </p:spPr>
      </p:sp>
      <p:sp>
        <p:nvSpPr>
          <p:cNvPr id="5" name="Freeform 5"/>
          <p:cNvSpPr/>
          <p:nvPr/>
        </p:nvSpPr>
        <p:spPr>
          <a:xfrm>
            <a:off x="9406445" y="2589810"/>
            <a:ext cx="6874000" cy="5889641"/>
          </a:xfrm>
          <a:custGeom>
            <a:avLst/>
            <a:gdLst/>
            <a:ahLst/>
            <a:cxnLst/>
            <a:rect l="l" t="t" r="r" b="b"/>
            <a:pathLst>
              <a:path w="6874000" h="5889641">
                <a:moveTo>
                  <a:pt x="0" y="0"/>
                </a:moveTo>
                <a:lnTo>
                  <a:pt x="6874000" y="0"/>
                </a:lnTo>
                <a:lnTo>
                  <a:pt x="6874000" y="5889642"/>
                </a:lnTo>
                <a:lnTo>
                  <a:pt x="0" y="5889642"/>
                </a:lnTo>
                <a:lnTo>
                  <a:pt x="0" y="0"/>
                </a:lnTo>
                <a:close/>
              </a:path>
            </a:pathLst>
          </a:custGeom>
          <a:blipFill>
            <a:blip r:embed="rId6"/>
            <a:stretch>
              <a:fillRect l="-11403" r="-11403"/>
            </a:stretch>
          </a:blipFill>
        </p:spPr>
      </p:sp>
      <p:sp>
        <p:nvSpPr>
          <p:cNvPr id="6" name="TextBox 6"/>
          <p:cNvSpPr txBox="1"/>
          <p:nvPr/>
        </p:nvSpPr>
        <p:spPr>
          <a:xfrm>
            <a:off x="2438997" y="-59211"/>
            <a:ext cx="13410005" cy="2049599"/>
          </a:xfrm>
          <a:prstGeom prst="rect">
            <a:avLst/>
          </a:prstGeom>
        </p:spPr>
        <p:txBody>
          <a:bodyPr lIns="0" tIns="0" rIns="0" bIns="0" rtlCol="0" anchor="t">
            <a:spAutoFit/>
          </a:bodyPr>
          <a:lstStyle/>
          <a:p>
            <a:pPr algn="ctr">
              <a:lnSpc>
                <a:spcPts val="17456"/>
              </a:lnSpc>
            </a:pPr>
            <a:r>
              <a:rPr lang="en-US" sz="10208">
                <a:solidFill>
                  <a:srgbClr val="7D0404"/>
                </a:solidFill>
                <a:latin typeface="Noto Serif Bold"/>
                <a:ea typeface="Noto Serif Bold"/>
                <a:cs typeface="Noto Serif Bold"/>
                <a:sym typeface="Noto Serif Bold"/>
              </a:rPr>
              <a:t>Các bước thực hiện</a:t>
            </a:r>
          </a:p>
        </p:txBody>
      </p:sp>
      <p:sp>
        <p:nvSpPr>
          <p:cNvPr id="7" name="TextBox 7"/>
          <p:cNvSpPr txBox="1"/>
          <p:nvPr/>
        </p:nvSpPr>
        <p:spPr>
          <a:xfrm>
            <a:off x="553400" y="9029700"/>
            <a:ext cx="17734600" cy="969294"/>
          </a:xfrm>
          <a:prstGeom prst="rect">
            <a:avLst/>
          </a:prstGeom>
        </p:spPr>
        <p:txBody>
          <a:bodyPr lIns="0" tIns="0" rIns="0" bIns="0" rtlCol="0" anchor="t">
            <a:spAutoFit/>
          </a:bodyPr>
          <a:lstStyle/>
          <a:p>
            <a:pPr algn="ctr">
              <a:lnSpc>
                <a:spcPts val="8398"/>
              </a:lnSpc>
            </a:pPr>
            <a:r>
              <a:rPr lang="en-US" sz="4911">
                <a:solidFill>
                  <a:srgbClr val="7D0404"/>
                </a:solidFill>
                <a:latin typeface="Noto Serif Bold"/>
                <a:ea typeface="Noto Serif Bold"/>
                <a:cs typeface="Noto Serif Bold"/>
                <a:sym typeface="Noto Serif Bold"/>
              </a:rPr>
              <a:t>Bước 2: Tay phải cầm quai bình, tay trái đỡ bình.</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9417" b="-58360"/>
            </a:stretch>
          </a:blipFill>
        </p:spPr>
      </p:sp>
      <p:sp>
        <p:nvSpPr>
          <p:cNvPr id="3" name="Freeform 3"/>
          <p:cNvSpPr/>
          <p:nvPr/>
        </p:nvSpPr>
        <p:spPr>
          <a:xfrm>
            <a:off x="1553589" y="1028700"/>
            <a:ext cx="15705711" cy="7962550"/>
          </a:xfrm>
          <a:custGeom>
            <a:avLst/>
            <a:gdLst/>
            <a:ahLst/>
            <a:cxnLst/>
            <a:rect l="l" t="t" r="r" b="b"/>
            <a:pathLst>
              <a:path w="15705711" h="7962550">
                <a:moveTo>
                  <a:pt x="0" y="0"/>
                </a:moveTo>
                <a:lnTo>
                  <a:pt x="15705711" y="0"/>
                </a:lnTo>
                <a:lnTo>
                  <a:pt x="15705711" y="7962550"/>
                </a:lnTo>
                <a:lnTo>
                  <a:pt x="0" y="7962550"/>
                </a:lnTo>
                <a:lnTo>
                  <a:pt x="0" y="0"/>
                </a:lnTo>
                <a:close/>
              </a:path>
            </a:pathLst>
          </a:custGeom>
          <a:blipFill>
            <a:blip r:embed="rId3">
              <a:extLst>
                <a:ext uri="{96DAC541-7B7A-43D3-8B79-37D633B846F1}">
                  <asvg:svgBlip xmlns:asvg="http://schemas.microsoft.com/office/drawing/2016/SVG/main" r:embed="rId4"/>
                </a:ext>
              </a:extLst>
            </a:blip>
            <a:stretch>
              <a:fillRect l="-9147" t="-28380" r="-8749" b="-96553"/>
            </a:stretch>
          </a:blipFill>
          <a:ln cap="sq">
            <a:noFill/>
            <a:prstDash val="solid"/>
            <a:miter/>
          </a:ln>
        </p:spPr>
      </p:sp>
      <p:sp>
        <p:nvSpPr>
          <p:cNvPr id="4" name="Freeform 4"/>
          <p:cNvSpPr/>
          <p:nvPr/>
        </p:nvSpPr>
        <p:spPr>
          <a:xfrm>
            <a:off x="981426" y="2515423"/>
            <a:ext cx="8425019" cy="5184704"/>
          </a:xfrm>
          <a:custGeom>
            <a:avLst/>
            <a:gdLst/>
            <a:ahLst/>
            <a:cxnLst/>
            <a:rect l="l" t="t" r="r" b="b"/>
            <a:pathLst>
              <a:path w="8425019" h="5184704">
                <a:moveTo>
                  <a:pt x="0" y="0"/>
                </a:moveTo>
                <a:lnTo>
                  <a:pt x="8425019" y="0"/>
                </a:lnTo>
                <a:lnTo>
                  <a:pt x="8425019" y="5184704"/>
                </a:lnTo>
                <a:lnTo>
                  <a:pt x="0" y="5184704"/>
                </a:lnTo>
                <a:lnTo>
                  <a:pt x="0" y="0"/>
                </a:lnTo>
                <a:close/>
              </a:path>
            </a:pathLst>
          </a:custGeom>
          <a:blipFill>
            <a:blip r:embed="rId5"/>
            <a:stretch>
              <a:fillRect l="-4650" r="-4650"/>
            </a:stretch>
          </a:blipFill>
        </p:spPr>
      </p:sp>
      <p:sp>
        <p:nvSpPr>
          <p:cNvPr id="5" name="Freeform 5"/>
          <p:cNvSpPr/>
          <p:nvPr/>
        </p:nvSpPr>
        <p:spPr>
          <a:xfrm>
            <a:off x="9686987" y="2515423"/>
            <a:ext cx="7572313" cy="5184704"/>
          </a:xfrm>
          <a:custGeom>
            <a:avLst/>
            <a:gdLst/>
            <a:ahLst/>
            <a:cxnLst/>
            <a:rect l="l" t="t" r="r" b="b"/>
            <a:pathLst>
              <a:path w="7572313" h="5184704">
                <a:moveTo>
                  <a:pt x="0" y="0"/>
                </a:moveTo>
                <a:lnTo>
                  <a:pt x="7572313" y="0"/>
                </a:lnTo>
                <a:lnTo>
                  <a:pt x="7572313" y="5184704"/>
                </a:lnTo>
                <a:lnTo>
                  <a:pt x="0" y="5184704"/>
                </a:lnTo>
                <a:lnTo>
                  <a:pt x="0" y="0"/>
                </a:lnTo>
                <a:close/>
              </a:path>
            </a:pathLst>
          </a:custGeom>
          <a:blipFill>
            <a:blip r:embed="rId6"/>
            <a:stretch>
              <a:fillRect l="-4386" r="-4386"/>
            </a:stretch>
          </a:blipFill>
        </p:spPr>
      </p:sp>
      <p:sp>
        <p:nvSpPr>
          <p:cNvPr id="6" name="TextBox 6"/>
          <p:cNvSpPr txBox="1"/>
          <p:nvPr/>
        </p:nvSpPr>
        <p:spPr>
          <a:xfrm>
            <a:off x="2438997" y="-59211"/>
            <a:ext cx="13410005" cy="2049599"/>
          </a:xfrm>
          <a:prstGeom prst="rect">
            <a:avLst/>
          </a:prstGeom>
        </p:spPr>
        <p:txBody>
          <a:bodyPr lIns="0" tIns="0" rIns="0" bIns="0" rtlCol="0" anchor="t">
            <a:spAutoFit/>
          </a:bodyPr>
          <a:lstStyle/>
          <a:p>
            <a:pPr algn="ctr">
              <a:lnSpc>
                <a:spcPts val="17456"/>
              </a:lnSpc>
            </a:pPr>
            <a:r>
              <a:rPr lang="en-US" sz="10208">
                <a:solidFill>
                  <a:srgbClr val="7D0404"/>
                </a:solidFill>
                <a:latin typeface="Noto Serif Bold"/>
                <a:ea typeface="Noto Serif Bold"/>
                <a:cs typeface="Noto Serif Bold"/>
                <a:sym typeface="Noto Serif Bold"/>
              </a:rPr>
              <a:t>Các bước thực hiện</a:t>
            </a:r>
          </a:p>
        </p:txBody>
      </p:sp>
      <p:sp>
        <p:nvSpPr>
          <p:cNvPr id="7" name="TextBox 7"/>
          <p:cNvSpPr txBox="1"/>
          <p:nvPr/>
        </p:nvSpPr>
        <p:spPr>
          <a:xfrm>
            <a:off x="1028700" y="7710003"/>
            <a:ext cx="16428633" cy="2393507"/>
          </a:xfrm>
          <a:prstGeom prst="rect">
            <a:avLst/>
          </a:prstGeom>
        </p:spPr>
        <p:txBody>
          <a:bodyPr lIns="0" tIns="0" rIns="0" bIns="0" rtlCol="0" anchor="t">
            <a:spAutoFit/>
          </a:bodyPr>
          <a:lstStyle/>
          <a:p>
            <a:pPr algn="just">
              <a:lnSpc>
                <a:spcPts val="6466"/>
              </a:lnSpc>
            </a:pPr>
            <a:r>
              <a:rPr lang="en-US" sz="3781">
                <a:solidFill>
                  <a:srgbClr val="7D0404"/>
                </a:solidFill>
                <a:latin typeface="Noto Serif Bold"/>
                <a:ea typeface="Noto Serif Bold"/>
                <a:cs typeface="Noto Serif Bold"/>
                <a:sym typeface="Noto Serif Bold"/>
              </a:rPr>
              <a:t>Bước 3: Khi rót bình để nghiêng, rót một lượng nước vừa đủ vào cốc, mực nước trong cốc chạm đấn vạch của cốc. Rót nước vào hai cốc, dùng mắt để xác định mực nước đã chính xác chưa?</a:t>
            </a: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9417" b="-58360"/>
            </a:stretch>
          </a:blipFill>
        </p:spPr>
      </p:sp>
      <p:sp>
        <p:nvSpPr>
          <p:cNvPr id="3" name="Freeform 3"/>
          <p:cNvSpPr/>
          <p:nvPr/>
        </p:nvSpPr>
        <p:spPr>
          <a:xfrm>
            <a:off x="1553589" y="1028700"/>
            <a:ext cx="15705711" cy="7962550"/>
          </a:xfrm>
          <a:custGeom>
            <a:avLst/>
            <a:gdLst/>
            <a:ahLst/>
            <a:cxnLst/>
            <a:rect l="l" t="t" r="r" b="b"/>
            <a:pathLst>
              <a:path w="15705711" h="7962550">
                <a:moveTo>
                  <a:pt x="0" y="0"/>
                </a:moveTo>
                <a:lnTo>
                  <a:pt x="15705711" y="0"/>
                </a:lnTo>
                <a:lnTo>
                  <a:pt x="15705711" y="7962550"/>
                </a:lnTo>
                <a:lnTo>
                  <a:pt x="0" y="7962550"/>
                </a:lnTo>
                <a:lnTo>
                  <a:pt x="0" y="0"/>
                </a:lnTo>
                <a:close/>
              </a:path>
            </a:pathLst>
          </a:custGeom>
          <a:blipFill>
            <a:blip r:embed="rId3">
              <a:extLst>
                <a:ext uri="{96DAC541-7B7A-43D3-8B79-37D633B846F1}">
                  <asvg:svgBlip xmlns:asvg="http://schemas.microsoft.com/office/drawing/2016/SVG/main" r:embed="rId4"/>
                </a:ext>
              </a:extLst>
            </a:blip>
            <a:stretch>
              <a:fillRect l="-9147" t="-28380" r="-8749" b="-96553"/>
            </a:stretch>
          </a:blipFill>
          <a:ln cap="sq">
            <a:noFill/>
            <a:prstDash val="solid"/>
            <a:miter/>
          </a:ln>
        </p:spPr>
      </p:sp>
      <p:sp>
        <p:nvSpPr>
          <p:cNvPr id="4" name="Freeform 4"/>
          <p:cNvSpPr/>
          <p:nvPr/>
        </p:nvSpPr>
        <p:spPr>
          <a:xfrm>
            <a:off x="1229852" y="2771751"/>
            <a:ext cx="7914148" cy="5277590"/>
          </a:xfrm>
          <a:custGeom>
            <a:avLst/>
            <a:gdLst/>
            <a:ahLst/>
            <a:cxnLst/>
            <a:rect l="l" t="t" r="r" b="b"/>
            <a:pathLst>
              <a:path w="7914148" h="5277590">
                <a:moveTo>
                  <a:pt x="0" y="0"/>
                </a:moveTo>
                <a:lnTo>
                  <a:pt x="7914148" y="0"/>
                </a:lnTo>
                <a:lnTo>
                  <a:pt x="7914148" y="5277590"/>
                </a:lnTo>
                <a:lnTo>
                  <a:pt x="0" y="5277590"/>
                </a:lnTo>
                <a:lnTo>
                  <a:pt x="0" y="0"/>
                </a:lnTo>
                <a:close/>
              </a:path>
            </a:pathLst>
          </a:custGeom>
          <a:blipFill>
            <a:blip r:embed="rId5"/>
            <a:stretch>
              <a:fillRect l="-12811" r="-5629"/>
            </a:stretch>
          </a:blipFill>
        </p:spPr>
      </p:sp>
      <p:sp>
        <p:nvSpPr>
          <p:cNvPr id="5" name="Freeform 5"/>
          <p:cNvSpPr/>
          <p:nvPr/>
        </p:nvSpPr>
        <p:spPr>
          <a:xfrm>
            <a:off x="9730227" y="2771751"/>
            <a:ext cx="7529073" cy="5277590"/>
          </a:xfrm>
          <a:custGeom>
            <a:avLst/>
            <a:gdLst/>
            <a:ahLst/>
            <a:cxnLst/>
            <a:rect l="l" t="t" r="r" b="b"/>
            <a:pathLst>
              <a:path w="7529073" h="5277590">
                <a:moveTo>
                  <a:pt x="0" y="0"/>
                </a:moveTo>
                <a:lnTo>
                  <a:pt x="7529073" y="0"/>
                </a:lnTo>
                <a:lnTo>
                  <a:pt x="7529073" y="5277590"/>
                </a:lnTo>
                <a:lnTo>
                  <a:pt x="0" y="5277590"/>
                </a:lnTo>
                <a:lnTo>
                  <a:pt x="0" y="0"/>
                </a:lnTo>
                <a:close/>
              </a:path>
            </a:pathLst>
          </a:custGeom>
          <a:blipFill>
            <a:blip r:embed="rId6"/>
            <a:stretch>
              <a:fillRect l="-5514" r="-5514"/>
            </a:stretch>
          </a:blipFill>
        </p:spPr>
      </p:sp>
      <p:sp>
        <p:nvSpPr>
          <p:cNvPr id="6" name="TextBox 6"/>
          <p:cNvSpPr txBox="1"/>
          <p:nvPr/>
        </p:nvSpPr>
        <p:spPr>
          <a:xfrm>
            <a:off x="2438997" y="-59211"/>
            <a:ext cx="13410005" cy="2049599"/>
          </a:xfrm>
          <a:prstGeom prst="rect">
            <a:avLst/>
          </a:prstGeom>
        </p:spPr>
        <p:txBody>
          <a:bodyPr lIns="0" tIns="0" rIns="0" bIns="0" rtlCol="0" anchor="t">
            <a:spAutoFit/>
          </a:bodyPr>
          <a:lstStyle/>
          <a:p>
            <a:pPr algn="ctr">
              <a:lnSpc>
                <a:spcPts val="17456"/>
              </a:lnSpc>
            </a:pPr>
            <a:r>
              <a:rPr lang="en-US" sz="10208">
                <a:solidFill>
                  <a:srgbClr val="7D0404"/>
                </a:solidFill>
                <a:latin typeface="Noto Serif Bold"/>
                <a:ea typeface="Noto Serif Bold"/>
                <a:cs typeface="Noto Serif Bold"/>
                <a:sym typeface="Noto Serif Bold"/>
              </a:rPr>
              <a:t>Các bước thực hiện</a:t>
            </a:r>
          </a:p>
        </p:txBody>
      </p:sp>
      <p:sp>
        <p:nvSpPr>
          <p:cNvPr id="7" name="TextBox 7"/>
          <p:cNvSpPr txBox="1"/>
          <p:nvPr/>
        </p:nvSpPr>
        <p:spPr>
          <a:xfrm>
            <a:off x="579111" y="8625565"/>
            <a:ext cx="17654666" cy="1376783"/>
          </a:xfrm>
          <a:prstGeom prst="rect">
            <a:avLst/>
          </a:prstGeom>
        </p:spPr>
        <p:txBody>
          <a:bodyPr lIns="0" tIns="0" rIns="0" bIns="0" rtlCol="0" anchor="t">
            <a:spAutoFit/>
          </a:bodyPr>
          <a:lstStyle/>
          <a:p>
            <a:pPr algn="ctr">
              <a:lnSpc>
                <a:spcPts val="5646"/>
              </a:lnSpc>
            </a:pPr>
            <a:r>
              <a:rPr lang="en-US" sz="3302">
                <a:solidFill>
                  <a:srgbClr val="7D0404"/>
                </a:solidFill>
                <a:latin typeface="Noto Serif Bold"/>
                <a:ea typeface="Noto Serif Bold"/>
                <a:cs typeface="Noto Serif Bold"/>
                <a:sym typeface="Noto Serif Bold"/>
              </a:rPr>
              <a:t>Bước 4: Rót xong cô đặt bình xuống nhẹ nhàng và dùng miếng mút xốp để lau miệng bình.</a:t>
            </a:r>
          </a:p>
        </p:txBody>
      </p:sp>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stretch>
              <a:fillRect t="-63867" b="-13910"/>
            </a:stretch>
          </a:blipFill>
        </p:spPr>
      </p:sp>
      <p:sp>
        <p:nvSpPr>
          <p:cNvPr id="3" name="TextBox 3"/>
          <p:cNvSpPr txBox="1"/>
          <p:nvPr/>
        </p:nvSpPr>
        <p:spPr>
          <a:xfrm>
            <a:off x="1151581" y="1549349"/>
            <a:ext cx="16107719" cy="3925569"/>
          </a:xfrm>
          <a:prstGeom prst="rect">
            <a:avLst/>
          </a:prstGeom>
        </p:spPr>
        <p:txBody>
          <a:bodyPr lIns="0" tIns="0" rIns="0" bIns="0" rtlCol="0" anchor="t">
            <a:spAutoFit/>
          </a:bodyPr>
          <a:lstStyle/>
          <a:p>
            <a:pPr algn="ctr">
              <a:lnSpc>
                <a:spcPts val="16060"/>
              </a:lnSpc>
            </a:pPr>
            <a:r>
              <a:rPr lang="en-US" sz="9392">
                <a:solidFill>
                  <a:srgbClr val="7D0404"/>
                </a:solidFill>
                <a:latin typeface="Noto Serif Bold"/>
                <a:ea typeface="Noto Serif Bold"/>
                <a:cs typeface="Noto Serif Bold"/>
                <a:sym typeface="Noto Serif Bold"/>
              </a:rPr>
              <a:t>Chúc các con</a:t>
            </a:r>
          </a:p>
          <a:p>
            <a:pPr algn="ctr">
              <a:lnSpc>
                <a:spcPts val="16060"/>
              </a:lnSpc>
            </a:pPr>
            <a:r>
              <a:rPr lang="en-US" sz="9392">
                <a:solidFill>
                  <a:srgbClr val="7D0404"/>
                </a:solidFill>
                <a:latin typeface="Noto Serif Bold"/>
                <a:ea typeface="Noto Serif Bold"/>
                <a:cs typeface="Noto Serif Bold"/>
                <a:sym typeface="Noto Serif Bold"/>
              </a:rPr>
              <a:t>có một trải nghiệm vui vẻ</a:t>
            </a:r>
          </a:p>
        </p:txBody>
      </p:sp>
      <p:sp>
        <p:nvSpPr>
          <p:cNvPr id="4" name="Freeform 4"/>
          <p:cNvSpPr/>
          <p:nvPr/>
        </p:nvSpPr>
        <p:spPr>
          <a:xfrm>
            <a:off x="5654981" y="5474918"/>
            <a:ext cx="7934550" cy="5415330"/>
          </a:xfrm>
          <a:custGeom>
            <a:avLst/>
            <a:gdLst/>
            <a:ahLst/>
            <a:cxnLst/>
            <a:rect l="l" t="t" r="r" b="b"/>
            <a:pathLst>
              <a:path w="7934550" h="5415330">
                <a:moveTo>
                  <a:pt x="0" y="0"/>
                </a:moveTo>
                <a:lnTo>
                  <a:pt x="7934549" y="0"/>
                </a:lnTo>
                <a:lnTo>
                  <a:pt x="7934549" y="5415330"/>
                </a:lnTo>
                <a:lnTo>
                  <a:pt x="0" y="5415330"/>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Words>
  <Application>Microsoft Office PowerPoint</Application>
  <PresentationFormat>Custom</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Noto Serif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Montessori Rót nước vào cốc có vạch</dc:title>
  <cp:lastModifiedBy>Đinh</cp:lastModifiedBy>
  <cp:revision>2</cp:revision>
  <dcterms:created xsi:type="dcterms:W3CDTF">2006-08-16T00:00:00Z</dcterms:created>
  <dcterms:modified xsi:type="dcterms:W3CDTF">2024-08-15T14:19:56Z</dcterms:modified>
  <dc:identifier>DAGN7Q-UGuk</dc:identifier>
</cp:coreProperties>
</file>