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18288000" cy="10287000"/>
  <p:notesSz cx="6858000" cy="9144000"/>
  <p:embeddedFontLst>
    <p:embeddedFont>
      <p:font typeface="DejaVu Serif Bold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66" y="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52392" y="1266971"/>
            <a:ext cx="13783216" cy="8783174"/>
          </a:xfrm>
          <a:custGeom>
            <a:avLst/>
            <a:gdLst/>
            <a:ahLst/>
            <a:cxnLst/>
            <a:rect l="l" t="t" r="r" b="b"/>
            <a:pathLst>
              <a:path w="13783216" h="7753059">
                <a:moveTo>
                  <a:pt x="0" y="0"/>
                </a:moveTo>
                <a:lnTo>
                  <a:pt x="13783216" y="0"/>
                </a:lnTo>
                <a:lnTo>
                  <a:pt x="13783216" y="7753058"/>
                </a:lnTo>
                <a:lnTo>
                  <a:pt x="0" y="77530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8545" b="-28545"/>
            </a:stretch>
          </a:blipFill>
        </p:spPr>
      </p:sp>
      <p:sp>
        <p:nvSpPr>
          <p:cNvPr id="3" name="Freeform 3"/>
          <p:cNvSpPr/>
          <p:nvPr/>
        </p:nvSpPr>
        <p:spPr>
          <a:xfrm rot="565312">
            <a:off x="15229322" y="6556847"/>
            <a:ext cx="1508846" cy="2867165"/>
          </a:xfrm>
          <a:custGeom>
            <a:avLst/>
            <a:gdLst/>
            <a:ahLst/>
            <a:cxnLst/>
            <a:rect l="l" t="t" r="r" b="b"/>
            <a:pathLst>
              <a:path w="1508846" h="2867165">
                <a:moveTo>
                  <a:pt x="0" y="0"/>
                </a:moveTo>
                <a:lnTo>
                  <a:pt x="1508846" y="0"/>
                </a:lnTo>
                <a:lnTo>
                  <a:pt x="1508846" y="2867165"/>
                </a:lnTo>
                <a:lnTo>
                  <a:pt x="0" y="28671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312200" flipH="1">
            <a:off x="1325061" y="2145670"/>
            <a:ext cx="1508846" cy="2867165"/>
          </a:xfrm>
          <a:custGeom>
            <a:avLst/>
            <a:gdLst/>
            <a:ahLst/>
            <a:cxnLst/>
            <a:rect l="l" t="t" r="r" b="b"/>
            <a:pathLst>
              <a:path w="1508846" h="2867165">
                <a:moveTo>
                  <a:pt x="1508845" y="0"/>
                </a:moveTo>
                <a:lnTo>
                  <a:pt x="0" y="0"/>
                </a:lnTo>
                <a:lnTo>
                  <a:pt x="0" y="2867166"/>
                </a:lnTo>
                <a:lnTo>
                  <a:pt x="1508845" y="2867166"/>
                </a:lnTo>
                <a:lnTo>
                  <a:pt x="1508845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55088">
            <a:off x="-249853" y="7415091"/>
            <a:ext cx="3513518" cy="1150677"/>
          </a:xfrm>
          <a:custGeom>
            <a:avLst/>
            <a:gdLst/>
            <a:ahLst/>
            <a:cxnLst/>
            <a:rect l="l" t="t" r="r" b="b"/>
            <a:pathLst>
              <a:path w="3513518" h="1150677">
                <a:moveTo>
                  <a:pt x="0" y="0"/>
                </a:moveTo>
                <a:lnTo>
                  <a:pt x="3513519" y="0"/>
                </a:lnTo>
                <a:lnTo>
                  <a:pt x="3513519" y="1150677"/>
                </a:lnTo>
                <a:lnTo>
                  <a:pt x="0" y="11506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757844">
            <a:off x="15502541" y="2058354"/>
            <a:ext cx="3513518" cy="1150677"/>
          </a:xfrm>
          <a:custGeom>
            <a:avLst/>
            <a:gdLst/>
            <a:ahLst/>
            <a:cxnLst/>
            <a:rect l="l" t="t" r="r" b="b"/>
            <a:pathLst>
              <a:path w="3513518" h="1150677">
                <a:moveTo>
                  <a:pt x="0" y="0"/>
                </a:moveTo>
                <a:lnTo>
                  <a:pt x="3513518" y="0"/>
                </a:lnTo>
                <a:lnTo>
                  <a:pt x="3513518" y="1150677"/>
                </a:lnTo>
                <a:lnTo>
                  <a:pt x="0" y="11506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800600" y="236855"/>
            <a:ext cx="8915400" cy="8038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algn="ctr">
              <a:lnSpc>
                <a:spcPts val="3079"/>
              </a:lnSpc>
            </a:pPr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89408" y="4331728"/>
            <a:ext cx="15769892" cy="804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sz="4700">
                <a:solidFill>
                  <a:srgbClr val="000000"/>
                </a:solidFill>
                <a:latin typeface="DejaVu Serif Bold"/>
              </a:rPr>
              <a:t>LĨNH VỰC PHÁT TRIỂN NGÔN NGỮ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032146" y="6410654"/>
            <a:ext cx="12247598" cy="31305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DejaVu Serif Bold"/>
              </a:rPr>
              <a:t>Đề tài: Thơ “ Bắp cải xanh” </a:t>
            </a:r>
          </a:p>
          <a:p>
            <a:pPr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Time New Roman"/>
              </a:rPr>
              <a:t>Lứa tuổi: 24- 36 tháng</a:t>
            </a:r>
          </a:p>
          <a:p>
            <a:pPr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Time New Roman"/>
              </a:rPr>
              <a:t>Giáo viên: Bùi Thị Thu Hằng</a:t>
            </a:r>
          </a:p>
          <a:p>
            <a:pPr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Time New Roman"/>
              </a:rPr>
              <a:t>                   Nguyễn Thị Thanh Nga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AF8FC5-6011-3ECC-7C3C-CD27339F1D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4345" y="1900613"/>
            <a:ext cx="1280271" cy="134733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52392" y="0"/>
            <a:ext cx="13775588" cy="11095174"/>
          </a:xfrm>
          <a:custGeom>
            <a:avLst/>
            <a:gdLst/>
            <a:ahLst/>
            <a:cxnLst/>
            <a:rect l="l" t="t" r="r" b="b"/>
            <a:pathLst>
              <a:path w="13775588" h="12041349">
                <a:moveTo>
                  <a:pt x="0" y="0"/>
                </a:moveTo>
                <a:lnTo>
                  <a:pt x="13775588" y="0"/>
                </a:lnTo>
                <a:lnTo>
                  <a:pt x="13775588" y="12041348"/>
                </a:lnTo>
                <a:lnTo>
                  <a:pt x="0" y="120413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55" b="-1146"/>
            </a:stretch>
          </a:blipFill>
        </p:spPr>
      </p:sp>
      <p:sp>
        <p:nvSpPr>
          <p:cNvPr id="3" name="Freeform 3"/>
          <p:cNvSpPr/>
          <p:nvPr/>
        </p:nvSpPr>
        <p:spPr>
          <a:xfrm rot="565312">
            <a:off x="15273557" y="1396009"/>
            <a:ext cx="1508846" cy="2867165"/>
          </a:xfrm>
          <a:custGeom>
            <a:avLst/>
            <a:gdLst/>
            <a:ahLst/>
            <a:cxnLst/>
            <a:rect l="l" t="t" r="r" b="b"/>
            <a:pathLst>
              <a:path w="1508846" h="2867165">
                <a:moveTo>
                  <a:pt x="0" y="0"/>
                </a:moveTo>
                <a:lnTo>
                  <a:pt x="1508846" y="0"/>
                </a:lnTo>
                <a:lnTo>
                  <a:pt x="1508846" y="2867165"/>
                </a:lnTo>
                <a:lnTo>
                  <a:pt x="0" y="28671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312200" flipH="1">
            <a:off x="1508418" y="6099647"/>
            <a:ext cx="1508846" cy="2867165"/>
          </a:xfrm>
          <a:custGeom>
            <a:avLst/>
            <a:gdLst/>
            <a:ahLst/>
            <a:cxnLst/>
            <a:rect l="l" t="t" r="r" b="b"/>
            <a:pathLst>
              <a:path w="1508846" h="2867165">
                <a:moveTo>
                  <a:pt x="1508845" y="0"/>
                </a:moveTo>
                <a:lnTo>
                  <a:pt x="0" y="0"/>
                </a:lnTo>
                <a:lnTo>
                  <a:pt x="0" y="2867165"/>
                </a:lnTo>
                <a:lnTo>
                  <a:pt x="1508845" y="2867165"/>
                </a:lnTo>
                <a:lnTo>
                  <a:pt x="1508845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55088">
            <a:off x="-342252" y="1866201"/>
            <a:ext cx="3513518" cy="1150677"/>
          </a:xfrm>
          <a:custGeom>
            <a:avLst/>
            <a:gdLst/>
            <a:ahLst/>
            <a:cxnLst/>
            <a:rect l="l" t="t" r="r" b="b"/>
            <a:pathLst>
              <a:path w="3513518" h="1150677">
                <a:moveTo>
                  <a:pt x="0" y="0"/>
                </a:moveTo>
                <a:lnTo>
                  <a:pt x="3513518" y="0"/>
                </a:lnTo>
                <a:lnTo>
                  <a:pt x="3513518" y="1150677"/>
                </a:lnTo>
                <a:lnTo>
                  <a:pt x="0" y="11506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757844">
            <a:off x="15088111" y="6579049"/>
            <a:ext cx="3513518" cy="1150677"/>
          </a:xfrm>
          <a:custGeom>
            <a:avLst/>
            <a:gdLst/>
            <a:ahLst/>
            <a:cxnLst/>
            <a:rect l="l" t="t" r="r" b="b"/>
            <a:pathLst>
              <a:path w="3513518" h="1150677">
                <a:moveTo>
                  <a:pt x="0" y="0"/>
                </a:moveTo>
                <a:lnTo>
                  <a:pt x="3513519" y="0"/>
                </a:lnTo>
                <a:lnTo>
                  <a:pt x="3513519" y="1150678"/>
                </a:lnTo>
                <a:lnTo>
                  <a:pt x="0" y="11506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00D572C-8FC9-FE10-4703-9E322AD70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2392" y="2781300"/>
            <a:ext cx="12530408" cy="3222868"/>
          </a:xfrm>
        </p:spPr>
        <p:txBody>
          <a:bodyPr>
            <a:normAutofit/>
          </a:bodyPr>
          <a:lstStyle/>
          <a:p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1. Ổn định tổ chức:</a:t>
            </a:r>
            <a:b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Cô cho trẻ xem cây bắp cải và trò chuyện với trẻ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52392" y="274638"/>
            <a:ext cx="13775588" cy="10012362"/>
          </a:xfrm>
          <a:custGeom>
            <a:avLst/>
            <a:gdLst/>
            <a:ahLst/>
            <a:cxnLst/>
            <a:rect l="l" t="t" r="r" b="b"/>
            <a:pathLst>
              <a:path w="13775588" h="12041349">
                <a:moveTo>
                  <a:pt x="0" y="0"/>
                </a:moveTo>
                <a:lnTo>
                  <a:pt x="13775588" y="0"/>
                </a:lnTo>
                <a:lnTo>
                  <a:pt x="13775588" y="12041348"/>
                </a:lnTo>
                <a:lnTo>
                  <a:pt x="0" y="120413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55" b="-1146"/>
            </a:stretch>
          </a:blipFill>
        </p:spPr>
      </p:sp>
      <p:sp>
        <p:nvSpPr>
          <p:cNvPr id="3" name="Freeform 3"/>
          <p:cNvSpPr/>
          <p:nvPr/>
        </p:nvSpPr>
        <p:spPr>
          <a:xfrm rot="565312">
            <a:off x="15229322" y="6556847"/>
            <a:ext cx="1508846" cy="2867165"/>
          </a:xfrm>
          <a:custGeom>
            <a:avLst/>
            <a:gdLst/>
            <a:ahLst/>
            <a:cxnLst/>
            <a:rect l="l" t="t" r="r" b="b"/>
            <a:pathLst>
              <a:path w="1508846" h="2867165">
                <a:moveTo>
                  <a:pt x="0" y="0"/>
                </a:moveTo>
                <a:lnTo>
                  <a:pt x="1508846" y="0"/>
                </a:lnTo>
                <a:lnTo>
                  <a:pt x="1508846" y="2867165"/>
                </a:lnTo>
                <a:lnTo>
                  <a:pt x="0" y="28671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312200" flipH="1">
            <a:off x="1325061" y="2145670"/>
            <a:ext cx="1508846" cy="2867165"/>
          </a:xfrm>
          <a:custGeom>
            <a:avLst/>
            <a:gdLst/>
            <a:ahLst/>
            <a:cxnLst/>
            <a:rect l="l" t="t" r="r" b="b"/>
            <a:pathLst>
              <a:path w="1508846" h="2867165">
                <a:moveTo>
                  <a:pt x="1508845" y="0"/>
                </a:moveTo>
                <a:lnTo>
                  <a:pt x="0" y="0"/>
                </a:lnTo>
                <a:lnTo>
                  <a:pt x="0" y="2867166"/>
                </a:lnTo>
                <a:lnTo>
                  <a:pt x="1508845" y="2867166"/>
                </a:lnTo>
                <a:lnTo>
                  <a:pt x="1508845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55088">
            <a:off x="-249853" y="7415091"/>
            <a:ext cx="3513518" cy="1150677"/>
          </a:xfrm>
          <a:custGeom>
            <a:avLst/>
            <a:gdLst/>
            <a:ahLst/>
            <a:cxnLst/>
            <a:rect l="l" t="t" r="r" b="b"/>
            <a:pathLst>
              <a:path w="3513518" h="1150677">
                <a:moveTo>
                  <a:pt x="0" y="0"/>
                </a:moveTo>
                <a:lnTo>
                  <a:pt x="3513519" y="0"/>
                </a:lnTo>
                <a:lnTo>
                  <a:pt x="3513519" y="1150677"/>
                </a:lnTo>
                <a:lnTo>
                  <a:pt x="0" y="11506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757844">
            <a:off x="15502541" y="2058354"/>
            <a:ext cx="3513518" cy="1150677"/>
          </a:xfrm>
          <a:custGeom>
            <a:avLst/>
            <a:gdLst/>
            <a:ahLst/>
            <a:cxnLst/>
            <a:rect l="l" t="t" r="r" b="b"/>
            <a:pathLst>
              <a:path w="3513518" h="1150677">
                <a:moveTo>
                  <a:pt x="0" y="0"/>
                </a:moveTo>
                <a:lnTo>
                  <a:pt x="3513518" y="0"/>
                </a:lnTo>
                <a:lnTo>
                  <a:pt x="3513518" y="1150677"/>
                </a:lnTo>
                <a:lnTo>
                  <a:pt x="0" y="11506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B5D1959-314F-1A72-76F0-F49E28B5F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2392" y="1543162"/>
            <a:ext cx="12149408" cy="3371737"/>
          </a:xfrm>
        </p:spPr>
        <p:txBody>
          <a:bodyPr>
            <a:normAutofit/>
          </a:bodyPr>
          <a:lstStyle/>
          <a:p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2. Phương pháp, hình thức tổ chức:</a:t>
            </a:r>
            <a:b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* HĐ1: Cô đọc thơ cho trẻ nghe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52392" y="0"/>
            <a:ext cx="13775588" cy="10477500"/>
          </a:xfrm>
          <a:custGeom>
            <a:avLst/>
            <a:gdLst/>
            <a:ahLst/>
            <a:cxnLst/>
            <a:rect l="l" t="t" r="r" b="b"/>
            <a:pathLst>
              <a:path w="13775588" h="12041349">
                <a:moveTo>
                  <a:pt x="0" y="0"/>
                </a:moveTo>
                <a:lnTo>
                  <a:pt x="13775588" y="0"/>
                </a:lnTo>
                <a:lnTo>
                  <a:pt x="13775588" y="12041348"/>
                </a:lnTo>
                <a:lnTo>
                  <a:pt x="0" y="120413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55" b="-1146"/>
            </a:stretch>
          </a:blipFill>
        </p:spPr>
      </p:sp>
      <p:sp>
        <p:nvSpPr>
          <p:cNvPr id="3" name="Freeform 3"/>
          <p:cNvSpPr/>
          <p:nvPr/>
        </p:nvSpPr>
        <p:spPr>
          <a:xfrm rot="565312">
            <a:off x="15898512" y="737871"/>
            <a:ext cx="1508846" cy="2867165"/>
          </a:xfrm>
          <a:custGeom>
            <a:avLst/>
            <a:gdLst/>
            <a:ahLst/>
            <a:cxnLst/>
            <a:rect l="l" t="t" r="r" b="b"/>
            <a:pathLst>
              <a:path w="1508846" h="2867165">
                <a:moveTo>
                  <a:pt x="0" y="0"/>
                </a:moveTo>
                <a:lnTo>
                  <a:pt x="1508846" y="0"/>
                </a:lnTo>
                <a:lnTo>
                  <a:pt x="1508846" y="2867165"/>
                </a:lnTo>
                <a:lnTo>
                  <a:pt x="0" y="28671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312200" flipH="1">
            <a:off x="1486554" y="8530762"/>
            <a:ext cx="1508846" cy="2867165"/>
          </a:xfrm>
          <a:custGeom>
            <a:avLst/>
            <a:gdLst/>
            <a:ahLst/>
            <a:cxnLst/>
            <a:rect l="l" t="t" r="r" b="b"/>
            <a:pathLst>
              <a:path w="1508846" h="2867165">
                <a:moveTo>
                  <a:pt x="1508845" y="0"/>
                </a:moveTo>
                <a:lnTo>
                  <a:pt x="0" y="0"/>
                </a:lnTo>
                <a:lnTo>
                  <a:pt x="0" y="2867166"/>
                </a:lnTo>
                <a:lnTo>
                  <a:pt x="1508845" y="2867166"/>
                </a:lnTo>
                <a:lnTo>
                  <a:pt x="1508845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55088">
            <a:off x="-1109544" y="3887266"/>
            <a:ext cx="3513518" cy="1150677"/>
          </a:xfrm>
          <a:custGeom>
            <a:avLst/>
            <a:gdLst/>
            <a:ahLst/>
            <a:cxnLst/>
            <a:rect l="l" t="t" r="r" b="b"/>
            <a:pathLst>
              <a:path w="3513518" h="1150677">
                <a:moveTo>
                  <a:pt x="0" y="0"/>
                </a:moveTo>
                <a:lnTo>
                  <a:pt x="3513518" y="0"/>
                </a:lnTo>
                <a:lnTo>
                  <a:pt x="3513518" y="1150677"/>
                </a:lnTo>
                <a:lnTo>
                  <a:pt x="0" y="11506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757844">
            <a:off x="14896176" y="8723133"/>
            <a:ext cx="3513518" cy="1150677"/>
          </a:xfrm>
          <a:custGeom>
            <a:avLst/>
            <a:gdLst/>
            <a:ahLst/>
            <a:cxnLst/>
            <a:rect l="l" t="t" r="r" b="b"/>
            <a:pathLst>
              <a:path w="3513518" h="1150677">
                <a:moveTo>
                  <a:pt x="0" y="0"/>
                </a:moveTo>
                <a:lnTo>
                  <a:pt x="3513518" y="0"/>
                </a:lnTo>
                <a:lnTo>
                  <a:pt x="3513518" y="1150677"/>
                </a:lnTo>
                <a:lnTo>
                  <a:pt x="0" y="11506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42D371-ABDA-4313-2107-AF9853DB01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8288000" cy="1047750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6FA52862-E8D6-E849-2294-AE81324CD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52910"/>
            <a:ext cx="8229600" cy="2124590"/>
          </a:xfrm>
        </p:spPr>
        <p:txBody>
          <a:bodyPr>
            <a:noAutofit/>
          </a:bodyPr>
          <a:lstStyle/>
          <a:p>
            <a:r>
              <a:rPr lang="en-US" sz="480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Bắp cải xanh</a:t>
            </a:r>
            <a:br>
              <a:rPr lang="en-US" sz="480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Xanh man mát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1312200" flipH="1">
            <a:off x="11873812" y="7824717"/>
            <a:ext cx="1508846" cy="2867165"/>
          </a:xfrm>
          <a:custGeom>
            <a:avLst/>
            <a:gdLst/>
            <a:ahLst/>
            <a:cxnLst/>
            <a:rect l="l" t="t" r="r" b="b"/>
            <a:pathLst>
              <a:path w="1508846" h="2867165">
                <a:moveTo>
                  <a:pt x="1508846" y="0"/>
                </a:moveTo>
                <a:lnTo>
                  <a:pt x="0" y="0"/>
                </a:lnTo>
                <a:lnTo>
                  <a:pt x="0" y="2867166"/>
                </a:lnTo>
                <a:lnTo>
                  <a:pt x="1508846" y="2867166"/>
                </a:lnTo>
                <a:lnTo>
                  <a:pt x="1508846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256782">
            <a:off x="-594970" y="1097244"/>
            <a:ext cx="3513518" cy="1150677"/>
          </a:xfrm>
          <a:custGeom>
            <a:avLst/>
            <a:gdLst/>
            <a:ahLst/>
            <a:cxnLst/>
            <a:rect l="l" t="t" r="r" b="b"/>
            <a:pathLst>
              <a:path w="3513518" h="1150677">
                <a:moveTo>
                  <a:pt x="0" y="0"/>
                </a:moveTo>
                <a:lnTo>
                  <a:pt x="3513518" y="0"/>
                </a:lnTo>
                <a:lnTo>
                  <a:pt x="3513518" y="1150677"/>
                </a:lnTo>
                <a:lnTo>
                  <a:pt x="0" y="11506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7107790">
            <a:off x="14897400" y="607548"/>
            <a:ext cx="3798130" cy="2772635"/>
          </a:xfrm>
          <a:custGeom>
            <a:avLst/>
            <a:gdLst/>
            <a:ahLst/>
            <a:cxnLst/>
            <a:rect l="l" t="t" r="r" b="b"/>
            <a:pathLst>
              <a:path w="3798130" h="2772635">
                <a:moveTo>
                  <a:pt x="0" y="0"/>
                </a:moveTo>
                <a:lnTo>
                  <a:pt x="3798130" y="0"/>
                </a:lnTo>
                <a:lnTo>
                  <a:pt x="3798130" y="2772635"/>
                </a:lnTo>
                <a:lnTo>
                  <a:pt x="0" y="27726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891257" y="4615890"/>
            <a:ext cx="8138368" cy="862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FA4C9F-4DF2-C1EB-C57A-5B3CDC6BB9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525AE02C-BBD6-8C26-7A70-ABC1B7481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43900"/>
            <a:ext cx="8229600" cy="1943100"/>
          </a:xfrm>
        </p:spPr>
        <p:txBody>
          <a:bodyPr>
            <a:normAutofit/>
          </a:bodyPr>
          <a:lstStyle/>
          <a:p>
            <a:r>
              <a:rPr lang="en-US" sz="480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Lá cải sắp</a:t>
            </a:r>
            <a:br>
              <a:rPr lang="en-US" sz="480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Sắp vòng tròn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6999"/>
          </a:xfrm>
          <a:custGeom>
            <a:avLst/>
            <a:gdLst/>
            <a:ahLst/>
            <a:cxnLst/>
            <a:rect l="l" t="t" r="r" b="b"/>
            <a:pathLst>
              <a:path w="13783216" h="7753059">
                <a:moveTo>
                  <a:pt x="0" y="0"/>
                </a:moveTo>
                <a:lnTo>
                  <a:pt x="13783216" y="0"/>
                </a:lnTo>
                <a:lnTo>
                  <a:pt x="13783216" y="7753058"/>
                </a:lnTo>
                <a:lnTo>
                  <a:pt x="0" y="77530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8545" b="-28545"/>
            </a:stretch>
          </a:blipFill>
        </p:spPr>
      </p:sp>
      <p:sp>
        <p:nvSpPr>
          <p:cNvPr id="3" name="Freeform 3"/>
          <p:cNvSpPr/>
          <p:nvPr/>
        </p:nvSpPr>
        <p:spPr>
          <a:xfrm rot="-810746">
            <a:off x="15362663" y="6679474"/>
            <a:ext cx="1508846" cy="2867165"/>
          </a:xfrm>
          <a:custGeom>
            <a:avLst/>
            <a:gdLst/>
            <a:ahLst/>
            <a:cxnLst/>
            <a:rect l="l" t="t" r="r" b="b"/>
            <a:pathLst>
              <a:path w="1508846" h="2867165">
                <a:moveTo>
                  <a:pt x="0" y="0"/>
                </a:moveTo>
                <a:lnTo>
                  <a:pt x="1508846" y="0"/>
                </a:lnTo>
                <a:lnTo>
                  <a:pt x="1508846" y="2867165"/>
                </a:lnTo>
                <a:lnTo>
                  <a:pt x="0" y="28671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55620" flipH="1">
            <a:off x="1494653" y="2545701"/>
            <a:ext cx="1508846" cy="2867165"/>
          </a:xfrm>
          <a:custGeom>
            <a:avLst/>
            <a:gdLst/>
            <a:ahLst/>
            <a:cxnLst/>
            <a:rect l="l" t="t" r="r" b="b"/>
            <a:pathLst>
              <a:path w="1508846" h="2867165">
                <a:moveTo>
                  <a:pt x="1508845" y="0"/>
                </a:moveTo>
                <a:lnTo>
                  <a:pt x="0" y="0"/>
                </a:lnTo>
                <a:lnTo>
                  <a:pt x="0" y="2867166"/>
                </a:lnTo>
                <a:lnTo>
                  <a:pt x="1508845" y="2867166"/>
                </a:lnTo>
                <a:lnTo>
                  <a:pt x="1508845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55088">
            <a:off x="-415978" y="7537718"/>
            <a:ext cx="3513518" cy="1150677"/>
          </a:xfrm>
          <a:custGeom>
            <a:avLst/>
            <a:gdLst/>
            <a:ahLst/>
            <a:cxnLst/>
            <a:rect l="l" t="t" r="r" b="b"/>
            <a:pathLst>
              <a:path w="3513518" h="1150677">
                <a:moveTo>
                  <a:pt x="0" y="0"/>
                </a:moveTo>
                <a:lnTo>
                  <a:pt x="3513518" y="0"/>
                </a:lnTo>
                <a:lnTo>
                  <a:pt x="3513518" y="1150677"/>
                </a:lnTo>
                <a:lnTo>
                  <a:pt x="0" y="11506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757844">
            <a:off x="15221452" y="2458385"/>
            <a:ext cx="3513518" cy="1150677"/>
          </a:xfrm>
          <a:custGeom>
            <a:avLst/>
            <a:gdLst/>
            <a:ahLst/>
            <a:cxnLst/>
            <a:rect l="l" t="t" r="r" b="b"/>
            <a:pathLst>
              <a:path w="3513518" h="1150677">
                <a:moveTo>
                  <a:pt x="0" y="0"/>
                </a:moveTo>
                <a:lnTo>
                  <a:pt x="3513519" y="0"/>
                </a:lnTo>
                <a:lnTo>
                  <a:pt x="3513519" y="1150677"/>
                </a:lnTo>
                <a:lnTo>
                  <a:pt x="0" y="11506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147499" y="4642802"/>
            <a:ext cx="13783216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91F8C3-50C8-E55D-DEC3-D3506B89A7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0"/>
            <a:ext cx="18285656" cy="1028700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F9AA2528-782C-FFC5-D5C3-38183749F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496300"/>
            <a:ext cx="8229600" cy="1186932"/>
          </a:xfrm>
        </p:spPr>
        <p:txBody>
          <a:bodyPr>
            <a:noAutofit/>
          </a:bodyPr>
          <a:lstStyle/>
          <a:p>
            <a:r>
              <a:rPr lang="en-US" sz="480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Búp cải non </a:t>
            </a:r>
            <a:br>
              <a:rPr lang="en-US" sz="480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Nằm ngủ giữa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33407" y="727721"/>
            <a:ext cx="14592478" cy="8208269"/>
          </a:xfrm>
          <a:custGeom>
            <a:avLst/>
            <a:gdLst/>
            <a:ahLst/>
            <a:cxnLst/>
            <a:rect l="l" t="t" r="r" b="b"/>
            <a:pathLst>
              <a:path w="14592478" h="8208269">
                <a:moveTo>
                  <a:pt x="0" y="0"/>
                </a:moveTo>
                <a:lnTo>
                  <a:pt x="14592479" y="0"/>
                </a:lnTo>
                <a:lnTo>
                  <a:pt x="14592479" y="8208269"/>
                </a:lnTo>
                <a:lnTo>
                  <a:pt x="0" y="82082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8545" b="-28545"/>
            </a:stretch>
          </a:blipFill>
        </p:spPr>
      </p:sp>
      <p:sp>
        <p:nvSpPr>
          <p:cNvPr id="3" name="Freeform 3"/>
          <p:cNvSpPr/>
          <p:nvPr/>
        </p:nvSpPr>
        <p:spPr>
          <a:xfrm rot="565312">
            <a:off x="15525950" y="1007957"/>
            <a:ext cx="1508846" cy="2867165"/>
          </a:xfrm>
          <a:custGeom>
            <a:avLst/>
            <a:gdLst/>
            <a:ahLst/>
            <a:cxnLst/>
            <a:rect l="l" t="t" r="r" b="b"/>
            <a:pathLst>
              <a:path w="1508846" h="2867165">
                <a:moveTo>
                  <a:pt x="0" y="0"/>
                </a:moveTo>
                <a:lnTo>
                  <a:pt x="1508846" y="0"/>
                </a:lnTo>
                <a:lnTo>
                  <a:pt x="1508846" y="2867165"/>
                </a:lnTo>
                <a:lnTo>
                  <a:pt x="0" y="28671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312200" flipH="1">
            <a:off x="1508418" y="6456358"/>
            <a:ext cx="1508846" cy="2867165"/>
          </a:xfrm>
          <a:custGeom>
            <a:avLst/>
            <a:gdLst/>
            <a:ahLst/>
            <a:cxnLst/>
            <a:rect l="l" t="t" r="r" b="b"/>
            <a:pathLst>
              <a:path w="1508846" h="2867165">
                <a:moveTo>
                  <a:pt x="1508845" y="0"/>
                </a:moveTo>
                <a:lnTo>
                  <a:pt x="0" y="0"/>
                </a:lnTo>
                <a:lnTo>
                  <a:pt x="0" y="2867166"/>
                </a:lnTo>
                <a:lnTo>
                  <a:pt x="1508845" y="2867166"/>
                </a:lnTo>
                <a:lnTo>
                  <a:pt x="1508845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55088">
            <a:off x="-365290" y="1866201"/>
            <a:ext cx="3513518" cy="1150677"/>
          </a:xfrm>
          <a:custGeom>
            <a:avLst/>
            <a:gdLst/>
            <a:ahLst/>
            <a:cxnLst/>
            <a:rect l="l" t="t" r="r" b="b"/>
            <a:pathLst>
              <a:path w="3513518" h="1150677">
                <a:moveTo>
                  <a:pt x="0" y="0"/>
                </a:moveTo>
                <a:lnTo>
                  <a:pt x="3513519" y="0"/>
                </a:lnTo>
                <a:lnTo>
                  <a:pt x="3513519" y="1150677"/>
                </a:lnTo>
                <a:lnTo>
                  <a:pt x="0" y="11506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757844">
            <a:off x="15088111" y="7415091"/>
            <a:ext cx="3513518" cy="1150677"/>
          </a:xfrm>
          <a:custGeom>
            <a:avLst/>
            <a:gdLst/>
            <a:ahLst/>
            <a:cxnLst/>
            <a:rect l="l" t="t" r="r" b="b"/>
            <a:pathLst>
              <a:path w="3513518" h="1150677">
                <a:moveTo>
                  <a:pt x="0" y="0"/>
                </a:moveTo>
                <a:lnTo>
                  <a:pt x="3513519" y="0"/>
                </a:lnTo>
                <a:lnTo>
                  <a:pt x="3513519" y="1150677"/>
                </a:lnTo>
                <a:lnTo>
                  <a:pt x="0" y="11506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711259" y="3090172"/>
            <a:ext cx="14133612" cy="5492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5800" indent="-685800" algn="ctr">
              <a:lnSpc>
                <a:spcPts val="7279"/>
              </a:lnSpc>
              <a:buFont typeface="Arial" panose="020B0604020202020204" pitchFamily="34" charset="0"/>
              <a:buChar char="•"/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HĐ2: Đàm thoại, trích dẫn</a:t>
            </a:r>
          </a:p>
          <a:p>
            <a:pPr algn="l">
              <a:buNone/>
            </a:pPr>
            <a:r>
              <a:rPr lang="vi-VN" sz="4000" b="0" i="0">
                <a:solidFill>
                  <a:srgbClr val="333333"/>
                </a:solidFill>
                <a:effectLst/>
                <a:latin typeface="Time New Roman"/>
              </a:rPr>
              <a:t>+ Bài thơ nói về gì?</a:t>
            </a:r>
          </a:p>
          <a:p>
            <a:pPr algn="l">
              <a:buNone/>
            </a:pPr>
            <a:r>
              <a:rPr lang="vi-VN" sz="4000" b="0" i="0">
                <a:solidFill>
                  <a:srgbClr val="333333"/>
                </a:solidFill>
                <a:effectLst/>
                <a:latin typeface="Time New Roman"/>
              </a:rPr>
              <a:t>+ Lá bắp cải màu gì?(Màu xanh)</a:t>
            </a:r>
          </a:p>
          <a:p>
            <a:pPr algn="l">
              <a:buNone/>
            </a:pPr>
            <a:r>
              <a:rPr lang="vi-VN" sz="4000" b="0" i="0">
                <a:solidFill>
                  <a:srgbClr val="333333"/>
                </a:solidFill>
                <a:effectLst/>
                <a:latin typeface="Time New Roman"/>
              </a:rPr>
              <a:t>+ Lá bắp cải như thế nào?(Sắp vòng tròn)</a:t>
            </a:r>
          </a:p>
          <a:p>
            <a:pPr algn="l">
              <a:buNone/>
            </a:pPr>
            <a:r>
              <a:rPr lang="vi-VN" sz="4000" b="0" i="0">
                <a:solidFill>
                  <a:srgbClr val="333333"/>
                </a:solidFill>
                <a:effectLst/>
                <a:latin typeface="Time New Roman"/>
              </a:rPr>
              <a:t>+ Cái gì năm ở giữa?(Búp cải non)</a:t>
            </a:r>
          </a:p>
          <a:p>
            <a:pPr algn="l"/>
            <a:r>
              <a:rPr lang="vi-VN" sz="4000" b="0" i="0">
                <a:solidFill>
                  <a:srgbClr val="333333"/>
                </a:solidFill>
                <a:effectLst/>
                <a:latin typeface="Time New Roman"/>
              </a:rPr>
              <a:t>=&gt;GD: Bắp cải là loại rau chứa nhiều vitamin. Khi ăn chúng mình ăn thật nhiều rau để chóng nhớn nhé.</a:t>
            </a:r>
          </a:p>
          <a:p>
            <a:pPr marL="685800" indent="-685800" algn="ctr">
              <a:lnSpc>
                <a:spcPts val="7279"/>
              </a:lnSpc>
              <a:buFont typeface="Arial" panose="020B0604020202020204" pitchFamily="34" charset="0"/>
              <a:buChar char="•"/>
            </a:pPr>
            <a:endParaRPr lang="en-US" sz="5199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12C76A-11A0-2367-B34A-9C2B3BF17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7999" cy="10287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B2EBBA2-695E-99C5-4CC9-1E73783B9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952500"/>
            <a:ext cx="10287000" cy="2209800"/>
          </a:xfrm>
        </p:spPr>
        <p:txBody>
          <a:bodyPr>
            <a:normAutofit/>
          </a:bodyPr>
          <a:lstStyle/>
          <a:p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* HĐ3: Trẻ đọc thơ</a:t>
            </a:r>
          </a:p>
        </p:txBody>
      </p:sp>
    </p:spTree>
    <p:extLst>
      <p:ext uri="{BB962C8B-B14F-4D97-AF65-F5344CB8AC3E}">
        <p14:creationId xmlns:p14="http://schemas.microsoft.com/office/powerpoint/2010/main" val="2080175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946E08-B878-3501-D7B1-C8677C30F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7999" cy="10287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5946121-66EC-200A-D3D2-494B9AD93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3848100"/>
            <a:ext cx="12725400" cy="1828800"/>
          </a:xfrm>
        </p:spPr>
        <p:txBody>
          <a:bodyPr>
            <a:normAutofit fontScale="90000"/>
          </a:bodyPr>
          <a:lstStyle/>
          <a:p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3. Kết thúc: </a:t>
            </a:r>
            <a:b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Cô và trẻ hát bài: Bắp cải xanh</a:t>
            </a:r>
          </a:p>
        </p:txBody>
      </p:sp>
    </p:spTree>
    <p:extLst>
      <p:ext uri="{BB962C8B-B14F-4D97-AF65-F5344CB8AC3E}">
        <p14:creationId xmlns:p14="http://schemas.microsoft.com/office/powerpoint/2010/main" val="2126813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203</Words>
  <Application>Microsoft Office PowerPoint</Application>
  <PresentationFormat>Custom</PresentationFormat>
  <Paragraphs>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Time New Roman</vt:lpstr>
      <vt:lpstr>Times New Roman</vt:lpstr>
      <vt:lpstr>Arial</vt:lpstr>
      <vt:lpstr>DejaVu Serif Bold</vt:lpstr>
      <vt:lpstr>Calibri</vt:lpstr>
      <vt:lpstr>Office Theme</vt:lpstr>
      <vt:lpstr>PowerPoint Presentation</vt:lpstr>
      <vt:lpstr>1. Ổn định tổ chức:  Cô cho trẻ xem cây bắp cải và trò chuyện với trẻ</vt:lpstr>
      <vt:lpstr>2. Phương pháp, hình thức tổ chức: * HĐ1: Cô đọc thơ cho trẻ nghe</vt:lpstr>
      <vt:lpstr>Bắp cải xanh Xanh man mát</vt:lpstr>
      <vt:lpstr>Lá cải sắp Sắp vòng tròn</vt:lpstr>
      <vt:lpstr>Búp cải non  Nằm ngủ giữa</vt:lpstr>
      <vt:lpstr>PowerPoint Presentation</vt:lpstr>
      <vt:lpstr>* HĐ3: Trẻ đọc thơ</vt:lpstr>
      <vt:lpstr>3. Kết thúc:   Cô và trẻ hát bài: Bắp cải xanh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Pink and Pastel Typographic Group Project Presentation</dc:title>
  <cp:lastModifiedBy>Admin</cp:lastModifiedBy>
  <cp:revision>5</cp:revision>
  <dcterms:created xsi:type="dcterms:W3CDTF">2006-08-16T00:00:00Z</dcterms:created>
  <dcterms:modified xsi:type="dcterms:W3CDTF">2025-03-11T01:44:49Z</dcterms:modified>
  <dc:identifier>DAF1T7sDHso</dc:identifier>
</cp:coreProperties>
</file>