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4" r:id="rId4"/>
    <p:sldId id="274" r:id="rId5"/>
    <p:sldId id="275" r:id="rId6"/>
    <p:sldId id="276" r:id="rId7"/>
    <p:sldId id="277" r:id="rId8"/>
    <p:sldId id="278" r:id="rId9"/>
    <p:sldId id="279" r:id="rId10"/>
    <p:sldId id="287" r:id="rId11"/>
    <p:sldId id="288" r:id="rId12"/>
    <p:sldId id="273" r:id="rId13"/>
    <p:sldId id="280" r:id="rId14"/>
    <p:sldId id="266" r:id="rId15"/>
    <p:sldId id="265" r:id="rId16"/>
    <p:sldId id="281" r:id="rId17"/>
    <p:sldId id="282" r:id="rId18"/>
    <p:sldId id="283" r:id="rId19"/>
    <p:sldId id="270" r:id="rId20"/>
    <p:sldId id="284"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81" d="100"/>
          <a:sy n="81" d="100"/>
        </p:scale>
        <p:origin x="-24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0749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7739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29668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5633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241917-D038-480C-BBFC-CBDE326788E6}"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2064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41917-D038-480C-BBFC-CBDE326788E6}"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238455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241917-D038-480C-BBFC-CBDE326788E6}"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94113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41917-D038-480C-BBFC-CBDE326788E6}" type="datetimeFigureOut">
              <a:rPr lang="en-US" smtClean="0"/>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13133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41917-D038-480C-BBFC-CBDE326788E6}" type="datetimeFigureOut">
              <a:rPr lang="en-US" smtClean="0"/>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0065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60872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74219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41917-D038-480C-BBFC-CBDE326788E6}" type="datetimeFigureOut">
              <a:rPr lang="en-US" smtClean="0"/>
              <a:t>12/20/2025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2348D-EECD-4AD7-9A8B-3E823309692F}" type="slidenum">
              <a:rPr lang="en-US" smtClean="0"/>
              <a:t>‹#›</a:t>
            </a:fld>
            <a:endParaRPr lang="en-US"/>
          </a:p>
        </p:txBody>
      </p:sp>
    </p:spTree>
    <p:extLst>
      <p:ext uri="{BB962C8B-B14F-4D97-AF65-F5344CB8AC3E}">
        <p14:creationId xmlns:p14="http://schemas.microsoft.com/office/powerpoint/2010/main" val="13632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823"/>
          </a:xfrm>
          <a:prstGeom prst="rect">
            <a:avLst/>
          </a:prstGeom>
        </p:spPr>
      </p:pic>
      <p:sp>
        <p:nvSpPr>
          <p:cNvPr id="6" name="TextBox 5"/>
          <p:cNvSpPr txBox="1"/>
          <p:nvPr/>
        </p:nvSpPr>
        <p:spPr>
          <a:xfrm>
            <a:off x="3894667" y="259644"/>
            <a:ext cx="5113866" cy="369332"/>
          </a:xfrm>
          <a:prstGeom prst="rect">
            <a:avLst/>
          </a:prstGeom>
          <a:noFill/>
        </p:spPr>
        <p:txBody>
          <a:bodyPr wrap="square" rtlCol="0">
            <a:spAutoFit/>
          </a:bodyPr>
          <a:lstStyle/>
          <a:p>
            <a:endParaRPr lang="en-US" dirty="0"/>
          </a:p>
        </p:txBody>
      </p:sp>
      <p:sp>
        <p:nvSpPr>
          <p:cNvPr id="2" name="TextBox 1"/>
          <p:cNvSpPr txBox="1"/>
          <p:nvPr/>
        </p:nvSpPr>
        <p:spPr>
          <a:xfrm>
            <a:off x="3341511" y="13461"/>
            <a:ext cx="5937956" cy="707886"/>
          </a:xfrm>
          <a:prstGeom prst="rect">
            <a:avLst/>
          </a:prstGeom>
          <a:noFill/>
        </p:spPr>
        <p:txBody>
          <a:bodyPr wrap="square" rtlCol="0">
            <a:spAutoFit/>
          </a:bodyP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UBND</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PHƯỜNG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VIỆT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HƯNG</a:t>
            </a:r>
            <a:endParaRPr lang="en-US" sz="2000" b="1" dirty="0" smtClean="0">
              <a:solidFill>
                <a:srgbClr val="002060"/>
              </a:solidFill>
              <a:latin typeface="Times New Roman" panose="02020603050405020304" pitchFamily="18" charset="0"/>
              <a:cs typeface="Times New Roman" panose="02020603050405020304" pitchFamily="18" charset="0"/>
            </a:endParaRPr>
          </a:p>
          <a:p>
            <a:pPr algn="ctr"/>
            <a:r>
              <a:rPr lang="en-US" sz="2000" b="1" dirty="0" smtClean="0">
                <a:solidFill>
                  <a:srgbClr val="002060"/>
                </a:solidFill>
                <a:latin typeface="Times New Roman" panose="02020603050405020304" pitchFamily="18" charset="0"/>
                <a:cs typeface="Times New Roman" panose="02020603050405020304" pitchFamily="18" charset="0"/>
              </a:rPr>
              <a:t>TRƯỜNG MẦM NON GIANG BIÊN</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590" y="680336"/>
            <a:ext cx="767645" cy="794603"/>
          </a:xfrm>
          <a:prstGeom prst="rect">
            <a:avLst/>
          </a:prstGeom>
        </p:spPr>
      </p:pic>
      <p:sp>
        <p:nvSpPr>
          <p:cNvPr id="5" name="TextBox 4"/>
          <p:cNvSpPr txBox="1"/>
          <p:nvPr/>
        </p:nvSpPr>
        <p:spPr>
          <a:xfrm>
            <a:off x="1958621" y="1692410"/>
            <a:ext cx="8500534" cy="661720"/>
          </a:xfrm>
          <a:prstGeom prst="rect">
            <a:avLst/>
          </a:prstGeom>
          <a:noFill/>
        </p:spPr>
        <p:txBody>
          <a:bodyPr wrap="square" rtlCol="0">
            <a:spAutoFit/>
          </a:bodyPr>
          <a:lstStyle/>
          <a:p>
            <a:pPr algn="ctr"/>
            <a:r>
              <a:rPr lang="en-US" sz="3700" b="1" dirty="0" smtClean="0">
                <a:solidFill>
                  <a:srgbClr val="FF0000"/>
                </a:solidFill>
                <a:latin typeface="Times New Roman" panose="02020603050405020304" pitchFamily="18" charset="0"/>
                <a:cs typeface="Times New Roman" panose="02020603050405020304" pitchFamily="18" charset="0"/>
              </a:rPr>
              <a:t>LĨNH VỰC PHÁT TRIỂN NGÔN NGỮ</a:t>
            </a:r>
            <a:endParaRPr lang="en-US" sz="37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41510" y="2583672"/>
            <a:ext cx="7461955" cy="1938992"/>
          </a:xfrm>
          <a:prstGeom prst="rect">
            <a:avLst/>
          </a:prstGeom>
          <a:noFill/>
        </p:spPr>
        <p:txBody>
          <a:bodyPr wrap="square" rtlCol="0">
            <a:spAutoFit/>
          </a:bodyPr>
          <a:lstStyle/>
          <a:p>
            <a:r>
              <a:rPr lang="en-US" sz="3000" dirty="0" err="1" smtClean="0">
                <a:solidFill>
                  <a:srgbClr val="0000CC"/>
                </a:solidFill>
                <a:latin typeface="Times New Roman" panose="02020603050405020304" pitchFamily="18" charset="0"/>
                <a:cs typeface="Times New Roman" panose="02020603050405020304" pitchFamily="18" charset="0"/>
              </a:rPr>
              <a:t>Hoạt</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động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L</a:t>
            </a:r>
            <a:r>
              <a:rPr lang="en-US" sz="3000" dirty="0" err="1" smtClean="0">
                <a:solidFill>
                  <a:srgbClr val="0000CC"/>
                </a:solidFill>
                <a:latin typeface="Times New Roman" panose="02020603050405020304" pitchFamily="18" charset="0"/>
                <a:cs typeface="Times New Roman" panose="02020603050405020304" pitchFamily="18" charset="0"/>
              </a:rPr>
              <a:t>àm</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quen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văn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học</a:t>
            </a:r>
            <a:endParaRPr lang="en-US" sz="3000" dirty="0" smtClean="0">
              <a:solidFill>
                <a:srgbClr val="0000CC"/>
              </a:solidFill>
              <a:latin typeface="Times New Roman" panose="02020603050405020304" pitchFamily="18" charset="0"/>
              <a:cs typeface="Times New Roman" panose="02020603050405020304" pitchFamily="18" charset="0"/>
            </a:endParaRPr>
          </a:p>
          <a:p>
            <a:r>
              <a:rPr lang="en-US" sz="3000" dirty="0" err="1" smtClean="0">
                <a:solidFill>
                  <a:srgbClr val="0000CC"/>
                </a:solidFill>
                <a:latin typeface="Times New Roman" panose="02020603050405020304" pitchFamily="18" charset="0"/>
                <a:cs typeface="Times New Roman" panose="02020603050405020304" pitchFamily="18" charset="0"/>
              </a:rPr>
              <a:t>Đề</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tài</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Truyện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Thỏ</a:t>
            </a:r>
            <a:r>
              <a:rPr lang="en-US" sz="3000" dirty="0" smtClean="0">
                <a:solidFill>
                  <a:srgbClr val="0000CC"/>
                </a:solidFill>
                <a:latin typeface="Times New Roman" panose="02020603050405020304" pitchFamily="18" charset="0"/>
                <a:cs typeface="Times New Roman" panose="02020603050405020304" pitchFamily="18" charset="0"/>
              </a:rPr>
              <a:t> con </a:t>
            </a:r>
            <a:r>
              <a:rPr lang="en-US" sz="3000" dirty="0" err="1" smtClean="0">
                <a:solidFill>
                  <a:srgbClr val="0000CC"/>
                </a:solidFill>
                <a:latin typeface="Times New Roman" panose="02020603050405020304" pitchFamily="18" charset="0"/>
                <a:cs typeface="Times New Roman" panose="02020603050405020304" pitchFamily="18" charset="0"/>
              </a:rPr>
              <a:t>không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vâng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lời</a:t>
            </a:r>
            <a:r>
              <a:rPr lang="en-US" sz="3000" dirty="0" smtClean="0">
                <a:solidFill>
                  <a:srgbClr val="0000CC"/>
                </a:solidFill>
                <a:latin typeface="Times New Roman" panose="02020603050405020304" pitchFamily="18" charset="0"/>
                <a:cs typeface="Times New Roman" panose="02020603050405020304" pitchFamily="18" charset="0"/>
              </a:rPr>
              <a:t>”</a:t>
            </a:r>
          </a:p>
          <a:p>
            <a:r>
              <a:rPr lang="en-US" sz="3000" dirty="0" err="1" smtClean="0">
                <a:solidFill>
                  <a:srgbClr val="0000CC"/>
                </a:solidFill>
                <a:latin typeface="Times New Roman" panose="02020603050405020304" pitchFamily="18" charset="0"/>
                <a:cs typeface="Times New Roman" panose="02020603050405020304" pitchFamily="18" charset="0"/>
              </a:rPr>
              <a:t>Lứa</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tuổi</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Nhà</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trẻ</a:t>
            </a:r>
            <a:r>
              <a:rPr lang="en-US" sz="3000" dirty="0" smtClean="0">
                <a:solidFill>
                  <a:srgbClr val="0000CC"/>
                </a:solidFill>
                <a:latin typeface="Times New Roman" panose="02020603050405020304" pitchFamily="18" charset="0"/>
                <a:cs typeface="Times New Roman" panose="02020603050405020304" pitchFamily="18" charset="0"/>
              </a:rPr>
              <a:t> “24 - 36 </a:t>
            </a:r>
            <a:r>
              <a:rPr lang="en-US" sz="3000" dirty="0" err="1" smtClean="0">
                <a:solidFill>
                  <a:srgbClr val="0000CC"/>
                </a:solidFill>
                <a:latin typeface="Times New Roman" panose="02020603050405020304" pitchFamily="18" charset="0"/>
                <a:cs typeface="Times New Roman" panose="02020603050405020304" pitchFamily="18" charset="0"/>
              </a:rPr>
              <a:t>tháng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tuổi</a:t>
            </a:r>
            <a:r>
              <a:rPr lang="en-US" sz="3000" dirty="0" smtClean="0">
                <a:solidFill>
                  <a:srgbClr val="0000CC"/>
                </a:solidFill>
                <a:latin typeface="Times New Roman" panose="02020603050405020304" pitchFamily="18" charset="0"/>
                <a:cs typeface="Times New Roman" panose="02020603050405020304" pitchFamily="18" charset="0"/>
              </a:rPr>
              <a:t>”</a:t>
            </a:r>
          </a:p>
          <a:p>
            <a:r>
              <a:rPr lang="en-US" sz="3000" dirty="0" err="1" smtClean="0">
                <a:solidFill>
                  <a:srgbClr val="0000CC"/>
                </a:solidFill>
                <a:latin typeface="Times New Roman" panose="02020603050405020304" pitchFamily="18" charset="0"/>
                <a:cs typeface="Times New Roman" panose="02020603050405020304" pitchFamily="18" charset="0"/>
              </a:rPr>
              <a:t>Giáo</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viên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Tạ</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Thị</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Quỳnh</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Anh</a:t>
            </a:r>
            <a:endParaRPr lang="en-US" sz="3000"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8424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046132" y="406400"/>
            <a:ext cx="4752623" cy="923330"/>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chạy</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ra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ôm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nói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với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a:t>
            </a:r>
          </a:p>
          <a:p>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dặn</a:t>
            </a:r>
            <a:r>
              <a:rPr lang="en-US" dirty="0" smtClean="0">
                <a:solidFill>
                  <a:schemeClr val="bg1"/>
                </a:solidFill>
                <a:latin typeface="Times New Roman" panose="02020603050405020304" pitchFamily="18" charset="0"/>
                <a:cs typeface="Times New Roman" panose="02020603050405020304" pitchFamily="18" charset="0"/>
              </a:rPr>
              <a:t> con ở </a:t>
            </a:r>
            <a:r>
              <a:rPr lang="en-US" dirty="0" err="1" smtClean="0">
                <a:solidFill>
                  <a:schemeClr val="bg1"/>
                </a:solidFill>
                <a:latin typeface="Times New Roman" panose="02020603050405020304" pitchFamily="18" charset="0"/>
                <a:cs typeface="Times New Roman" panose="02020603050405020304" pitchFamily="18" charset="0"/>
              </a:rPr>
              <a:t>nhà</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lại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chơi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xa</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xin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lỗi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6733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386668" y="3244334"/>
            <a:ext cx="5971822" cy="1200329"/>
          </a:xfrm>
          <a:prstGeom prst="rect">
            <a:avLst/>
          </a:prstGeom>
        </p:spPr>
        <p:txBody>
          <a:bodyPr wrap="square">
            <a:spAutoFit/>
          </a:bodyPr>
          <a:lstStyle/>
          <a:p>
            <a:pPr algn="ctr"/>
            <a:r>
              <a:rPr lang="en-US" sz="7200" b="1" dirty="0">
                <a:solidFill>
                  <a:srgbClr val="FF0000"/>
                </a:solidFill>
                <a:latin typeface="Times New Roman" panose="02020603050405020304" pitchFamily="18" charset="0"/>
                <a:cs typeface="Times New Roman" panose="02020603050405020304" pitchFamily="18" charset="0"/>
              </a:rPr>
              <a:t>ĐÀM THOẠI</a:t>
            </a:r>
          </a:p>
        </p:txBody>
      </p:sp>
    </p:spTree>
    <p:extLst>
      <p:ext uri="{BB962C8B-B14F-4D97-AF65-F5344CB8AC3E}">
        <p14:creationId xmlns:p14="http://schemas.microsoft.com/office/powerpoint/2010/main" val="2234916396"/>
      </p:ext>
    </p:extLst>
  </p:cSld>
  <p:clrMapOvr>
    <a:masterClrMapping/>
  </p:clrMapOvr>
  <p:transition spd="slow" advTm="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844801" y="1117600"/>
            <a:ext cx="659271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Các</a:t>
            </a:r>
            <a:r>
              <a:rPr lang="en-US" sz="3600" dirty="0" smtClean="0">
                <a:solidFill>
                  <a:srgbClr val="00B050"/>
                </a:solidFill>
                <a:latin typeface="Times New Roman" panose="02020603050405020304" pitchFamily="18" charset="0"/>
                <a:cs typeface="Times New Roman" panose="02020603050405020304" pitchFamily="18" charset="0"/>
              </a:rPr>
              <a:t> con </a:t>
            </a:r>
            <a:r>
              <a:rPr lang="en-US" sz="3600" dirty="0" err="1" smtClean="0">
                <a:solidFill>
                  <a:srgbClr val="00B050"/>
                </a:solidFill>
                <a:latin typeface="Times New Roman" panose="02020603050405020304" pitchFamily="18" charset="0"/>
                <a:cs typeface="Times New Roman" panose="02020603050405020304" pitchFamily="18" charset="0"/>
              </a:rPr>
              <a:t>vừa</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được</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nghe</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cô</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kể</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câu</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5" y="3183467"/>
            <a:ext cx="5508977" cy="2720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5341615"/>
      </p:ext>
    </p:extLst>
  </p:cSld>
  <p:clrMapOvr>
    <a:masterClrMapping/>
  </p:clrMapOvr>
  <mc:AlternateContent xmlns:mc="http://schemas.openxmlformats.org/markup-compatibility/2006" xmlns:p14="http://schemas.microsoft.com/office/powerpoint/2010/main">
    <mc:Choice Requires="p14">
      <p:transition spd="slow" p14:dur="2000" advTm="6850"/>
    </mc:Choice>
    <mc:Fallback xmlns="">
      <p:transition spd="slow" advTm="6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799644" y="1106312"/>
            <a:ext cx="6795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Trong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câu</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có</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những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nhân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vật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66844" y="3894667"/>
            <a:ext cx="276577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Thỏ</a:t>
            </a:r>
            <a:r>
              <a:rPr lang="en-US" sz="2400" dirty="0" smtClean="0">
                <a:latin typeface="Times New Roman" panose="02020603050405020304" pitchFamily="18" charset="0"/>
                <a:cs typeface="Times New Roman" panose="02020603050405020304" pitchFamily="18" charset="0"/>
              </a:rPr>
              <a:t> con</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Gấu</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Bướm</a:t>
            </a:r>
            <a:endParaRPr lang="en-US" sz="24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5825067" y="4346236"/>
            <a:ext cx="891821" cy="361244"/>
          </a:xfrm>
          <a:prstGeom prst="rightArrow">
            <a:avLst>
              <a:gd name="adj1" fmla="val 50000"/>
              <a:gd name="adj2" fmla="val 1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009421" y="3138310"/>
            <a:ext cx="3668889" cy="307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721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10"/>
                                        <p:tgtEl>
                                          <p:spTgt spid="2"/>
                                        </p:tgtEl>
                                      </p:cBhvr>
                                    </p:animEffect>
                                    <p:anim calcmode="lin" valueType="num">
                                      <p:cBhvr>
                                        <p:cTn id="8" dur="1010" fill="hold"/>
                                        <p:tgtEl>
                                          <p:spTgt spid="2"/>
                                        </p:tgtEl>
                                        <p:attrNameLst>
                                          <p:attrName>ppt_x</p:attrName>
                                        </p:attrNameLst>
                                      </p:cBhvr>
                                      <p:tavLst>
                                        <p:tav tm="0">
                                          <p:val>
                                            <p:strVal val="#ppt_x"/>
                                          </p:val>
                                        </p:tav>
                                        <p:tav tm="100000">
                                          <p:val>
                                            <p:strVal val="#ppt_x"/>
                                          </p:val>
                                        </p:tav>
                                      </p:tavLst>
                                    </p:anim>
                                    <p:anim calcmode="lin" valueType="num">
                                      <p:cBhvr>
                                        <p:cTn id="9" dur="101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1)">
                                      <p:cBhvr>
                                        <p:cTn id="12" dur="6000"/>
                                        <p:tgtEl>
                                          <p:spTgt spid="10">
                                            <p:txEl>
                                              <p:pRg st="0" end="0"/>
                                            </p:txEl>
                                          </p:spTgt>
                                        </p:tgtEl>
                                      </p:cBhvr>
                                    </p:animEffect>
                                  </p:childTnLst>
                                </p:cTn>
                              </p:par>
                              <p:par>
                                <p:cTn id="13" presetID="26"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2030">
                                          <p:stCondLst>
                                            <p:cond delay="0"/>
                                          </p:stCondLst>
                                        </p:cTn>
                                        <p:tgtEl>
                                          <p:spTgt spid="10">
                                            <p:txEl>
                                              <p:pRg st="1" end="1"/>
                                            </p:txEl>
                                          </p:spTgt>
                                        </p:tgtEl>
                                      </p:cBhvr>
                                    </p:animEffect>
                                    <p:anim calcmode="lin" valueType="num">
                                      <p:cBhvr>
                                        <p:cTn id="16" dur="6377"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17" dur="232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18" dur="2324" tmFilter="0, 0; 0.125,0.2665; 0.25,0.4; 0.375,0.465; 0.5,0.5;  0.625,0.535; 0.75,0.6; 0.875,0.7335; 1,1">
                                          <p:stCondLst>
                                            <p:cond delay="232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19" dur="1162" tmFilter="0, 0; 0.125,0.2665; 0.25,0.4; 0.375,0.465; 0.5,0.5;  0.625,0.535; 0.75,0.6; 0.875,0.7335; 1,1">
                                          <p:stCondLst>
                                            <p:cond delay="463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20" dur="574" tmFilter="0, 0; 0.125,0.2665; 0.25,0.4; 0.375,0.465; 0.5,0.5;  0.625,0.535; 0.75,0.6; 0.875,0.7335; 1,1">
                                          <p:stCondLst>
                                            <p:cond delay="5796"/>
                                          </p:stCondLst>
                                        </p:cTn>
                                        <p:tgtEl>
                                          <p:spTgt spid="10">
                                            <p:txEl>
                                              <p:pRg st="1" end="1"/>
                                            </p:txEl>
                                          </p:spTgt>
                                        </p:tgtEl>
                                        <p:attrNameLst>
                                          <p:attrName>ppt_y</p:attrName>
                                        </p:attrNameLst>
                                      </p:cBhvr>
                                      <p:tavLst>
                                        <p:tav tm="0" fmla="#ppt_y-sin(pi*$)/81">
                                          <p:val>
                                            <p:fltVal val="0"/>
                                          </p:val>
                                        </p:tav>
                                        <p:tav tm="100000">
                                          <p:val>
                                            <p:fltVal val="1"/>
                                          </p:val>
                                        </p:tav>
                                      </p:tavLst>
                                    </p:anim>
                                    <p:animScale>
                                      <p:cBhvr>
                                        <p:cTn id="21" dur="91">
                                          <p:stCondLst>
                                            <p:cond delay="2275"/>
                                          </p:stCondLst>
                                        </p:cTn>
                                        <p:tgtEl>
                                          <p:spTgt spid="10">
                                            <p:txEl>
                                              <p:pRg st="1" end="1"/>
                                            </p:txEl>
                                          </p:spTgt>
                                        </p:tgtEl>
                                      </p:cBhvr>
                                      <p:to x="100000" y="60000"/>
                                    </p:animScale>
                                    <p:animScale>
                                      <p:cBhvr>
                                        <p:cTn id="22" dur="581" decel="50000">
                                          <p:stCondLst>
                                            <p:cond delay="2366"/>
                                          </p:stCondLst>
                                        </p:cTn>
                                        <p:tgtEl>
                                          <p:spTgt spid="10">
                                            <p:txEl>
                                              <p:pRg st="1" end="1"/>
                                            </p:txEl>
                                          </p:spTgt>
                                        </p:tgtEl>
                                      </p:cBhvr>
                                      <p:to x="100000" y="100000"/>
                                    </p:animScale>
                                    <p:animScale>
                                      <p:cBhvr>
                                        <p:cTn id="23" dur="91">
                                          <p:stCondLst>
                                            <p:cond delay="4592"/>
                                          </p:stCondLst>
                                        </p:cTn>
                                        <p:tgtEl>
                                          <p:spTgt spid="10">
                                            <p:txEl>
                                              <p:pRg st="1" end="1"/>
                                            </p:txEl>
                                          </p:spTgt>
                                        </p:tgtEl>
                                      </p:cBhvr>
                                      <p:to x="100000" y="80000"/>
                                    </p:animScale>
                                    <p:animScale>
                                      <p:cBhvr>
                                        <p:cTn id="24" dur="581" decel="50000">
                                          <p:stCondLst>
                                            <p:cond delay="4683"/>
                                          </p:stCondLst>
                                        </p:cTn>
                                        <p:tgtEl>
                                          <p:spTgt spid="10">
                                            <p:txEl>
                                              <p:pRg st="1" end="1"/>
                                            </p:txEl>
                                          </p:spTgt>
                                        </p:tgtEl>
                                      </p:cBhvr>
                                      <p:to x="100000" y="100000"/>
                                    </p:animScale>
                                    <p:animScale>
                                      <p:cBhvr>
                                        <p:cTn id="25" dur="91">
                                          <p:stCondLst>
                                            <p:cond delay="5747"/>
                                          </p:stCondLst>
                                        </p:cTn>
                                        <p:tgtEl>
                                          <p:spTgt spid="10">
                                            <p:txEl>
                                              <p:pRg st="1" end="1"/>
                                            </p:txEl>
                                          </p:spTgt>
                                        </p:tgtEl>
                                      </p:cBhvr>
                                      <p:to x="100000" y="90000"/>
                                    </p:animScale>
                                    <p:animScale>
                                      <p:cBhvr>
                                        <p:cTn id="26" dur="581" decel="50000">
                                          <p:stCondLst>
                                            <p:cond delay="5838"/>
                                          </p:stCondLst>
                                        </p:cTn>
                                        <p:tgtEl>
                                          <p:spTgt spid="10">
                                            <p:txEl>
                                              <p:pRg st="1" end="1"/>
                                            </p:txEl>
                                          </p:spTgt>
                                        </p:tgtEl>
                                      </p:cBhvr>
                                      <p:to x="100000" y="100000"/>
                                    </p:animScale>
                                    <p:animScale>
                                      <p:cBhvr>
                                        <p:cTn id="27" dur="91">
                                          <p:stCondLst>
                                            <p:cond delay="6328"/>
                                          </p:stCondLst>
                                        </p:cTn>
                                        <p:tgtEl>
                                          <p:spTgt spid="10">
                                            <p:txEl>
                                              <p:pRg st="1" end="1"/>
                                            </p:txEl>
                                          </p:spTgt>
                                        </p:tgtEl>
                                      </p:cBhvr>
                                      <p:to x="100000" y="95000"/>
                                    </p:animScale>
                                    <p:animScale>
                                      <p:cBhvr>
                                        <p:cTn id="28" dur="581" decel="50000">
                                          <p:stCondLst>
                                            <p:cond delay="6419"/>
                                          </p:stCondLst>
                                        </p:cTn>
                                        <p:tgtEl>
                                          <p:spTgt spid="10">
                                            <p:txEl>
                                              <p:pRg st="1" end="1"/>
                                            </p:txEl>
                                          </p:spTgt>
                                        </p:tgtEl>
                                      </p:cBhvr>
                                      <p:to x="100000" y="100000"/>
                                    </p:animScale>
                                  </p:childTnLst>
                                </p:cTn>
                              </p:par>
                              <p:par>
                                <p:cTn id="29" presetID="2" presetClass="entr" presetSubtype="4"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8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8000" fill="hold"/>
                                        <p:tgtEl>
                                          <p:spTgt spid="10">
                                            <p:txEl>
                                              <p:pRg st="2" end="2"/>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9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686756" y="666044"/>
            <a:ext cx="724746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mẹ</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dặn</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con </a:t>
            </a:r>
            <a:r>
              <a:rPr lang="en-US" sz="4000" dirty="0" err="1" smtClean="0">
                <a:solidFill>
                  <a:srgbClr val="00B050"/>
                </a:solidFill>
                <a:latin typeface="Times New Roman" panose="02020603050405020304" pitchFamily="18" charset="0"/>
                <a:cs typeface="Times New Roman" panose="02020603050405020304" pitchFamily="18" charset="0"/>
              </a:rPr>
              <a:t>như</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thế</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nào</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02755" y="2291644"/>
            <a:ext cx="5734755" cy="1077218"/>
          </a:xfrm>
          <a:prstGeom prst="rect">
            <a:avLst/>
          </a:prstGeom>
          <a:noFill/>
        </p:spPr>
        <p:txBody>
          <a:bodyPr wrap="square" rtlCol="0">
            <a:spAutoFit/>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Thỏ</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mẹ</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dặn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thỏ</a:t>
            </a:r>
            <a:r>
              <a:rPr lang="en-US" sz="3200" dirty="0" smtClean="0">
                <a:solidFill>
                  <a:srgbClr val="FF0000"/>
                </a:solidFill>
                <a:latin typeface="Times New Roman" panose="02020603050405020304" pitchFamily="18" charset="0"/>
                <a:cs typeface="Times New Roman" panose="02020603050405020304" pitchFamily="18" charset="0"/>
              </a:rPr>
              <a:t> con ở </a:t>
            </a:r>
            <a:r>
              <a:rPr lang="en-US" sz="3200" dirty="0" err="1" smtClean="0">
                <a:solidFill>
                  <a:srgbClr val="FF0000"/>
                </a:solidFill>
                <a:latin typeface="Times New Roman" panose="02020603050405020304" pitchFamily="18" charset="0"/>
                <a:cs typeface="Times New Roman" panose="02020603050405020304" pitchFamily="18" charset="0"/>
              </a:rPr>
              <a:t>nhà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xa</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Down Arrow 8"/>
          <p:cNvSpPr/>
          <p:nvPr/>
        </p:nvSpPr>
        <p:spPr>
          <a:xfrm>
            <a:off x="6169377" y="1616497"/>
            <a:ext cx="282222" cy="5585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 name="Picture 1"/>
          <p:cNvPicPr>
            <a:picLocks noChangeAspect="1"/>
          </p:cNvPicPr>
          <p:nvPr/>
        </p:nvPicPr>
        <p:blipFill>
          <a:blip r:embed="rId3"/>
          <a:stretch>
            <a:fillRect/>
          </a:stretch>
        </p:blipFill>
        <p:spPr>
          <a:xfrm>
            <a:off x="4134678" y="3580410"/>
            <a:ext cx="4876800" cy="270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20618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902226" y="954156"/>
            <a:ext cx="684008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Vậy</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ai</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đến</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rủ</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con </a:t>
            </a:r>
            <a:r>
              <a:rPr lang="en-US" sz="4000" dirty="0" err="1" smtClean="0">
                <a:solidFill>
                  <a:srgbClr val="00B050"/>
                </a:solidFill>
                <a:latin typeface="Times New Roman" panose="02020603050405020304" pitchFamily="18" charset="0"/>
                <a:cs typeface="Times New Roman" panose="02020603050405020304" pitchFamily="18" charset="0"/>
              </a:rPr>
              <a:t>đi</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chơi</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421" y="3025422"/>
            <a:ext cx="5113867" cy="2822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461747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578"/>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67377" y="1115833"/>
            <a:ext cx="695395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xảy</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ra</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với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khi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chơi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nhỉ</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980267"/>
            <a:ext cx="5012267" cy="281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191022" y="3905956"/>
            <a:ext cx="3014134"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Thỏ</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đường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6180667" y="4264475"/>
            <a:ext cx="553155" cy="237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50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0" y="0"/>
            <a:ext cx="12192000" cy="677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036711" y="609600"/>
            <a:ext cx="603955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solidFill>
                  <a:srgbClr val="00B050"/>
                </a:solidFill>
                <a:latin typeface="Times New Roman" panose="02020603050405020304" pitchFamily="18" charset="0"/>
                <a:cs typeface="Times New Roman" panose="02020603050405020304" pitchFamily="18" charset="0"/>
              </a:rPr>
              <a:t>Ai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dắt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về</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nhà</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10" y="2698044"/>
            <a:ext cx="4865511"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303910" y="3646311"/>
            <a:ext cx="240453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Thỏ</a:t>
            </a:r>
            <a:r>
              <a:rPr lang="en-US" sz="2800" dirty="0" smtClean="0">
                <a:solidFill>
                  <a:srgbClr val="FF0000"/>
                </a:solidFill>
                <a:latin typeface="Times New Roman" panose="02020603050405020304" pitchFamily="18" charset="0"/>
                <a:cs typeface="Times New Roman" panose="02020603050405020304" pitchFamily="18" charset="0"/>
              </a:rPr>
              <a:t> con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5971821" y="4123364"/>
            <a:ext cx="801511" cy="31609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435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ircle(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664178" y="1196623"/>
            <a:ext cx="74280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Khi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biết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lỗi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thì</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con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làm</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770489" y="2415822"/>
            <a:ext cx="5046132" cy="646331"/>
          </a:xfrm>
          <a:prstGeom prst="rect">
            <a:avLst/>
          </a:prstGeom>
          <a:noFill/>
        </p:spPr>
        <p:txBody>
          <a:bodyPr wrap="square" rtlCol="0">
            <a:sp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Bạn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thỏ</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đã</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xin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lỗi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mẹ</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623732" y="3375378"/>
            <a:ext cx="5192889" cy="269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6334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8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anim calcmode="lin" valueType="num">
                                      <p:cBhvr>
                                        <p:cTn id="11" dur="3000" fill="hold"/>
                                        <p:tgtEl>
                                          <p:spTgt spid="8"/>
                                        </p:tgtEl>
                                        <p:attrNameLst>
                                          <p:attrName>ppt_x</p:attrName>
                                        </p:attrNameLst>
                                      </p:cBhvr>
                                      <p:tavLst>
                                        <p:tav tm="0">
                                          <p:val>
                                            <p:strVal val="#ppt_x"/>
                                          </p:val>
                                        </p:tav>
                                        <p:tav tm="100000">
                                          <p:val>
                                            <p:strVal val="#ppt_x"/>
                                          </p:val>
                                        </p:tav>
                                      </p:tavLst>
                                    </p:anim>
                                    <p:anim calcmode="lin" valueType="num">
                                      <p:cBhvr>
                                        <p:cTn id="12"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02844" y="1524000"/>
            <a:ext cx="6163733" cy="1692771"/>
          </a:xfrm>
          <a:prstGeom prst="rect">
            <a:avLst/>
          </a:prstGeom>
          <a:noFill/>
        </p:spPr>
        <p:txBody>
          <a:bodyPr wrap="square" rtlCol="0">
            <a:spAutoFit/>
          </a:bodyPr>
          <a:lstStyle/>
          <a:p>
            <a:pPr algn="ctr"/>
            <a:r>
              <a:rPr lang="en-US" sz="6000" dirty="0" err="1" smtClean="0">
                <a:solidFill>
                  <a:srgbClr val="0070C0"/>
                </a:solidFill>
                <a:latin typeface="Times New Roman" panose="02020603050405020304" pitchFamily="18" charset="0"/>
                <a:cs typeface="Times New Roman" panose="02020603050405020304" pitchFamily="18" charset="0"/>
              </a:rPr>
              <a:t>Vở</a:t>
            </a:r>
            <a:r>
              <a:rPr lang="en-US" sz="6000" dirty="0" smtClean="0">
                <a:solidFill>
                  <a:srgbClr val="0070C0"/>
                </a:solidFill>
                <a:latin typeface="Times New Roman" panose="02020603050405020304" pitchFamily="18" charset="0"/>
                <a:cs typeface="Times New Roman" panose="02020603050405020304" pitchFamily="18" charset="0"/>
              </a:rPr>
              <a:t> </a:t>
            </a:r>
            <a:r>
              <a:rPr lang="en-US" sz="6000" dirty="0" err="1" smtClean="0">
                <a:solidFill>
                  <a:srgbClr val="0070C0"/>
                </a:solidFill>
                <a:latin typeface="Times New Roman" panose="02020603050405020304" pitchFamily="18" charset="0"/>
                <a:cs typeface="Times New Roman" panose="02020603050405020304" pitchFamily="18" charset="0"/>
              </a:rPr>
              <a:t>kịch</a:t>
            </a:r>
            <a:r>
              <a:rPr lang="en-US" sz="6000" dirty="0" smtClean="0">
                <a:solidFill>
                  <a:srgbClr val="0070C0"/>
                </a:solidFill>
                <a:latin typeface="Times New Roman" panose="02020603050405020304" pitchFamily="18" charset="0"/>
                <a:cs typeface="Times New Roman" panose="02020603050405020304" pitchFamily="18" charset="0"/>
              </a:rPr>
              <a:t> </a:t>
            </a:r>
          </a:p>
          <a:p>
            <a:pPr algn="ctr"/>
            <a:r>
              <a:rPr lang="en-US" sz="4400" dirty="0" smtClean="0">
                <a:solidFill>
                  <a:srgbClr val="FF0000"/>
                </a:solidFill>
                <a:latin typeface="Times New Roman" panose="02020603050405020304" pitchFamily="18" charset="0"/>
                <a:cs typeface="Times New Roman" panose="02020603050405020304" pitchFamily="18" charset="0"/>
              </a:rPr>
              <a:t>“</a:t>
            </a:r>
            <a:r>
              <a:rPr lang="en-US" sz="4400" dirty="0" err="1" smtClean="0">
                <a:solidFill>
                  <a:srgbClr val="FF0000"/>
                </a:solidFill>
                <a:latin typeface="Times New Roman" panose="02020603050405020304" pitchFamily="18" charset="0"/>
                <a:cs typeface="Times New Roman" panose="02020603050405020304" pitchFamily="18" charset="0"/>
              </a:rPr>
              <a:t>Thỏ</a:t>
            </a:r>
            <a:r>
              <a:rPr lang="en-US" sz="4400" dirty="0" smtClean="0">
                <a:solidFill>
                  <a:srgbClr val="FF0000"/>
                </a:solidFill>
                <a:latin typeface="Times New Roman" panose="02020603050405020304" pitchFamily="18" charset="0"/>
                <a:cs typeface="Times New Roman" panose="02020603050405020304" pitchFamily="18" charset="0"/>
              </a:rPr>
              <a:t> con </a:t>
            </a:r>
            <a:r>
              <a:rPr lang="en-US" sz="4400" dirty="0" err="1" smtClean="0">
                <a:solidFill>
                  <a:srgbClr val="FF0000"/>
                </a:solidFill>
                <a:latin typeface="Times New Roman" panose="02020603050405020304" pitchFamily="18" charset="0"/>
                <a:cs typeface="Times New Roman" panose="02020603050405020304" pitchFamily="18" charset="0"/>
              </a:rPr>
              <a:t>không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vâng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lời</a:t>
            </a:r>
            <a:r>
              <a:rPr lang="en-US" sz="4400" dirty="0" smtClean="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0777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73723" y="2677148"/>
            <a:ext cx="10644554" cy="1569660"/>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Ổn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định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tổ</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chức</a:t>
            </a:r>
            <a:r>
              <a:rPr lang="en-US" sz="4800" b="1" dirty="0" smtClean="0">
                <a:solidFill>
                  <a:srgbClr val="FF0000"/>
                </a:solidFill>
                <a:latin typeface="Times New Roman" panose="02020603050405020304" pitchFamily="18" charset="0"/>
                <a:cs typeface="Times New Roman" panose="02020603050405020304" pitchFamily="18" charset="0"/>
              </a:rPr>
              <a:t>:</a:t>
            </a: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Cô</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và</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trẻ</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hát</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bài</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mẹ</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yêu</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không</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nào</a:t>
            </a:r>
            <a:r>
              <a:rPr lang="en-US" sz="4800" b="1" dirty="0" smtClean="0">
                <a:solidFill>
                  <a:srgbClr val="0000CC"/>
                </a:solidFill>
                <a:latin typeface="Times New Roman" panose="02020603050405020304" pitchFamily="18" charset="0"/>
                <a:cs typeface="Times New Roman" panose="02020603050405020304" pitchFamily="18" charset="0"/>
              </a:rPr>
              <a:t>”</a:t>
            </a:r>
            <a:endParaRPr lang="en-US" sz="4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49993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 Diagonal Corner Rectangle 3"/>
          <p:cNvSpPr/>
          <p:nvPr/>
        </p:nvSpPr>
        <p:spPr>
          <a:xfrm>
            <a:off x="3330222" y="1298222"/>
            <a:ext cx="6141156" cy="323991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2060"/>
                </a:solidFill>
                <a:latin typeface="+mj-lt"/>
              </a:rPr>
              <a:t>Giáo dục: Qua câu chuyện “Thỏ con không vâng lời” các con phải biết vâng lời ông bà, bố mẹ, cô giáo và người lớn. Không được đi chơi xa một mình. Các con nhớ lời cô chưa</a:t>
            </a:r>
          </a:p>
        </p:txBody>
      </p:sp>
      <p:pic>
        <p:nvPicPr>
          <p:cNvPr id="2" name="Truyện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7302" y="6626578"/>
            <a:ext cx="304800" cy="304800"/>
          </a:xfrm>
          <a:prstGeom prst="rect">
            <a:avLst/>
          </a:prstGeom>
        </p:spPr>
      </p:pic>
    </p:spTree>
    <p:extLst>
      <p:ext uri="{BB962C8B-B14F-4D97-AF65-F5344CB8AC3E}">
        <p14:creationId xmlns:p14="http://schemas.microsoft.com/office/powerpoint/2010/main" val="2177332950"/>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6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709333" y="2269067"/>
            <a:ext cx="6750755" cy="1938992"/>
          </a:xfrm>
          <a:prstGeom prst="rect">
            <a:avLst/>
          </a:prstGeom>
          <a:noFill/>
        </p:spPr>
        <p:txBody>
          <a:bodyPr wrap="square" rtlCol="0">
            <a:spAutoFit/>
          </a:bodyPr>
          <a:lstStyle/>
          <a:p>
            <a:pPr algn="ctr"/>
            <a:r>
              <a:rPr lang="en-US" sz="6000" dirty="0" smtClean="0">
                <a:solidFill>
                  <a:srgbClr val="FF0000"/>
                </a:solidFill>
                <a:latin typeface="Times New Roman" panose="02020603050405020304" pitchFamily="18" charset="0"/>
                <a:cs typeface="Times New Roman" panose="02020603050405020304" pitchFamily="18" charset="0"/>
              </a:rPr>
              <a:t>Xin </a:t>
            </a:r>
            <a:r>
              <a:rPr lang="en-US" sz="6000" dirty="0" err="1" smtClean="0">
                <a:solidFill>
                  <a:srgbClr val="FF0000"/>
                </a:solidFill>
                <a:latin typeface="Times New Roman" panose="02020603050405020304" pitchFamily="18" charset="0"/>
                <a:cs typeface="Times New Roman" panose="02020603050405020304" pitchFamily="18" charset="0"/>
              </a:rPr>
              <a:t>chào</a:t>
            </a:r>
            <a:r>
              <a:rPr lang="en-US" sz="6000" dirty="0" smtClean="0">
                <a:solidFill>
                  <a:srgbClr val="FF0000"/>
                </a:solidFill>
                <a:latin typeface="Times New Roman" panose="02020603050405020304" pitchFamily="18" charset="0"/>
                <a:cs typeface="Times New Roman" panose="02020603050405020304" pitchFamily="18" charset="0"/>
              </a:rPr>
              <a:t> </a:t>
            </a:r>
          </a:p>
          <a:p>
            <a:pPr algn="ctr"/>
            <a:r>
              <a:rPr lang="en-US" sz="6000" dirty="0" err="1" smtClean="0">
                <a:solidFill>
                  <a:srgbClr val="FF0000"/>
                </a:solidFill>
                <a:latin typeface="Times New Roman" panose="02020603050405020304" pitchFamily="18" charset="0"/>
                <a:cs typeface="Times New Roman" panose="02020603050405020304" pitchFamily="18" charset="0"/>
              </a:rPr>
              <a:t>Hẹn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gặp</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lại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các</a:t>
            </a:r>
            <a:r>
              <a:rPr lang="en-US" sz="6000" dirty="0" smtClean="0">
                <a:solidFill>
                  <a:srgbClr val="FF0000"/>
                </a:solidFill>
                <a:latin typeface="Times New Roman" panose="02020603050405020304" pitchFamily="18" charset="0"/>
                <a:cs typeface="Times New Roman" panose="02020603050405020304" pitchFamily="18" charset="0"/>
              </a:rPr>
              <a:t> con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6391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289778" y="1027289"/>
            <a:ext cx="346569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err="1" smtClean="0">
                <a:solidFill>
                  <a:srgbClr val="0070C0"/>
                </a:solidFill>
                <a:latin typeface="Times New Roman" panose="02020603050405020304" pitchFamily="18" charset="0"/>
                <a:cs typeface="Times New Roman" panose="02020603050405020304" pitchFamily="18" charset="0"/>
              </a:rPr>
              <a:t>Cô</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con </a:t>
            </a:r>
            <a:r>
              <a:rPr lang="en-US" sz="2800" dirty="0" err="1" smtClean="0">
                <a:solidFill>
                  <a:srgbClr val="0070C0"/>
                </a:solidFill>
                <a:latin typeface="Times New Roman" panose="02020603050405020304" pitchFamily="18" charset="0"/>
                <a:cs typeface="Times New Roman" panose="02020603050405020304" pitchFamily="18" charset="0"/>
              </a:rPr>
              <a:t>nghe</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câu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chuyện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905956" y="3341511"/>
            <a:ext cx="4617155" cy="2968976"/>
          </a:xfrm>
          <a:prstGeom prst="rect">
            <a:avLst/>
          </a:prstGeom>
        </p:spPr>
      </p:pic>
    </p:spTree>
    <p:extLst>
      <p:ext uri="{BB962C8B-B14F-4D97-AF65-F5344CB8AC3E}">
        <p14:creationId xmlns:p14="http://schemas.microsoft.com/office/powerpoint/2010/main" val="37699499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8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869244" y="2020711"/>
            <a:ext cx="10747023" cy="846386"/>
          </a:xfrm>
          <a:prstGeom prst="rect">
            <a:avLst/>
          </a:prstGeom>
          <a:noFill/>
        </p:spPr>
        <p:txBody>
          <a:bodyPr wrap="square" lIns="91440" tIns="45720" rIns="91440" bIns="45720">
            <a:prstTxWarp prst="textDeflateBottom">
              <a:avLst/>
            </a:prstTxWarp>
            <a:spAutoFit/>
          </a:bodyPr>
          <a:lstStyle/>
          <a:p>
            <a:pPr algn="ct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Câu</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chuyện</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Thỏ</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con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không</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vâng</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6" y="3273778"/>
            <a:ext cx="4797777" cy="249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5743479"/>
      </p:ext>
    </p:extLst>
  </p:cSld>
  <p:clrMapOvr>
    <a:masterClrMapping/>
  </p:clrMapOvr>
  <mc:AlternateContent xmlns:mc="http://schemas.openxmlformats.org/markup-compatibility/2006" xmlns:p14="http://schemas.microsoft.com/office/powerpoint/2010/main">
    <mc:Choice Requires="p14">
      <p:transition p14:dur="250" advClick="0" advTm="0">
        <p14:warp dir="in"/>
      </p:transition>
    </mc:Choice>
    <mc:Fallback xmlns="">
      <p:transition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104444" y="-114531"/>
            <a:ext cx="5813778" cy="923330"/>
          </a:xfrm>
          <a:prstGeom prst="rect">
            <a:avLst/>
          </a:prstGeom>
        </p:spPr>
        <p:txBody>
          <a:bodyPr wrap="square">
            <a:spAutoFit/>
          </a:bodyPr>
          <a:lstStyle/>
          <a:p>
            <a:r>
              <a:rPr lang="vi-VN" dirty="0">
                <a:solidFill>
                  <a:schemeClr val="bg1"/>
                </a:solidFill>
                <a:latin typeface="Times New Roman" panose="02020603050405020304" pitchFamily="18" charset="0"/>
                <a:cs typeface="Times New Roman" panose="02020603050405020304" pitchFamily="18" charset="0"/>
              </a:rPr>
              <a:t>Một hôm, Thỏ mẹ dặn Thỏ con:</a:t>
            </a:r>
          </a:p>
          <a:p>
            <a:r>
              <a:rPr lang="vi-VN" dirty="0">
                <a:solidFill>
                  <a:schemeClr val="bg1"/>
                </a:solidFill>
                <a:latin typeface="Times New Roman" panose="02020603050405020304" pitchFamily="18" charset="0"/>
                <a:cs typeface="Times New Roman" panose="02020603050405020304" pitchFamily="18" charset="0"/>
              </a:rPr>
              <a:t>- Thỏ con của mẹ! Con ở nhà, chớ đi chơi xa con nhé!</a:t>
            </a:r>
          </a:p>
          <a:p>
            <a:r>
              <a:rPr lang="vi-VN" dirty="0">
                <a:solidFill>
                  <a:schemeClr val="bg1"/>
                </a:solidFill>
                <a:latin typeface="Times New Roman" panose="02020603050405020304" pitchFamily="18" charset="0"/>
                <a:cs typeface="Times New Roman" panose="02020603050405020304" pitchFamily="18" charset="0"/>
              </a:rPr>
              <a:t>- Vâng ạ! Con ở nhà, con không đi chơi xa.</a:t>
            </a:r>
          </a:p>
        </p:txBody>
      </p:sp>
    </p:spTree>
    <p:extLst>
      <p:ext uri="{BB962C8B-B14F-4D97-AF65-F5344CB8AC3E}">
        <p14:creationId xmlns:p14="http://schemas.microsoft.com/office/powerpoint/2010/main" val="3453996716"/>
      </p:ext>
    </p:extLst>
  </p:cSld>
  <p:clrMapOvr>
    <a:masterClrMapping/>
  </p:clrMapOvr>
  <p:transition spd="slow" advTm="1077">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734756" y="395111"/>
            <a:ext cx="4865512" cy="923330"/>
          </a:xfrm>
          <a:prstGeom prst="rect">
            <a:avLst/>
          </a:prstGeom>
          <a:noFill/>
        </p:spPr>
        <p:txBody>
          <a:bodyPr wrap="square" rtlCol="0">
            <a:spAutoFit/>
          </a:bodyPr>
          <a:lstStyle/>
          <a:p>
            <a:r>
              <a:rPr lang="en-US" dirty="0" err="1" smtClean="0">
                <a:solidFill>
                  <a:srgbClr val="002060"/>
                </a:solidFill>
                <a:latin typeface="Times New Roman" panose="02020603050405020304" pitchFamily="18" charset="0"/>
                <a:cs typeface="Times New Roman" panose="02020603050405020304" pitchFamily="18" charset="0"/>
              </a:rPr>
              <a:t>Nhưng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Bươm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Bướm</a:t>
            </a:r>
            <a:r>
              <a:rPr lang="en-US" dirty="0" smtClean="0">
                <a:solidFill>
                  <a:srgbClr val="002060"/>
                </a:solidFill>
                <a:latin typeface="Times New Roman" panose="02020603050405020304" pitchFamily="18" charset="0"/>
                <a:cs typeface="Times New Roman" panose="02020603050405020304" pitchFamily="18" charset="0"/>
              </a:rPr>
              <a:t> bay </a:t>
            </a:r>
            <a:r>
              <a:rPr lang="en-US" dirty="0" err="1" smtClean="0">
                <a:solidFill>
                  <a:srgbClr val="002060"/>
                </a:solidFill>
                <a:latin typeface="Times New Roman" panose="02020603050405020304" pitchFamily="18" charset="0"/>
                <a:cs typeface="Times New Roman" panose="02020603050405020304" pitchFamily="18" charset="0"/>
              </a:rPr>
              <a:t>đến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Bươm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Bướm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gọi</a:t>
            </a:r>
            <a:r>
              <a:rPr lang="en-US" dirty="0" smtClean="0">
                <a:solidFill>
                  <a:srgbClr val="002060"/>
                </a:solidFill>
                <a:latin typeface="Times New Roman" panose="02020603050405020304" pitchFamily="18" charset="0"/>
                <a:cs typeface="Times New Roman" panose="02020603050405020304" pitchFamily="18" charset="0"/>
              </a:rPr>
              <a:t>:</a:t>
            </a:r>
          </a:p>
          <a:p>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Thỏ</a:t>
            </a:r>
            <a:r>
              <a:rPr lang="en-US" dirty="0" smtClean="0">
                <a:solidFill>
                  <a:srgbClr val="002060"/>
                </a:solidFill>
                <a:latin typeface="Times New Roman" panose="02020603050405020304" pitchFamily="18" charset="0"/>
                <a:cs typeface="Times New Roman" panose="02020603050405020304" pitchFamily="18" charset="0"/>
              </a:rPr>
              <a:t> con </a:t>
            </a:r>
            <a:r>
              <a:rPr lang="en-US" dirty="0" err="1" smtClean="0">
                <a:solidFill>
                  <a:srgbClr val="002060"/>
                </a:solidFill>
                <a:latin typeface="Times New Roman" panose="02020603050405020304" pitchFamily="18" charset="0"/>
                <a:cs typeface="Times New Roman" panose="02020603050405020304" pitchFamily="18" charset="0"/>
              </a:rPr>
              <a:t>ơi</a:t>
            </a:r>
            <a:r>
              <a:rPr lang="en-US" dirty="0" smtClean="0">
                <a:solidFill>
                  <a:srgbClr val="002060"/>
                </a:solidFill>
                <a:latin typeface="Times New Roman" panose="02020603050405020304" pitchFamily="18" charset="0"/>
                <a:cs typeface="Times New Roman" panose="02020603050405020304" pitchFamily="18" charset="0"/>
              </a:rPr>
              <a:t>! Ra </a:t>
            </a:r>
            <a:r>
              <a:rPr lang="en-US" dirty="0" err="1" smtClean="0">
                <a:solidFill>
                  <a:srgbClr val="002060"/>
                </a:solidFill>
                <a:latin typeface="Times New Roman" panose="02020603050405020304" pitchFamily="18" charset="0"/>
                <a:cs typeface="Times New Roman" panose="02020603050405020304" pitchFamily="18" charset="0"/>
              </a:rPr>
              <a:t>ngoài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vườn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kia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chơi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đi</a:t>
            </a:r>
            <a:r>
              <a:rPr lang="en-US" dirty="0" smtClean="0">
                <a:solidFill>
                  <a:srgbClr val="002060"/>
                </a:solidFill>
                <a:latin typeface="Times New Roman" panose="02020603050405020304" pitchFamily="18" charset="0"/>
                <a:cs typeface="Times New Roman" panose="02020603050405020304" pitchFamily="18" charset="0"/>
              </a:rPr>
              <a:t>! Ở </a:t>
            </a:r>
            <a:r>
              <a:rPr lang="en-US" dirty="0" err="1" smtClean="0">
                <a:solidFill>
                  <a:srgbClr val="002060"/>
                </a:solidFill>
                <a:latin typeface="Times New Roman" panose="02020603050405020304" pitchFamily="18" charset="0"/>
                <a:cs typeface="Times New Roman" panose="02020603050405020304" pitchFamily="18" charset="0"/>
              </a:rPr>
              <a:t>đấy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cỏ</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hoa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thích</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lắm</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450092"/>
      </p:ext>
    </p:extLst>
  </p:cSld>
  <p:clrMapOvr>
    <a:masterClrMapping/>
  </p:clrMapOvr>
  <mc:AlternateContent xmlns:mc="http://schemas.openxmlformats.org/markup-compatibility/2006" xmlns:p14="http://schemas.microsoft.com/office/powerpoint/2010/main">
    <mc:Choice Requires="p14">
      <p:transition spd="slow" p14:dur="2000" advTm="2078"/>
    </mc:Choice>
    <mc:Fallback xmlns="">
      <p:transition spd="slow" advTm="2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07289" y="259644"/>
            <a:ext cx="4357511"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972849"/>
      </p:ext>
    </p:extLst>
  </p:cSld>
  <p:clrMapOvr>
    <a:masterClrMapping/>
  </p:clrMapOvr>
  <mc:AlternateContent xmlns:mc="http://schemas.openxmlformats.org/markup-compatibility/2006" xmlns:p14="http://schemas.microsoft.com/office/powerpoint/2010/main">
    <mc:Choice Requires="p14">
      <p:transition spd="slow" p14:dur="2000" advTm="4575"/>
    </mc:Choice>
    <mc:Fallback xmlns="">
      <p:transition spd="slow" advTm="45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176889" y="304800"/>
            <a:ext cx="4809067" cy="923330"/>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quên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khóc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ơi!Mẹ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thấy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khóc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111245"/>
      </p:ext>
    </p:extLst>
  </p:cSld>
  <p:clrMapOvr>
    <a:masterClrMapping/>
  </p:clrMapOvr>
  <mc:AlternateContent xmlns:mc="http://schemas.openxmlformats.org/markup-compatibility/2006" xmlns:p14="http://schemas.microsoft.com/office/powerpoint/2010/main">
    <mc:Choice Requires="p14">
      <p:transition spd="slow" p14:dur="2000" advTm="668"/>
    </mc:Choice>
    <mc:Fallback xmlns="">
      <p:transition spd="slow" advTm="6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72000" y="214489"/>
            <a:ext cx="3578578"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Bác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205479"/>
      </p:ext>
    </p:extLst>
  </p:cSld>
  <p:clrMapOvr>
    <a:masterClrMapping/>
  </p:clrMapOvr>
  <mc:AlternateContent xmlns:mc="http://schemas.openxmlformats.org/markup-compatibility/2006" xmlns:p14="http://schemas.microsoft.com/office/powerpoint/2010/main">
    <mc:Choice Requires="p14">
      <p:transition spd="slow" p14:dur="2000" advTm="10472"/>
    </mc:Choice>
    <mc:Fallback xmlns="">
      <p:transition spd="slow" advTm="1047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439</Words>
  <Application>Microsoft Office PowerPoint</Application>
  <PresentationFormat>Custom</PresentationFormat>
  <Paragraphs>42</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114</cp:revision>
  <dcterms:created xsi:type="dcterms:W3CDTF">2021-11-01T15:55:05Z</dcterms:created>
  <dcterms:modified xsi:type="dcterms:W3CDTF">2025-12-20T08:53:26Z</dcterms:modified>
</cp:coreProperties>
</file>