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0" r:id="rId3"/>
    <p:sldId id="269" r:id="rId4"/>
    <p:sldId id="268" r:id="rId5"/>
    <p:sldId id="267" r:id="rId6"/>
    <p:sldId id="266" r:id="rId7"/>
    <p:sldId id="271"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673A2-D4CB-499C-AAE1-5AF7D0601D1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60417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673A2-D4CB-499C-AAE1-5AF7D0601D1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42367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673A2-D4CB-499C-AAE1-5AF7D0601D1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283120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673A2-D4CB-499C-AAE1-5AF7D0601D1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293864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673A2-D4CB-499C-AAE1-5AF7D0601D10}"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372510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673A2-D4CB-499C-AAE1-5AF7D0601D10}"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210526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673A2-D4CB-499C-AAE1-5AF7D0601D10}"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326732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673A2-D4CB-499C-AAE1-5AF7D0601D10}"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364518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673A2-D4CB-499C-AAE1-5AF7D0601D10}"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256418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673A2-D4CB-499C-AAE1-5AF7D0601D10}"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201255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673A2-D4CB-499C-AAE1-5AF7D0601D10}"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941BE-D174-450C-BEBD-195021AD5B1A}" type="slidenum">
              <a:rPr lang="en-US" smtClean="0"/>
              <a:t>‹#›</a:t>
            </a:fld>
            <a:endParaRPr lang="en-US"/>
          </a:p>
        </p:txBody>
      </p:sp>
    </p:spTree>
    <p:extLst>
      <p:ext uri="{BB962C8B-B14F-4D97-AF65-F5344CB8AC3E}">
        <p14:creationId xmlns:p14="http://schemas.microsoft.com/office/powerpoint/2010/main" val="58158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673A2-D4CB-499C-AAE1-5AF7D0601D10}" type="datetimeFigureOut">
              <a:rPr lang="en-US" smtClean="0"/>
              <a:t>10/13/2025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3941BE-D174-450C-BEBD-195021AD5B1A}" type="slidenum">
              <a:rPr lang="en-US" smtClean="0"/>
              <a:t>‹#›</a:t>
            </a:fld>
            <a:endParaRPr lang="en-US"/>
          </a:p>
        </p:txBody>
      </p:sp>
    </p:spTree>
    <p:extLst>
      <p:ext uri="{BB962C8B-B14F-4D97-AF65-F5344CB8AC3E}">
        <p14:creationId xmlns:p14="http://schemas.microsoft.com/office/powerpoint/2010/main" val="425110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333500" y="134593"/>
            <a:ext cx="6705600" cy="707886"/>
          </a:xfrm>
          <a:prstGeom prst="rect">
            <a:avLst/>
          </a:prstGeom>
          <a:noFill/>
        </p:spPr>
        <p:txBody>
          <a:bodyPr wrap="square" rtlCol="0">
            <a:spAutoFit/>
          </a:bodyPr>
          <a:lstStyle/>
          <a:p>
            <a:pPr algn="ctr"/>
            <a:r>
              <a:rPr lang="en-US" sz="2000" b="1">
                <a:solidFill>
                  <a:srgbClr val="FF0000"/>
                </a:solidFill>
                <a:latin typeface="Times New Roman" pitchFamily="18" charset="0"/>
                <a:cs typeface="Times New Roman" pitchFamily="18" charset="0"/>
              </a:rPr>
              <a:t>UBND PHƯỜNG VIỆT HƯNG</a:t>
            </a:r>
          </a:p>
          <a:p>
            <a:pPr algn="ctr"/>
            <a:r>
              <a:rPr lang="en-US" sz="2000" b="1">
                <a:solidFill>
                  <a:srgbClr val="FF0000"/>
                </a:solidFill>
                <a:latin typeface="Times New Roman" pitchFamily="18" charset="0"/>
                <a:cs typeface="Times New Roman" pitchFamily="18" charset="0"/>
              </a:rPr>
              <a:t>TRƯỜNG MẦM NON GIANG BIÊN</a:t>
            </a:r>
            <a:endParaRPr lang="en-US" sz="2000" b="1">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945614"/>
            <a:ext cx="1238250" cy="1159410"/>
          </a:xfrm>
          <a:prstGeom prst="rect">
            <a:avLst/>
          </a:prstGeom>
        </p:spPr>
      </p:pic>
      <p:sp>
        <p:nvSpPr>
          <p:cNvPr id="8" name="TextBox 7"/>
          <p:cNvSpPr txBox="1"/>
          <p:nvPr/>
        </p:nvSpPr>
        <p:spPr>
          <a:xfrm>
            <a:off x="685800" y="2208159"/>
            <a:ext cx="7772400" cy="523220"/>
          </a:xfrm>
          <a:prstGeom prst="rect">
            <a:avLst/>
          </a:prstGeom>
          <a:noFill/>
        </p:spPr>
        <p:txBody>
          <a:bodyPr wrap="square" rtlCol="0">
            <a:spAutoFit/>
          </a:bodyPr>
          <a:lstStyle/>
          <a:p>
            <a:pPr algn="ctr"/>
            <a:r>
              <a:rPr lang="en-US" sz="2800" b="1" smtClean="0">
                <a:solidFill>
                  <a:srgbClr val="00B050"/>
                </a:solidFill>
                <a:latin typeface="Times New Roman" pitchFamily="18" charset="0"/>
                <a:cs typeface="Times New Roman" pitchFamily="18" charset="0"/>
              </a:rPr>
              <a:t>LĨNH VỰC PHÁT TRIỂN THẨM MỸ</a:t>
            </a:r>
            <a:endParaRPr lang="en-US" sz="2800" b="1">
              <a:solidFill>
                <a:srgbClr val="00B050"/>
              </a:solidFill>
              <a:latin typeface="Times New Roman" pitchFamily="18" charset="0"/>
              <a:cs typeface="Times New Roman" pitchFamily="18" charset="0"/>
            </a:endParaRPr>
          </a:p>
        </p:txBody>
      </p:sp>
      <p:sp>
        <p:nvSpPr>
          <p:cNvPr id="9" name="TextBox 8"/>
          <p:cNvSpPr txBox="1"/>
          <p:nvPr/>
        </p:nvSpPr>
        <p:spPr>
          <a:xfrm>
            <a:off x="1524000" y="2834514"/>
            <a:ext cx="6934200" cy="1908215"/>
          </a:xfrm>
          <a:prstGeom prst="rect">
            <a:avLst/>
          </a:prstGeom>
          <a:noFill/>
        </p:spPr>
        <p:txBody>
          <a:bodyPr wrap="square" rtlCol="0">
            <a:spAutoFit/>
          </a:bodyPr>
          <a:lstStyle/>
          <a:p>
            <a:pPr algn="ctr"/>
            <a:r>
              <a:rPr lang="en-US" sz="2000" smtClean="0">
                <a:solidFill>
                  <a:srgbClr val="00B050"/>
                </a:solidFill>
                <a:latin typeface="Times New Roman" pitchFamily="18" charset="0"/>
                <a:cs typeface="Times New Roman" pitchFamily="18" charset="0"/>
              </a:rPr>
              <a:t>HOẠT ĐỘNG: ÂM NHẠC</a:t>
            </a:r>
          </a:p>
          <a:p>
            <a:pPr algn="ctr"/>
            <a:r>
              <a:rPr lang="en-US" sz="2000" smtClean="0">
                <a:solidFill>
                  <a:srgbClr val="00B050"/>
                </a:solidFill>
                <a:latin typeface="Times New Roman" pitchFamily="18" charset="0"/>
                <a:cs typeface="Times New Roman" pitchFamily="18" charset="0"/>
              </a:rPr>
              <a:t>ĐỀ TÀI: Nghe hát “ Tay thơm tay ngoan”</a:t>
            </a:r>
          </a:p>
          <a:p>
            <a:pPr algn="ctr"/>
            <a:r>
              <a:rPr lang="en-US" sz="2000" smtClean="0">
                <a:solidFill>
                  <a:srgbClr val="00B050"/>
                </a:solidFill>
                <a:latin typeface="Times New Roman" pitchFamily="18" charset="0"/>
                <a:cs typeface="Times New Roman" pitchFamily="18" charset="0"/>
              </a:rPr>
              <a:t>TC: Thi ai giỏi</a:t>
            </a:r>
          </a:p>
          <a:p>
            <a:pPr algn="ctr"/>
            <a:endParaRPr lang="en-US" sz="2000">
              <a:solidFill>
                <a:srgbClr val="00B050"/>
              </a:solidFill>
              <a:latin typeface="Times New Roman" pitchFamily="18" charset="0"/>
              <a:cs typeface="Times New Roman" pitchFamily="18" charset="0"/>
            </a:endParaRPr>
          </a:p>
          <a:p>
            <a:pPr algn="ctr"/>
            <a:r>
              <a:rPr lang="en-US" sz="2000" smtClean="0">
                <a:solidFill>
                  <a:srgbClr val="00B050"/>
                </a:solidFill>
                <a:latin typeface="Times New Roman" pitchFamily="18" charset="0"/>
                <a:cs typeface="Times New Roman" pitchFamily="18" charset="0"/>
              </a:rPr>
              <a:t>Lứa tuổi: 24-36 tháng</a:t>
            </a:r>
          </a:p>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26815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819400" y="1504950"/>
            <a:ext cx="4572000" cy="646331"/>
          </a:xfrm>
          <a:prstGeom prst="rect">
            <a:avLst/>
          </a:prstGeom>
        </p:spPr>
        <p:txBody>
          <a:bodyPr>
            <a:spAutoFit/>
          </a:bodyPr>
          <a:lstStyle/>
          <a:p>
            <a:r>
              <a:rPr lang="en-US" b="1">
                <a:solidFill>
                  <a:srgbClr val="00B050"/>
                </a:solidFill>
                <a:latin typeface="Times New Roman" panose="02020603050405020304" pitchFamily="18" charset="0"/>
              </a:rPr>
              <a:t>1. Ổn định tổ chức:</a:t>
            </a:r>
            <a:endParaRPr lang="en-US">
              <a:solidFill>
                <a:srgbClr val="00B050"/>
              </a:solidFill>
              <a:latin typeface="Times New Roman" panose="02020603050405020304" pitchFamily="18" charset="0"/>
            </a:endParaRPr>
          </a:p>
          <a:p>
            <a:r>
              <a:rPr lang="en-US">
                <a:solidFill>
                  <a:srgbClr val="00B050"/>
                </a:solidFill>
                <a:latin typeface="Times New Roman" panose="02020603050405020304" pitchFamily="18" charset="0"/>
              </a:rPr>
              <a:t>- Cô trò chuyện với trẻ về hình ảnh đôi bàn tay.</a:t>
            </a:r>
            <a:endParaRPr lang="en-US" b="0" i="0">
              <a:solidFill>
                <a:srgbClr val="00B050"/>
              </a:solidFill>
              <a:effectLst/>
              <a:latin typeface="Times New Roman" panose="02020603050405020304" pitchFamily="18" charset="0"/>
            </a:endParaRPr>
          </a:p>
        </p:txBody>
      </p:sp>
    </p:spTree>
    <p:extLst>
      <p:ext uri="{BB962C8B-B14F-4D97-AF65-F5344CB8AC3E}">
        <p14:creationId xmlns:p14="http://schemas.microsoft.com/office/powerpoint/2010/main" val="152401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1828800" y="1279089"/>
            <a:ext cx="6705600" cy="2308324"/>
          </a:xfrm>
          <a:prstGeom prst="rect">
            <a:avLst/>
          </a:prstGeom>
        </p:spPr>
        <p:txBody>
          <a:bodyPr wrap="square">
            <a:spAutoFit/>
          </a:bodyPr>
          <a:lstStyle/>
          <a:p>
            <a:r>
              <a:rPr lang="vi-VN" b="1">
                <a:solidFill>
                  <a:srgbClr val="00B050"/>
                </a:solidFill>
                <a:latin typeface="Times New Roman" panose="02020603050405020304" pitchFamily="18" charset="0"/>
              </a:rPr>
              <a:t>2. Phương pháp, hình thức tổ chức:</a:t>
            </a:r>
            <a:endParaRPr lang="vi-VN">
              <a:solidFill>
                <a:srgbClr val="00B050"/>
              </a:solidFill>
              <a:latin typeface="Times New Roman" panose="02020603050405020304" pitchFamily="18" charset="0"/>
            </a:endParaRPr>
          </a:p>
          <a:p>
            <a:r>
              <a:rPr lang="vi-VN" b="1">
                <a:solidFill>
                  <a:srgbClr val="00B050"/>
                </a:solidFill>
                <a:latin typeface="Times New Roman" panose="02020603050405020304" pitchFamily="18" charset="0"/>
              </a:rPr>
              <a:t>HĐ1: Hát cho trẻ nghe“ </a:t>
            </a:r>
            <a:r>
              <a:rPr lang="en-US" b="1" smtClean="0">
                <a:solidFill>
                  <a:srgbClr val="00B050"/>
                </a:solidFill>
                <a:latin typeface="Times New Roman" panose="02020603050405020304" pitchFamily="18" charset="0"/>
              </a:rPr>
              <a:t>T</a:t>
            </a:r>
            <a:r>
              <a:rPr lang="vi-VN" b="1" smtClean="0">
                <a:solidFill>
                  <a:srgbClr val="00B050"/>
                </a:solidFill>
                <a:latin typeface="Times New Roman" panose="02020603050405020304" pitchFamily="18" charset="0"/>
              </a:rPr>
              <a:t>ay </a:t>
            </a:r>
            <a:r>
              <a:rPr lang="vi-VN" b="1">
                <a:solidFill>
                  <a:srgbClr val="00B050"/>
                </a:solidFill>
                <a:latin typeface="Times New Roman" panose="02020603050405020304" pitchFamily="18" charset="0"/>
              </a:rPr>
              <a:t>thơm tay ngoan</a:t>
            </a:r>
            <a:r>
              <a:rPr lang="vi-VN" b="1" smtClean="0">
                <a:solidFill>
                  <a:srgbClr val="00B050"/>
                </a:solidFill>
                <a:latin typeface="Times New Roman" panose="02020603050405020304" pitchFamily="18" charset="0"/>
              </a:rPr>
              <a:t>”:</a:t>
            </a:r>
            <a:endParaRPr lang="en-US" b="1" smtClean="0">
              <a:solidFill>
                <a:srgbClr val="00B050"/>
              </a:solidFill>
              <a:latin typeface="Times New Roman" panose="02020603050405020304" pitchFamily="18" charset="0"/>
            </a:endParaRPr>
          </a:p>
          <a:p>
            <a:r>
              <a:rPr lang="en-US" b="1">
                <a:solidFill>
                  <a:srgbClr val="00B050"/>
                </a:solidFill>
                <a:latin typeface="Times New Roman" panose="02020603050405020304" pitchFamily="18" charset="0"/>
              </a:rPr>
              <a:t> </a:t>
            </a:r>
            <a:r>
              <a:rPr lang="en-US" b="1" smtClean="0">
                <a:solidFill>
                  <a:srgbClr val="00B050"/>
                </a:solidFill>
                <a:latin typeface="Times New Roman" panose="02020603050405020304" pitchFamily="18" charset="0"/>
              </a:rPr>
              <a:t>                                       </a:t>
            </a:r>
            <a:r>
              <a:rPr lang="vi-VN" b="1" smtClean="0">
                <a:solidFill>
                  <a:srgbClr val="00B050"/>
                </a:solidFill>
                <a:latin typeface="Times New Roman" panose="02020603050405020304" pitchFamily="18" charset="0"/>
              </a:rPr>
              <a:t> </a:t>
            </a:r>
            <a:r>
              <a:rPr lang="vi-VN" b="1">
                <a:solidFill>
                  <a:srgbClr val="00B050"/>
                </a:solidFill>
                <a:latin typeface="Times New Roman" panose="02020603050405020304" pitchFamily="18" charset="0"/>
              </a:rPr>
              <a:t>Tác giả Bùi Đinh Thảo</a:t>
            </a:r>
            <a:endParaRPr lang="vi-VN">
              <a:solidFill>
                <a:srgbClr val="00B050"/>
              </a:solidFill>
              <a:latin typeface="Times New Roman" panose="02020603050405020304" pitchFamily="18" charset="0"/>
            </a:endParaRPr>
          </a:p>
          <a:p>
            <a:r>
              <a:rPr lang="vi-VN">
                <a:solidFill>
                  <a:srgbClr val="00B050"/>
                </a:solidFill>
                <a:latin typeface="Times New Roman" panose="02020603050405020304" pitchFamily="18" charset="0"/>
              </a:rPr>
              <a:t>- Cô giới thiệu tên bài hát, tên tác giả.</a:t>
            </a:r>
          </a:p>
          <a:p>
            <a:r>
              <a:rPr lang="vi-VN">
                <a:solidFill>
                  <a:srgbClr val="00B050"/>
                </a:solidFill>
                <a:latin typeface="Times New Roman" panose="02020603050405020304" pitchFamily="18" charset="0"/>
              </a:rPr>
              <a:t>+ Cô hát cho trẻ nghe </a:t>
            </a:r>
            <a:r>
              <a:rPr lang="vi-VN" smtClean="0">
                <a:solidFill>
                  <a:srgbClr val="00B050"/>
                </a:solidFill>
                <a:latin typeface="Times New Roman" panose="02020603050405020304" pitchFamily="18" charset="0"/>
              </a:rPr>
              <a:t>lần1</a:t>
            </a:r>
            <a:r>
              <a:rPr lang="en-US" smtClean="0">
                <a:solidFill>
                  <a:srgbClr val="00B050"/>
                </a:solidFill>
                <a:latin typeface="Times New Roman" panose="02020603050405020304" pitchFamily="18" charset="0"/>
              </a:rPr>
              <a:t>( Cô có thể mở ca sỹ hát cho trẻ nghe)</a:t>
            </a:r>
            <a:endParaRPr lang="vi-VN">
              <a:solidFill>
                <a:srgbClr val="00B050"/>
              </a:solidFill>
              <a:latin typeface="Times New Roman" panose="02020603050405020304" pitchFamily="18" charset="0"/>
            </a:endParaRPr>
          </a:p>
          <a:p>
            <a:r>
              <a:rPr lang="vi-VN">
                <a:solidFill>
                  <a:srgbClr val="00B050"/>
                </a:solidFill>
                <a:latin typeface="Times New Roman" panose="02020603050405020304" pitchFamily="18" charset="0"/>
              </a:rPr>
              <a:t>+ Cô hỏi trẻ tên bài hát.</a:t>
            </a:r>
          </a:p>
          <a:p>
            <a:r>
              <a:rPr lang="vi-VN">
                <a:solidFill>
                  <a:srgbClr val="00B050"/>
                </a:solidFill>
                <a:latin typeface="Times New Roman" panose="02020603050405020304" pitchFamily="18" charset="0"/>
              </a:rPr>
              <a:t>* Giới thiệu nội dung: Bài hát nói về hai bàn tay của các con muốn thơm, muốn ngoan thì các con phải giữ vệ sinh tay cho sạch sẽ.</a:t>
            </a:r>
            <a:endParaRPr lang="vi-VN" b="0" i="0">
              <a:solidFill>
                <a:srgbClr val="00B050"/>
              </a:solidFill>
              <a:effectLst/>
              <a:latin typeface="Times New Roman" panose="02020603050405020304" pitchFamily="18" charset="0"/>
            </a:endParaRPr>
          </a:p>
        </p:txBody>
      </p:sp>
    </p:spTree>
    <p:extLst>
      <p:ext uri="{BB962C8B-B14F-4D97-AF65-F5344CB8AC3E}">
        <p14:creationId xmlns:p14="http://schemas.microsoft.com/office/powerpoint/2010/main" val="103304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yt1s.com - Tay Thơm Tay Ngoan  Candy Ngọc Hà  Nhạc Thiếu Nhi MV 2018">
            <a:hlinkClick r:id="" action="ppaction://media"/>
          </p:cNvPr>
          <p:cNvPicPr>
            <a:picLocks noChangeAspect="1"/>
          </p:cNvPicPr>
          <p:nvPr>
            <a:audioFile r:link="rId1"/>
            <p:extLst>
              <p:ext uri="{DAA4B4D4-6D71-4841-9C94-3DE7FCFB9230}">
                <p14:media xmlns:p14="http://schemas.microsoft.com/office/powerpoint/2010/main" r:embed="rId2">
                  <p14:trim end="141479.125"/>
                </p14:media>
              </p:ext>
            </p:extLst>
          </p:nvPr>
        </p:nvPicPr>
        <p:blipFill>
          <a:blip r:embed="rId5"/>
          <a:stretch>
            <a:fillRect/>
          </a:stretch>
        </p:blipFill>
        <p:spPr>
          <a:xfrm>
            <a:off x="4267200" y="1946564"/>
            <a:ext cx="609600" cy="609600"/>
          </a:xfrm>
          <a:prstGeom prst="rect">
            <a:avLst/>
          </a:prstGeom>
        </p:spPr>
      </p:pic>
    </p:spTree>
    <p:extLst>
      <p:ext uri="{BB962C8B-B14F-4D97-AF65-F5344CB8AC3E}">
        <p14:creationId xmlns:p14="http://schemas.microsoft.com/office/powerpoint/2010/main" val="260038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1676400" y="1047750"/>
            <a:ext cx="5943600" cy="1477328"/>
          </a:xfrm>
          <a:prstGeom prst="rect">
            <a:avLst/>
          </a:prstGeom>
        </p:spPr>
        <p:txBody>
          <a:bodyPr wrap="square">
            <a:spAutoFit/>
          </a:bodyPr>
          <a:lstStyle/>
          <a:p>
            <a:r>
              <a:rPr lang="vi-VN">
                <a:solidFill>
                  <a:srgbClr val="00B050"/>
                </a:solidFill>
                <a:latin typeface="Times New Roman" panose="02020603050405020304" pitchFamily="18" charset="0"/>
              </a:rPr>
              <a:t>+ Cô hát cho trẻ nghe lần 2, kết hợp động tác minh họa</a:t>
            </a:r>
          </a:p>
          <a:p>
            <a:r>
              <a:rPr lang="vi-VN">
                <a:solidFill>
                  <a:srgbClr val="00B050"/>
                </a:solidFill>
                <a:latin typeface="Times New Roman" panose="02020603050405020304" pitchFamily="18" charset="0"/>
              </a:rPr>
              <a:t>+ Cho trẻ nghe giai điệu của bài hát 1 lần</a:t>
            </a:r>
          </a:p>
          <a:p>
            <a:r>
              <a:rPr lang="vi-VN">
                <a:solidFill>
                  <a:srgbClr val="00B050"/>
                </a:solidFill>
                <a:latin typeface="Times New Roman" panose="02020603050405020304" pitchFamily="18" charset="0"/>
              </a:rPr>
              <a:t>+ Cho trẻ nghe hát qua đĩa CD 2 lần</a:t>
            </a:r>
          </a:p>
          <a:p>
            <a:r>
              <a:rPr lang="vi-VN">
                <a:solidFill>
                  <a:srgbClr val="00B050"/>
                </a:solidFill>
                <a:latin typeface="Times New Roman" panose="02020603050405020304" pitchFamily="18" charset="0"/>
              </a:rPr>
              <a:t>=&gt;GD: Vậy hằng ngày các con phải biết giữ gìn vệ sinh cho đôi tay của mình luôn sạch sẽ nhớ chưa.</a:t>
            </a:r>
            <a:endParaRPr lang="vi-VN" b="0" i="0">
              <a:solidFill>
                <a:srgbClr val="00B050"/>
              </a:solidFill>
              <a:effectLst/>
              <a:latin typeface="Times New Roman" panose="02020603050405020304" pitchFamily="18" charset="0"/>
            </a:endParaRPr>
          </a:p>
        </p:txBody>
      </p:sp>
      <p:pic>
        <p:nvPicPr>
          <p:cNvPr id="4" name="yt1s.com - Tay Thơm Tay Ngoan  Candy Ngọc Hà  Nhạc Thiếu Nhi MV 2018">
            <a:hlinkClick r:id="" action="ppaction://media"/>
          </p:cNvPr>
          <p:cNvPicPr>
            <a:picLocks noChangeAspect="1"/>
          </p:cNvPicPr>
          <p:nvPr>
            <a:audioFile r:link="rId1"/>
            <p:extLst>
              <p:ext uri="{DAA4B4D4-6D71-4841-9C94-3DE7FCFB9230}">
                <p14:media xmlns:p14="http://schemas.microsoft.com/office/powerpoint/2010/main" r:embed="rId2">
                  <p14:trim end="141479.125"/>
                </p14:media>
              </p:ext>
            </p:extLst>
          </p:nvPr>
        </p:nvPicPr>
        <p:blipFill>
          <a:blip r:embed="rId5"/>
          <a:stretch>
            <a:fillRect/>
          </a:stretch>
        </p:blipFill>
        <p:spPr>
          <a:xfrm>
            <a:off x="3657600" y="3224689"/>
            <a:ext cx="609600" cy="609600"/>
          </a:xfrm>
          <a:prstGeom prst="rect">
            <a:avLst/>
          </a:prstGeom>
        </p:spPr>
      </p:pic>
    </p:spTree>
    <p:extLst>
      <p:ext uri="{BB962C8B-B14F-4D97-AF65-F5344CB8AC3E}">
        <p14:creationId xmlns:p14="http://schemas.microsoft.com/office/powerpoint/2010/main" val="50588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1371600" y="1123950"/>
            <a:ext cx="6477000" cy="2031325"/>
          </a:xfrm>
          <a:prstGeom prst="rect">
            <a:avLst/>
          </a:prstGeom>
        </p:spPr>
        <p:txBody>
          <a:bodyPr wrap="square">
            <a:spAutoFit/>
          </a:bodyPr>
          <a:lstStyle/>
          <a:p>
            <a:r>
              <a:rPr lang="vi-VN" b="1">
                <a:solidFill>
                  <a:srgbClr val="00B050"/>
                </a:solidFill>
                <a:latin typeface="Times New Roman" panose="02020603050405020304" pitchFamily="18" charset="0"/>
              </a:rPr>
              <a:t>HĐ2: TCÂN “Ai đoán giỏi”</a:t>
            </a:r>
            <a:endParaRPr lang="vi-VN">
              <a:solidFill>
                <a:srgbClr val="00B050"/>
              </a:solidFill>
              <a:latin typeface="Times New Roman" panose="02020603050405020304" pitchFamily="18" charset="0"/>
            </a:endParaRPr>
          </a:p>
          <a:p>
            <a:r>
              <a:rPr lang="vi-VN">
                <a:solidFill>
                  <a:srgbClr val="00B050"/>
                </a:solidFill>
                <a:latin typeface="Times New Roman" panose="02020603050405020304" pitchFamily="18" charset="0"/>
              </a:rPr>
              <a:t>- Cách chơi: Cho cả lớp nhắm mắt lại và chú ý lắng tai nghe xem đó là tiếng gì. Đồng thời cô đã cho trẻ nghe các loại tiếng đã chuẩn bị. Khi nghe đến tiếng nào, trẻ phải nói đúng tên tiếng đó và làm lại âm thanh vừa đươc nghe. Ví dụ, khi nghe thấy tiếng vỗ tay, trẻ đoán “tiếng vỗ tay” và vỗ tay theo. Tương tự, khi nghe tiếng trống, trẻ đoán “tiếng trống” và nói “tùng tùng”…</a:t>
            </a:r>
            <a:endParaRPr lang="vi-VN" b="0" i="0">
              <a:solidFill>
                <a:srgbClr val="00B050"/>
              </a:solidFill>
              <a:effectLst/>
              <a:latin typeface="Times New Roman" panose="02020603050405020304" pitchFamily="18" charset="0"/>
            </a:endParaRPr>
          </a:p>
        </p:txBody>
      </p:sp>
    </p:spTree>
    <p:extLst>
      <p:ext uri="{BB962C8B-B14F-4D97-AF65-F5344CB8AC3E}">
        <p14:creationId xmlns:p14="http://schemas.microsoft.com/office/powerpoint/2010/main" val="311218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819400" y="1504950"/>
            <a:ext cx="4572000" cy="923330"/>
          </a:xfrm>
          <a:prstGeom prst="rect">
            <a:avLst/>
          </a:prstGeom>
        </p:spPr>
        <p:txBody>
          <a:bodyPr>
            <a:spAutoFit/>
          </a:bodyPr>
          <a:lstStyle/>
          <a:p>
            <a:r>
              <a:rPr lang="en-US" b="1">
                <a:solidFill>
                  <a:srgbClr val="00B050"/>
                </a:solidFill>
                <a:latin typeface="Times New Roman" panose="02020603050405020304" pitchFamily="18" charset="0"/>
                <a:cs typeface="Times New Roman" panose="02020603050405020304" pitchFamily="18" charset="0"/>
              </a:rPr>
              <a:t>3. Kết </a:t>
            </a:r>
            <a:r>
              <a:rPr lang="en-US" b="1" smtClean="0">
                <a:solidFill>
                  <a:srgbClr val="00B050"/>
                </a:solidFill>
                <a:latin typeface="Times New Roman" panose="02020603050405020304" pitchFamily="18" charset="0"/>
                <a:cs typeface="Times New Roman" panose="02020603050405020304" pitchFamily="18" charset="0"/>
              </a:rPr>
              <a:t>thúc: </a:t>
            </a:r>
          </a:p>
          <a:p>
            <a:r>
              <a:rPr lang="en-US" b="1" smtClean="0">
                <a:solidFill>
                  <a:srgbClr val="00B050"/>
                </a:solidFill>
                <a:latin typeface="Times New Roman" panose="02020603050405020304" pitchFamily="18" charset="0"/>
                <a:cs typeface="Times New Roman" panose="02020603050405020304" pitchFamily="18" charset="0"/>
              </a:rPr>
              <a:t>- </a:t>
            </a:r>
            <a:r>
              <a:rPr lang="en-US" smtClean="0">
                <a:solidFill>
                  <a:srgbClr val="00B050"/>
                </a:solidFill>
                <a:latin typeface="Times New Roman" panose="02020603050405020304" pitchFamily="18" charset="0"/>
                <a:cs typeface="Times New Roman" panose="02020603050405020304" pitchFamily="18" charset="0"/>
              </a:rPr>
              <a:t>Cô tuyên dương và khen ngợi trẻ</a:t>
            </a:r>
            <a:endParaRPr lang="en-US">
              <a:solidFill>
                <a:srgbClr val="00B050"/>
              </a:solidFill>
              <a:latin typeface="Times New Roman" panose="02020603050405020304" pitchFamily="18" charset="0"/>
              <a:cs typeface="Times New Roman" panose="02020603050405020304" pitchFamily="18" charset="0"/>
            </a:endParaRPr>
          </a:p>
          <a:p>
            <a:r>
              <a:rPr lang="en-US">
                <a:solidFill>
                  <a:srgbClr val="00B050"/>
                </a:solidFill>
                <a:latin typeface="Times New Roman" panose="02020603050405020304" pitchFamily="18" charset="0"/>
                <a:cs typeface="Times New Roman" panose="02020603050405020304" pitchFamily="18" charset="0"/>
              </a:rPr>
              <a:t>- Cô và trẻ nhẹ nhàng đi ra ngoài.</a:t>
            </a:r>
          </a:p>
        </p:txBody>
      </p:sp>
    </p:spTree>
    <p:extLst>
      <p:ext uri="{BB962C8B-B14F-4D97-AF65-F5344CB8AC3E}">
        <p14:creationId xmlns:p14="http://schemas.microsoft.com/office/powerpoint/2010/main" val="4064778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354</Words>
  <Application>Microsoft Office PowerPoint</Application>
  <PresentationFormat>On-screen Show (16:9)</PresentationFormat>
  <Paragraphs>26</Paragraphs>
  <Slides>7</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Administrator</cp:lastModifiedBy>
  <cp:revision>17</cp:revision>
  <dcterms:created xsi:type="dcterms:W3CDTF">2022-09-30T00:54:41Z</dcterms:created>
  <dcterms:modified xsi:type="dcterms:W3CDTF">2025-10-13T06:23:13Z</dcterms:modified>
</cp:coreProperties>
</file>