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98" r:id="rId3"/>
    <p:sldId id="300" r:id="rId4"/>
    <p:sldId id="302" r:id="rId5"/>
    <p:sldId id="301" r:id="rId6"/>
    <p:sldId id="303" r:id="rId7"/>
    <p:sldId id="299" r:id="rId8"/>
    <p:sldId id="305" r:id="rId9"/>
    <p:sldId id="304"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5DD8-2836-17A2-4439-D8534462D9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8DE6425-27CC-C996-CC26-92544EF44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02D1C94-C013-7343-7918-47437710CD24}"/>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5" name="Footer Placeholder 4">
            <a:extLst>
              <a:ext uri="{FF2B5EF4-FFF2-40B4-BE49-F238E27FC236}">
                <a16:creationId xmlns:a16="http://schemas.microsoft.com/office/drawing/2014/main" id="{0EEE8790-ED31-6637-E466-F1897D9F8C6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50EB459-5174-01C9-854A-E4B5654986A2}"/>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322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F6CE-A2BC-AC16-151A-C4BEA68AD79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F8DE9A-A327-03BA-E2B0-1E69C1AC9D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A4119A-EC78-A781-52A4-94F8F0BB6202}"/>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5" name="Footer Placeholder 4">
            <a:extLst>
              <a:ext uri="{FF2B5EF4-FFF2-40B4-BE49-F238E27FC236}">
                <a16:creationId xmlns:a16="http://schemas.microsoft.com/office/drawing/2014/main" id="{33CD2668-4130-80F5-E5F3-76D224AAAE0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81C55C1-92BB-76E4-A76F-8DAB606EDEF9}"/>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40703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18BF3-F749-C268-8FAD-9DEF1AFCDA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46A5BD4-79F2-B44A-D3F3-5C50295D5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1CA9B72-371D-09AE-D621-9620BACEA883}"/>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5" name="Footer Placeholder 4">
            <a:extLst>
              <a:ext uri="{FF2B5EF4-FFF2-40B4-BE49-F238E27FC236}">
                <a16:creationId xmlns:a16="http://schemas.microsoft.com/office/drawing/2014/main" id="{800AAA5B-9360-BBBA-5F9A-78765DB6750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601605-B222-FBAC-1805-20DD769E1B7A}"/>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4923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3E11-6F5E-5C13-740B-E3C72A42452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4FD430A-1F26-5916-DCA9-A67971432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CA4F1E3-ED91-FFFB-7BA2-97C99CE62007}"/>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5" name="Footer Placeholder 4">
            <a:extLst>
              <a:ext uri="{FF2B5EF4-FFF2-40B4-BE49-F238E27FC236}">
                <a16:creationId xmlns:a16="http://schemas.microsoft.com/office/drawing/2014/main" id="{0BABB7BD-833E-134C-29CD-D543DC0309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AD235F-5C6D-923C-96D3-DE4698FB0A1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407172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E335-694B-7B59-3777-9285AE23A2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8E187A-6AE3-6F01-AE5F-060A22C2F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A03EF-FF5C-507D-6A24-84C1453B8252}"/>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5" name="Footer Placeholder 4">
            <a:extLst>
              <a:ext uri="{FF2B5EF4-FFF2-40B4-BE49-F238E27FC236}">
                <a16:creationId xmlns:a16="http://schemas.microsoft.com/office/drawing/2014/main" id="{1F4D2470-0E80-3D17-C848-54CAB8CB7DF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16BEED3-730B-77C1-9049-2F2986EBC7BE}"/>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8404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C226-EB18-4675-2F47-4FC43C62E4C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B709AA8-F2FE-6746-12E0-D3DE0643C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FF6DD81-9537-361C-7DA0-60598413ED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BFBEA17-2596-A692-166C-0E447691EE01}"/>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6" name="Footer Placeholder 5">
            <a:extLst>
              <a:ext uri="{FF2B5EF4-FFF2-40B4-BE49-F238E27FC236}">
                <a16:creationId xmlns:a16="http://schemas.microsoft.com/office/drawing/2014/main" id="{0EB2D51C-FFC2-4D8F-8803-6ABCD33553F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F6827A8-736D-E40C-DFF5-310B99812BA6}"/>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73826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22CB-CBD5-A5E8-4289-EA73EBE4A76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B266AE8-1A12-12F3-5510-978604869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1DBA0D-B7E5-D924-48F0-EFA057B953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BE0FF29-C12F-B812-FC11-859C15767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A8BD6-9359-4118-CBA5-075B471446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8EA307E-5721-F632-889D-438ADE352BD6}"/>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8" name="Footer Placeholder 7">
            <a:extLst>
              <a:ext uri="{FF2B5EF4-FFF2-40B4-BE49-F238E27FC236}">
                <a16:creationId xmlns:a16="http://schemas.microsoft.com/office/drawing/2014/main" id="{79A898CA-BB59-64C7-8078-EDA21F190E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1FF8176F-D9B2-5901-80CA-BBB32F01D934}"/>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9017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029E-B0BB-2617-0F22-7DDC3C17474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E18B6FC-CB64-EABF-CA0A-C1FC122489A4}"/>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4" name="Footer Placeholder 3">
            <a:extLst>
              <a:ext uri="{FF2B5EF4-FFF2-40B4-BE49-F238E27FC236}">
                <a16:creationId xmlns:a16="http://schemas.microsoft.com/office/drawing/2014/main" id="{78898C01-E0BB-72C6-F528-487E241C9D1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5379C-3F20-F839-76FB-621ADF97B685}"/>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00840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A237E-45BB-5FB2-54AE-6BFB145E3EB3}"/>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3" name="Footer Placeholder 2">
            <a:extLst>
              <a:ext uri="{FF2B5EF4-FFF2-40B4-BE49-F238E27FC236}">
                <a16:creationId xmlns:a16="http://schemas.microsoft.com/office/drawing/2014/main" id="{471407EE-DB08-B5FD-D915-F699374B3D8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14515A9-3B11-8F4E-17FD-B0B959B4711D}"/>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69556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AD43-DA22-5C6F-B201-1CC5BCB4F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7E3A465-E50E-228A-A8C6-463A87811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353BC97-9174-A3BA-8AA3-B57285E2A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40FCA-730E-D800-D925-9408F1B03638}"/>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6" name="Footer Placeholder 5">
            <a:extLst>
              <a:ext uri="{FF2B5EF4-FFF2-40B4-BE49-F238E27FC236}">
                <a16:creationId xmlns:a16="http://schemas.microsoft.com/office/drawing/2014/main" id="{6EA5D939-6157-CE5D-1737-E997EB00E8F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8BB671-EFED-7021-B717-9A7555148C4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67468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0318-EC9A-3E91-A707-A489999A8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8E8E731-710D-4EDE-5FCF-03DD9885F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3AE5E0E-FBA8-D645-FD5A-54AB6251D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6694B-9C2A-8909-3C89-952BD3B48C49}"/>
              </a:ext>
            </a:extLst>
          </p:cNvPr>
          <p:cNvSpPr>
            <a:spLocks noGrp="1"/>
          </p:cNvSpPr>
          <p:nvPr>
            <p:ph type="dt" sz="half" idx="10"/>
          </p:nvPr>
        </p:nvSpPr>
        <p:spPr/>
        <p:txBody>
          <a:bodyPr/>
          <a:lstStyle/>
          <a:p>
            <a:fld id="{6FF8041B-D948-4C91-8140-A3C350F8791C}" type="datetimeFigureOut">
              <a:rPr lang="vi-VN" smtClean="0"/>
              <a:t>19/09/2025</a:t>
            </a:fld>
            <a:endParaRPr lang="vi-VN"/>
          </a:p>
        </p:txBody>
      </p:sp>
      <p:sp>
        <p:nvSpPr>
          <p:cNvPr id="6" name="Footer Placeholder 5">
            <a:extLst>
              <a:ext uri="{FF2B5EF4-FFF2-40B4-BE49-F238E27FC236}">
                <a16:creationId xmlns:a16="http://schemas.microsoft.com/office/drawing/2014/main" id="{1F94E5E9-BB0F-F4AC-CFDA-01A33BB29BC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629771B-F44D-5200-E520-EB596C6143A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8641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980EE-97D5-69CF-D83D-FE3847C03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FA8061F-624F-4ED5-1397-78646F13C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703DDA-FEE2-9342-D54E-B431C76DC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8041B-D948-4C91-8140-A3C350F8791C}" type="datetimeFigureOut">
              <a:rPr lang="vi-VN" smtClean="0"/>
              <a:t>19/09/2025</a:t>
            </a:fld>
            <a:endParaRPr lang="vi-VN"/>
          </a:p>
        </p:txBody>
      </p:sp>
      <p:sp>
        <p:nvSpPr>
          <p:cNvPr id="5" name="Footer Placeholder 4">
            <a:extLst>
              <a:ext uri="{FF2B5EF4-FFF2-40B4-BE49-F238E27FC236}">
                <a16:creationId xmlns:a16="http://schemas.microsoft.com/office/drawing/2014/main" id="{4AF5B62D-4B20-1125-2AA6-0846E25E4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70EACD4-8D37-7C87-CA3D-706048882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1D199-2F1D-42CF-A704-CB8E630637FC}" type="slidenum">
              <a:rPr lang="vi-VN" smtClean="0"/>
              <a:t>‹#›</a:t>
            </a:fld>
            <a:endParaRPr lang="vi-VN"/>
          </a:p>
        </p:txBody>
      </p:sp>
    </p:spTree>
    <p:extLst>
      <p:ext uri="{BB962C8B-B14F-4D97-AF65-F5344CB8AC3E}">
        <p14:creationId xmlns:p14="http://schemas.microsoft.com/office/powerpoint/2010/main" val="27360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748842" y="324366"/>
            <a:ext cx="6694315" cy="707886"/>
          </a:xfrm>
          <a:prstGeom prst="rect">
            <a:avLst/>
          </a:prstGeom>
        </p:spPr>
        <p:txBody>
          <a:bodyPr wrap="square">
            <a:spAutoFit/>
          </a:bodyPr>
          <a:lstStyle/>
          <a:p>
            <a:r>
              <a:rPr lang="en-US" altLang="vi-VN" sz="2000" b="1" smtClean="0">
                <a:solidFill>
                  <a:srgbClr val="002060"/>
                </a:solidFill>
                <a:latin typeface="Times New Roman" panose="02020603050405020304" pitchFamily="18" charset="0"/>
                <a:cs typeface="Times New Roman" panose="02020603050405020304" pitchFamily="18" charset="0"/>
              </a:rPr>
              <a:t>UBND QUẬN LONG BIÊN</a:t>
            </a:r>
            <a:endParaRPr lang="en-US" altLang="vi-VN" sz="2000" b="1">
              <a:solidFill>
                <a:srgbClr val="002060"/>
              </a:solidFill>
              <a:latin typeface="Times New Roman" panose="02020603050405020304" pitchFamily="18" charset="0"/>
              <a:cs typeface="Times New Roman" panose="02020603050405020304" pitchFamily="18" charset="0"/>
            </a:endParaRPr>
          </a:p>
          <a:p>
            <a:r>
              <a:rPr lang="en-US" altLang="vi-VN" sz="2000" b="1">
                <a:solidFill>
                  <a:srgbClr val="002060"/>
                </a:solidFill>
                <a:latin typeface="Times New Roman" panose="02020603050405020304" pitchFamily="18" charset="0"/>
                <a:cs typeface="Times New Roman" panose="02020603050405020304" pitchFamily="18" charset="0"/>
              </a:rPr>
              <a:t>                    TRƯỜNG MẦM NON GIANG BIÊN</a:t>
            </a:r>
          </a:p>
        </p:txBody>
      </p:sp>
      <p:pic>
        <p:nvPicPr>
          <p:cNvPr id="6" name="Picture 5">
            <a:extLst>
              <a:ext uri="{FF2B5EF4-FFF2-40B4-BE49-F238E27FC236}">
                <a16:creationId xmlns:a16="http://schemas.microsoft.com/office/drawing/2014/main" id="{A7EE8138-BDB4-2421-3C72-648A028CD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61879" y="1177384"/>
            <a:ext cx="1581747" cy="144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729070" y="2758859"/>
            <a:ext cx="5491503" cy="461665"/>
          </a:xfrm>
          <a:prstGeom prst="rect">
            <a:avLst/>
          </a:prstGeom>
        </p:spPr>
        <p:txBody>
          <a:bodyPr wrap="none">
            <a:spAutoFit/>
          </a:bodyPr>
          <a:lstStyle/>
          <a:p>
            <a:pPr algn="ctr"/>
            <a:r>
              <a:rPr lang="en-US" altLang="vi-VN" sz="2400" b="1">
                <a:solidFill>
                  <a:srgbClr val="002060"/>
                </a:solidFill>
                <a:latin typeface="Times New Roman" panose="02020603050405020304" pitchFamily="18" charset="0"/>
                <a:cs typeface="Times New Roman" panose="02020603050405020304" pitchFamily="18" charset="0"/>
              </a:rPr>
              <a:t>LĨNH VỰC PHÁT TRIỂN NGÔN NGỮ</a:t>
            </a:r>
          </a:p>
        </p:txBody>
      </p:sp>
      <p:sp>
        <p:nvSpPr>
          <p:cNvPr id="8" name="Rectangle 7"/>
          <p:cNvSpPr/>
          <p:nvPr/>
        </p:nvSpPr>
        <p:spPr>
          <a:xfrm>
            <a:off x="1705480" y="3668111"/>
            <a:ext cx="7199290" cy="2807820"/>
          </a:xfrm>
          <a:prstGeom prst="rect">
            <a:avLst/>
          </a:prstGeom>
        </p:spPr>
        <p:txBody>
          <a:bodyPr wrap="square">
            <a:spAutoFit/>
          </a:bodyPr>
          <a:lstStyle/>
          <a:p>
            <a:pPr algn="ctr">
              <a:lnSpc>
                <a:spcPct val="107000"/>
              </a:lnSpc>
              <a:spcAft>
                <a:spcPts val="800"/>
              </a:spcAft>
            </a:pPr>
            <a:r>
              <a:rPr lang="en-US" altLang="vi-VN" sz="24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NBTN</a:t>
            </a:r>
            <a:r>
              <a:rPr lang="en-US" altLang="vi-VN" sz="28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Cô giáo của em</a:t>
            </a:r>
            <a:endParaRPr lang="vi-VN" altLang="vi-VN" sz="2800" b="1">
              <a:solidFill>
                <a:srgbClr val="002060"/>
              </a:solidFill>
              <a:latin typeface="Times New Roman" pitchFamily="18" charset="0"/>
              <a:ea typeface="Arial" panose="020B0604020202020204" pitchFamily="34" charset="0"/>
              <a:cs typeface="Times New Roman" pitchFamily="18" charset="0"/>
            </a:endParaRPr>
          </a:p>
          <a:p>
            <a:pPr>
              <a:lnSpc>
                <a:spcPct val="107000"/>
              </a:lnSpc>
              <a:spcAft>
                <a:spcPts val="800"/>
              </a:spcAft>
            </a:pPr>
            <a:r>
              <a:rPr lang="en-US" altLang="vi-VN" sz="28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i="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i="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Lứa tuổi: Nhà trẻ.</a:t>
            </a:r>
          </a:p>
          <a:p>
            <a:pPr>
              <a:lnSpc>
                <a:spcPct val="107000"/>
              </a:lnSpc>
              <a:spcAft>
                <a:spcPts val="800"/>
              </a:spcAft>
            </a:pPr>
            <a:r>
              <a:rPr lang="en-US" altLang="vi-VN" sz="28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8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p>
          <a:p>
            <a:pPr>
              <a:lnSpc>
                <a:spcPct val="107000"/>
              </a:lnSpc>
              <a:spcAft>
                <a:spcPts val="800"/>
              </a:spcAft>
            </a:pPr>
            <a:r>
              <a:rPr lang="en-US" altLang="vi-VN" sz="28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altLang="vi-VN" sz="28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endParaRPr lang="vi-VN" sz="28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9192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500846" y="1890990"/>
            <a:ext cx="7119257" cy="954107"/>
          </a:xfrm>
          <a:prstGeom prst="rect">
            <a:avLst/>
          </a:prstGeom>
        </p:spPr>
        <p:txBody>
          <a:bodyPr wrap="square">
            <a:spAutoFit/>
          </a:bodyPr>
          <a:lstStyle/>
          <a:p>
            <a:r>
              <a:rPr lang="vi-VN" sz="2800" b="1">
                <a:solidFill>
                  <a:srgbClr val="FF0000"/>
                </a:solidFill>
                <a:latin typeface="+mj-lt"/>
              </a:rPr>
              <a:t>1. Ổn định tổ chức:</a:t>
            </a:r>
            <a:endParaRPr lang="vi-VN" sz="2800">
              <a:solidFill>
                <a:srgbClr val="FF0000"/>
              </a:solidFill>
              <a:latin typeface="+mj-lt"/>
            </a:endParaRPr>
          </a:p>
          <a:p>
            <a:r>
              <a:rPr lang="vi-VN" sz="2800">
                <a:solidFill>
                  <a:srgbClr val="FF0000"/>
                </a:solidFill>
                <a:latin typeface="+mj-lt"/>
              </a:rPr>
              <a:t>- Cô và trẻ cùng </a:t>
            </a:r>
            <a:r>
              <a:rPr lang="en-US" sz="2800" smtClean="0">
                <a:solidFill>
                  <a:srgbClr val="FF0000"/>
                </a:solidFill>
                <a:latin typeface="Times New Roman" panose="02020603050405020304" pitchFamily="18" charset="0"/>
                <a:cs typeface="Times New Roman" panose="02020603050405020304" pitchFamily="18" charset="0"/>
              </a:rPr>
              <a:t>hát </a:t>
            </a:r>
            <a:r>
              <a:rPr lang="vi-VN" sz="2800" smtClean="0">
                <a:solidFill>
                  <a:srgbClr val="FF0000"/>
                </a:solidFill>
                <a:latin typeface="Times New Roman" panose="02020603050405020304" pitchFamily="18" charset="0"/>
                <a:cs typeface="Times New Roman" panose="02020603050405020304" pitchFamily="18" charset="0"/>
              </a:rPr>
              <a:t>“</a:t>
            </a:r>
            <a:r>
              <a:rPr lang="en-US" sz="2800" smtClean="0">
                <a:solidFill>
                  <a:srgbClr val="FF0000"/>
                </a:solidFill>
                <a:latin typeface="Times New Roman" panose="02020603050405020304" pitchFamily="18" charset="0"/>
                <a:cs typeface="Times New Roman" panose="02020603050405020304" pitchFamily="18" charset="0"/>
              </a:rPr>
              <a:t>Cô và mẹ </a:t>
            </a:r>
            <a:r>
              <a:rPr lang="vi-VN" sz="2800" smtClean="0">
                <a:solidFill>
                  <a:srgbClr val="FF0000"/>
                </a:solidFill>
                <a:latin typeface="Times New Roman" panose="02020603050405020304" pitchFamily="18" charset="0"/>
                <a:cs typeface="Times New Roman" panose="02020603050405020304" pitchFamily="18" charset="0"/>
              </a:rPr>
              <a:t>”</a:t>
            </a:r>
            <a:endParaRPr lang="vi-VN" sz="2800">
              <a:solidFill>
                <a:srgbClr val="FF0000"/>
              </a:solidFill>
              <a:latin typeface="Times New Roman" panose="02020603050405020304" pitchFamily="18" charset="0"/>
              <a:cs typeface="Times New Roman" panose="02020603050405020304" pitchFamily="18" charset="0"/>
            </a:endParaRPr>
          </a:p>
        </p:txBody>
      </p:sp>
      <p:pic>
        <p:nvPicPr>
          <p:cNvPr id="2" name="yt1s.com - Cô Và Mẹ  Bé Thanh Ngân   Nhạc Thiếu Nhi Vui Nhộn Hay Nhất 2018">
            <a:hlinkClick r:id="" action="ppaction://media"/>
          </p:cNvPr>
          <p:cNvPicPr>
            <a:picLocks noChangeAspect="1"/>
          </p:cNvPicPr>
          <p:nvPr>
            <a:audioFile r:link="rId1"/>
            <p:extLst>
              <p:ext uri="{DAA4B4D4-6D71-4841-9C94-3DE7FCFB9230}">
                <p14:media xmlns:p14="http://schemas.microsoft.com/office/powerpoint/2010/main" r:embed="rId2">
                  <p14:trim st="8976" end="9694.5625"/>
                </p14:media>
              </p:ext>
            </p:extLst>
          </p:nvPr>
        </p:nvPicPr>
        <p:blipFill>
          <a:blip r:embed="rId5"/>
          <a:stretch>
            <a:fillRect/>
          </a:stretch>
        </p:blipFill>
        <p:spPr>
          <a:xfrm>
            <a:off x="957943" y="5449388"/>
            <a:ext cx="609600" cy="609600"/>
          </a:xfrm>
          <a:prstGeom prst="rect">
            <a:avLst/>
          </a:prstGeom>
        </p:spPr>
      </p:pic>
    </p:spTree>
    <p:extLst>
      <p:ext uri="{BB962C8B-B14F-4D97-AF65-F5344CB8AC3E}">
        <p14:creationId xmlns:p14="http://schemas.microsoft.com/office/powerpoint/2010/main" val="263033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4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383280" y="2021286"/>
            <a:ext cx="6727372" cy="954107"/>
          </a:xfrm>
          <a:prstGeom prst="rect">
            <a:avLst/>
          </a:prstGeom>
        </p:spPr>
        <p:txBody>
          <a:bodyPr wrap="square">
            <a:spAutoFit/>
          </a:bodyPr>
          <a:lstStyle/>
          <a:p>
            <a:r>
              <a:rPr lang="vi-VN" sz="2800" b="1">
                <a:solidFill>
                  <a:srgbClr val="FF0000"/>
                </a:solidFill>
                <a:latin typeface="Times New Roman" panose="02020603050405020304" pitchFamily="18" charset="0"/>
              </a:rPr>
              <a:t>2. Phương pháp, hình thức tổ chức:</a:t>
            </a:r>
            <a:endParaRPr lang="vi-VN" sz="2800">
              <a:solidFill>
                <a:srgbClr val="FF0000"/>
              </a:solidFill>
              <a:latin typeface="Times New Roman" panose="02020603050405020304" pitchFamily="18" charset="0"/>
            </a:endParaRPr>
          </a:p>
          <a:p>
            <a:r>
              <a:rPr lang="vi-VN" sz="2800" b="1">
                <a:solidFill>
                  <a:srgbClr val="FF0000"/>
                </a:solidFill>
                <a:latin typeface="Times New Roman" panose="02020603050405020304" pitchFamily="18" charset="0"/>
              </a:rPr>
              <a:t>HĐ1: Tìm hiểu về công việc của cô </a:t>
            </a:r>
            <a:r>
              <a:rPr lang="vi-VN" sz="2800" b="1" smtClean="0">
                <a:solidFill>
                  <a:srgbClr val="FF0000"/>
                </a:solidFill>
                <a:latin typeface="Times New Roman" panose="02020603050405020304" pitchFamily="18" charset="0"/>
              </a:rPr>
              <a:t>giáo</a:t>
            </a:r>
            <a:endParaRPr lang="vi-VN" sz="280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409307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7200479" y="318254"/>
            <a:ext cx="4802918" cy="523220"/>
          </a:xfrm>
          <a:prstGeom prst="rect">
            <a:avLst/>
          </a:prstGeom>
        </p:spPr>
        <p:txBody>
          <a:bodyPr wrap="none">
            <a:spAutoFit/>
          </a:bodyPr>
          <a:lstStyle/>
          <a:p>
            <a:r>
              <a:rPr lang="vi-VN" sz="2800">
                <a:solidFill>
                  <a:srgbClr val="FF0000"/>
                </a:solidFill>
                <a:latin typeface="Times New Roman" panose="02020603050405020304" pitchFamily="18" charset="0"/>
              </a:rPr>
              <a:t>Ở nhà, ai chăm sóc các </a:t>
            </a:r>
            <a:r>
              <a:rPr lang="vi-VN" sz="2800" smtClean="0">
                <a:solidFill>
                  <a:srgbClr val="FF0000"/>
                </a:solidFill>
                <a:latin typeface="Times New Roman" panose="02020603050405020304" pitchFamily="18" charset="0"/>
              </a:rPr>
              <a:t>con</a:t>
            </a:r>
            <a:r>
              <a:rPr lang="en-US" sz="2800" smtClean="0">
                <a:solidFill>
                  <a:srgbClr val="FF0000"/>
                </a:solidFill>
                <a:latin typeface="Times New Roman" panose="02020603050405020304" pitchFamily="18" charset="0"/>
              </a:rPr>
              <a:t> nhỉ</a:t>
            </a:r>
            <a:r>
              <a:rPr lang="vi-VN" sz="2800" smtClean="0">
                <a:solidFill>
                  <a:srgbClr val="FF0000"/>
                </a:solidFill>
                <a:latin typeface="Times New Roman" panose="02020603050405020304" pitchFamily="18" charset="0"/>
              </a:rPr>
              <a:t>?</a:t>
            </a:r>
            <a:endParaRPr lang="vi-VN" sz="280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17607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ÁC BÉ LỚP MGL A5 HỨNG THÚ VỚI GIỜ ĂN BẰNG ĐĨ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39692" y="644826"/>
            <a:ext cx="5747920" cy="461665"/>
          </a:xfrm>
          <a:prstGeom prst="rect">
            <a:avLst/>
          </a:prstGeom>
        </p:spPr>
        <p:txBody>
          <a:bodyPr wrap="none">
            <a:spAutoFit/>
          </a:bodyPr>
          <a:lstStyle/>
          <a:p>
            <a:r>
              <a:rPr lang="vi-VN" sz="2400">
                <a:solidFill>
                  <a:srgbClr val="FF0000"/>
                </a:solidFill>
                <a:latin typeface="Times New Roman" panose="02020603050405020304" pitchFamily="18" charset="0"/>
              </a:rPr>
              <a:t>- </a:t>
            </a:r>
            <a:r>
              <a:rPr lang="en-US" sz="2400">
                <a:solidFill>
                  <a:srgbClr val="FF0000"/>
                </a:solidFill>
                <a:latin typeface="Times New Roman" panose="02020603050405020304" pitchFamily="18" charset="0"/>
              </a:rPr>
              <a:t>Thế ở </a:t>
            </a:r>
            <a:r>
              <a:rPr lang="vi-VN" sz="2400">
                <a:solidFill>
                  <a:srgbClr val="FF0000"/>
                </a:solidFill>
                <a:latin typeface="Times New Roman" panose="02020603050405020304" pitchFamily="18" charset="0"/>
              </a:rPr>
              <a:t>trường ai</a:t>
            </a:r>
            <a:r>
              <a:rPr lang="en-US" sz="2400">
                <a:solidFill>
                  <a:srgbClr val="FF0000"/>
                </a:solidFill>
                <a:latin typeface="Times New Roman" panose="02020603050405020304" pitchFamily="18" charset="0"/>
              </a:rPr>
              <a:t> là người</a:t>
            </a:r>
            <a:r>
              <a:rPr lang="vi-VN" sz="2400">
                <a:solidFill>
                  <a:srgbClr val="FF0000"/>
                </a:solidFill>
                <a:latin typeface="Times New Roman" panose="02020603050405020304" pitchFamily="18" charset="0"/>
              </a:rPr>
              <a:t> chăm sóc các con?</a:t>
            </a:r>
          </a:p>
        </p:txBody>
      </p:sp>
    </p:spTree>
    <p:extLst>
      <p:ext uri="{BB962C8B-B14F-4D97-AF65-F5344CB8AC3E}">
        <p14:creationId xmlns:p14="http://schemas.microsoft.com/office/powerpoint/2010/main" val="281346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166" y="4976949"/>
            <a:ext cx="9562011" cy="2246769"/>
          </a:xfrm>
          <a:prstGeom prst="rect">
            <a:avLst/>
          </a:prstGeom>
        </p:spPr>
        <p:txBody>
          <a:bodyPr wrap="square">
            <a:spAutoFit/>
          </a:bodyPr>
          <a:lstStyle/>
          <a:p>
            <a:pPr marL="457200" indent="-457200">
              <a:buFontTx/>
              <a:buChar char="-"/>
            </a:pPr>
            <a:r>
              <a:rPr lang="vi-VN" sz="2800" smtClean="0">
                <a:solidFill>
                  <a:srgbClr val="FF0000"/>
                </a:solidFill>
                <a:latin typeface="Times New Roman" panose="02020603050405020304" pitchFamily="18" charset="0"/>
              </a:rPr>
              <a:t>Lớp </a:t>
            </a:r>
            <a:r>
              <a:rPr lang="vi-VN" sz="2800">
                <a:solidFill>
                  <a:srgbClr val="FF0000"/>
                </a:solidFill>
                <a:latin typeface="Times New Roman" panose="02020603050405020304" pitchFamily="18" charset="0"/>
              </a:rPr>
              <a:t>mình có mấy cô, các cô tên gì? Ở lớp các cô làm gì giúp các </a:t>
            </a:r>
            <a:r>
              <a:rPr lang="vi-VN" sz="2800" smtClean="0">
                <a:solidFill>
                  <a:srgbClr val="FF0000"/>
                </a:solidFill>
                <a:latin typeface="Times New Roman" panose="02020603050405020304" pitchFamily="18" charset="0"/>
              </a:rPr>
              <a:t>c</a:t>
            </a:r>
            <a:r>
              <a:rPr lang="en-US" sz="2800" smtClean="0">
                <a:solidFill>
                  <a:srgbClr val="FF0000"/>
                </a:solidFill>
                <a:latin typeface="Times New Roman" panose="02020603050405020304" pitchFamily="18" charset="0"/>
              </a:rPr>
              <a:t>on</a:t>
            </a:r>
            <a:r>
              <a:rPr lang="vi-VN" sz="2800" smtClean="0">
                <a:solidFill>
                  <a:srgbClr val="FF0000"/>
                </a:solidFill>
                <a:latin typeface="Times New Roman" panose="02020603050405020304" pitchFamily="18" charset="0"/>
              </a:rPr>
              <a:t>?</a:t>
            </a:r>
            <a:endParaRPr lang="en-US" sz="2800" smtClean="0">
              <a:solidFill>
                <a:srgbClr val="FF0000"/>
              </a:solidFill>
              <a:latin typeface="Times New Roman" panose="02020603050405020304" pitchFamily="18" charset="0"/>
            </a:endParaRPr>
          </a:p>
          <a:p>
            <a:pPr marL="457200" indent="-457200">
              <a:buFontTx/>
              <a:buChar char="-"/>
            </a:pPr>
            <a:r>
              <a:rPr lang="vi-VN" sz="2800">
                <a:solidFill>
                  <a:srgbClr val="FF0000"/>
                </a:solidFill>
                <a:latin typeface="Times New Roman" panose="02020603050405020304" pitchFamily="18" charset="0"/>
              </a:rPr>
              <a:t>- Cô giáo dạy chúng mình học, cho chúng mình ăn, ngủ. Vậy chúng mình phải như thế nào với các cô?</a:t>
            </a:r>
          </a:p>
          <a:p>
            <a:pPr marL="457200" indent="-457200">
              <a:buFontTx/>
              <a:buChar char="-"/>
            </a:pPr>
            <a:endParaRPr lang="vi-VN" sz="2800">
              <a:solidFill>
                <a:srgbClr val="FF0000"/>
              </a:solidFill>
              <a:latin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37728" cy="4976949"/>
          </a:xfrm>
          <a:prstGeom prst="rect">
            <a:avLst/>
          </a:prstGeom>
        </p:spPr>
      </p:pic>
      <p:pic>
        <p:nvPicPr>
          <p:cNvPr id="6" name="Picture 5"/>
          <p:cNvPicPr>
            <a:picLocks noChangeAspect="1"/>
          </p:cNvPicPr>
          <p:nvPr/>
        </p:nvPicPr>
        <p:blipFill>
          <a:blip r:embed="rId3"/>
          <a:stretch>
            <a:fillRect/>
          </a:stretch>
        </p:blipFill>
        <p:spPr>
          <a:xfrm>
            <a:off x="6096001" y="0"/>
            <a:ext cx="6096000" cy="4976949"/>
          </a:xfrm>
          <a:prstGeom prst="rect">
            <a:avLst/>
          </a:prstGeom>
        </p:spPr>
      </p:pic>
    </p:spTree>
    <p:extLst>
      <p:ext uri="{BB962C8B-B14F-4D97-AF65-F5344CB8AC3E}">
        <p14:creationId xmlns:p14="http://schemas.microsoft.com/office/powerpoint/2010/main" val="409713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795451" y="1470377"/>
            <a:ext cx="7406640" cy="2308324"/>
          </a:xfrm>
          <a:prstGeom prst="rect">
            <a:avLst/>
          </a:prstGeom>
        </p:spPr>
        <p:txBody>
          <a:bodyPr wrap="square">
            <a:spAutoFit/>
          </a:bodyPr>
          <a:lstStyle/>
          <a:p>
            <a:r>
              <a:rPr lang="vi-VN" sz="2800">
                <a:solidFill>
                  <a:srgbClr val="FF0000"/>
                </a:solidFill>
                <a:latin typeface="Times New Roman" panose="02020603050405020304" pitchFamily="18" charset="0"/>
              </a:rPr>
              <a:t>=&gt;GD: Các cô giáo rất yêu thương chúng mình, chăm sóc chúng mình chu đáo, các bạn đều yêu quý, lớp lại có rất nhiều đồ chơi đến lớp rất là vui. Vậy chúng mình đi học phải ngoan không được khóc nhè</a:t>
            </a:r>
            <a:r>
              <a:rPr lang="vi-VN" sz="320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326643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978332" y="1982097"/>
            <a:ext cx="6727372" cy="830997"/>
          </a:xfrm>
          <a:prstGeom prst="rect">
            <a:avLst/>
          </a:prstGeom>
        </p:spPr>
        <p:txBody>
          <a:bodyPr wrap="square">
            <a:spAutoFit/>
          </a:bodyPr>
          <a:lstStyle/>
          <a:p>
            <a:r>
              <a:rPr lang="en-US" sz="2400" b="1" smtClean="0">
                <a:solidFill>
                  <a:srgbClr val="FF0000"/>
                </a:solidFill>
                <a:latin typeface="+mj-lt"/>
              </a:rPr>
              <a:t>                                 </a:t>
            </a:r>
            <a:r>
              <a:rPr lang="vi-VN" sz="2400" b="1" smtClean="0">
                <a:solidFill>
                  <a:srgbClr val="FF0000"/>
                </a:solidFill>
                <a:latin typeface="+mj-lt"/>
              </a:rPr>
              <a:t>3</a:t>
            </a:r>
            <a:r>
              <a:rPr lang="vi-VN" sz="2400" b="1">
                <a:solidFill>
                  <a:srgbClr val="FF0000"/>
                </a:solidFill>
                <a:latin typeface="+mj-lt"/>
              </a:rPr>
              <a:t>. Kết thúc:</a:t>
            </a:r>
            <a:endParaRPr lang="vi-VN" sz="2400">
              <a:solidFill>
                <a:srgbClr val="FF0000"/>
              </a:solidFill>
              <a:latin typeface="+mj-lt"/>
            </a:endParaRPr>
          </a:p>
          <a:p>
            <a:r>
              <a:rPr lang="vi-VN" sz="2400">
                <a:solidFill>
                  <a:srgbClr val="FF0000"/>
                </a:solidFill>
                <a:latin typeface="+mj-lt"/>
              </a:rPr>
              <a:t>- Cô và trẻ hát bài “ Trường cháu đây là trường mầm </a:t>
            </a:r>
          </a:p>
        </p:txBody>
      </p:sp>
      <p:pic>
        <p:nvPicPr>
          <p:cNvPr id="3" name="yt1s.com - Bé Thu Uyên Trường Chúng Cháu Là Trường Mầm Non">
            <a:hlinkClick r:id="" action="ppaction://media"/>
          </p:cNvPr>
          <p:cNvPicPr>
            <a:picLocks noChangeAspect="1"/>
          </p:cNvPicPr>
          <p:nvPr>
            <a:audioFile r:link="rId1"/>
            <p:extLst>
              <p:ext uri="{DAA4B4D4-6D71-4841-9C94-3DE7FCFB9230}">
                <p14:media xmlns:p14="http://schemas.microsoft.com/office/powerpoint/2010/main" r:embed="rId2">
                  <p14:trim st="10228" end="8863.25"/>
                </p14:media>
              </p:ext>
            </p:extLst>
          </p:nvPr>
        </p:nvPicPr>
        <p:blipFill>
          <a:blip r:embed="rId5"/>
          <a:stretch>
            <a:fillRect/>
          </a:stretch>
        </p:blipFill>
        <p:spPr>
          <a:xfrm>
            <a:off x="944880" y="5684520"/>
            <a:ext cx="609600" cy="609600"/>
          </a:xfrm>
          <a:prstGeom prst="rect">
            <a:avLst/>
          </a:prstGeom>
        </p:spPr>
      </p:pic>
    </p:spTree>
    <p:extLst>
      <p:ext uri="{BB962C8B-B14F-4D97-AF65-F5344CB8AC3E}">
        <p14:creationId xmlns:p14="http://schemas.microsoft.com/office/powerpoint/2010/main" val="1237288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04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9F60F32-7C83-7A56-B173-BED724D4C3E9}"/>
              </a:ext>
            </a:extLst>
          </p:cNvPr>
          <p:cNvSpPr txBox="1"/>
          <p:nvPr/>
        </p:nvSpPr>
        <p:spPr>
          <a:xfrm>
            <a:off x="3469771" y="1875785"/>
            <a:ext cx="6192982" cy="1323439"/>
          </a:xfrm>
          <a:prstGeom prst="rect">
            <a:avLst/>
          </a:prstGeom>
          <a:noFill/>
        </p:spPr>
        <p:txBody>
          <a:bodyPr wrap="square">
            <a:spAutoFit/>
          </a:bodyPr>
          <a:lstStyle/>
          <a:p>
            <a:pPr algn="ctr" eaLnBrk="0" hangingPunct="0"/>
            <a:r>
              <a:rPr lang="en-US" sz="4000" b="1">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Chúc các bé chăm ngoan học giỏi!</a:t>
            </a:r>
            <a:endParaRPr lang="en-US" sz="4000" b="1" dirty="0">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941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218</Words>
  <Application>Microsoft Office PowerPoint</Application>
  <PresentationFormat>Widescreen</PresentationFormat>
  <Paragraphs>20</Paragraphs>
  <Slides>9</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29</cp:revision>
  <dcterms:created xsi:type="dcterms:W3CDTF">2023-04-01T13:39:23Z</dcterms:created>
  <dcterms:modified xsi:type="dcterms:W3CDTF">2025-09-19T01:53:29Z</dcterms:modified>
</cp:coreProperties>
</file>