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5" r:id="rId4"/>
    <p:sldId id="258" r:id="rId5"/>
    <p:sldId id="257" r:id="rId6"/>
    <p:sldId id="259" r:id="rId7"/>
    <p:sldId id="264"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1E2C-3E9E-BB35-3A2E-E62B54CBF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1BD9AB0-E2E3-3B27-8C08-CA81AC93A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7B1DCCE-CBC8-321D-53B2-9AE557846859}"/>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438BFE64-F22B-D011-0A03-54BC4EC38D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DBE3FE-F4CD-7B14-CD67-8F14F6E50EA7}"/>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395100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4088-113C-7D48-219B-6D540FBEDD7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E03ED06-2503-ECC4-7567-DCDB44283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498AD8-5DF6-9C4B-5CA9-C3501A0ABF4C}"/>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B4F8DC1E-81C1-C664-2E0A-833DD93FFB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8A4AC0-3946-E2AE-3576-B60A74B8C5F3}"/>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86830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F9BBBA-F359-7A9D-E613-91A9223E2C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1E3A750-761F-CC13-5B76-C219F2DC13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87B257A-7B3F-87B4-39D5-6F14A068A9A2}"/>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7F4A3B18-3622-C6CC-9DC9-92F90AA7DD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6D270FC-8098-2439-DA58-B787E97071D4}"/>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19402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4C40-572F-5C09-4E80-9D421D7CEE2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D2DEB03-ACF3-7280-8D77-04C7B64D7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DF8C334-0B60-3FCD-C366-1991B99DE340}"/>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2A3A76CA-8F09-4464-BAD5-7EB0EA5A80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9BA793-3797-6C5D-843B-3AC263B53D69}"/>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36179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674F-6AB6-2F85-8C17-5BED48E791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F95D857-6368-097B-661A-0D646C87B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4ACBF-88B1-DC15-0576-DDFD88D99FFF}"/>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2FD9EABA-4162-B6F2-09EE-F124952736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36A6A6-E8B9-5768-1980-FBA53BB90491}"/>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294001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DE4A-7424-B3A7-CAD6-109AEC09D45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BFCF99-4DDA-0023-53F3-A56B32C07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C804CC5-9C7D-AAD6-4C19-FB5C36F39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6E0A83B-42E5-8CEE-5223-40DE7A11EAFC}"/>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6" name="Footer Placeholder 5">
            <a:extLst>
              <a:ext uri="{FF2B5EF4-FFF2-40B4-BE49-F238E27FC236}">
                <a16:creationId xmlns:a16="http://schemas.microsoft.com/office/drawing/2014/main" id="{6EDC268B-855D-B893-DF85-D11A33E1D0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D4095E7-3693-7486-9B71-C3A95CBC9F3B}"/>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343632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A435-5C2F-48EA-96A4-4E691C98631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C89CA6-763C-09AB-28C6-E5005A583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005F53-12CB-449C-954C-F64487DFCD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66E7CE3-25FB-6B10-C1AD-26F7A40AA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F449D-2684-B612-1F64-522F110D0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F7F1DCD-415F-E32F-AD79-6D19FDFDC61B}"/>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8" name="Footer Placeholder 7">
            <a:extLst>
              <a:ext uri="{FF2B5EF4-FFF2-40B4-BE49-F238E27FC236}">
                <a16:creationId xmlns:a16="http://schemas.microsoft.com/office/drawing/2014/main" id="{E9E29C33-76A1-8FA3-4ECE-5047C036447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6ECE961-A0A0-051D-45AE-9123E534BEE2}"/>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64333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79F9-36B8-0032-D7F7-12772C607CC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3FFC867-28B6-3AA5-688C-D06AADF8ACC1}"/>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4" name="Footer Placeholder 3">
            <a:extLst>
              <a:ext uri="{FF2B5EF4-FFF2-40B4-BE49-F238E27FC236}">
                <a16:creationId xmlns:a16="http://schemas.microsoft.com/office/drawing/2014/main" id="{27355F0E-57DF-80C6-8AE3-C6FE3E172C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765BE5C-CE3B-D67D-44B7-C14464F98CC7}"/>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423114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B50DF-24B2-34CC-FEC8-E3E8FEF2B20B}"/>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3" name="Footer Placeholder 2">
            <a:extLst>
              <a:ext uri="{FF2B5EF4-FFF2-40B4-BE49-F238E27FC236}">
                <a16:creationId xmlns:a16="http://schemas.microsoft.com/office/drawing/2014/main" id="{8D42C1FF-0151-7AFB-43FF-5F7A87C4B66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F9BBE3A-AF7E-0F5B-CD69-C43A38C4EED8}"/>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277011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A1D6-1892-3B87-A42B-F0611C84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BC1DA29-D1E9-FE07-2BCC-302DF5E7B3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6630B5A-D8CF-3AFA-9F49-DBDD792FD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CC6BB5-2DA3-D7E5-E96B-156E68187D69}"/>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6" name="Footer Placeholder 5">
            <a:extLst>
              <a:ext uri="{FF2B5EF4-FFF2-40B4-BE49-F238E27FC236}">
                <a16:creationId xmlns:a16="http://schemas.microsoft.com/office/drawing/2014/main" id="{43C416C3-5621-FF1C-3348-74279C988AE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1CC893-3D95-5230-232F-486093BE99C7}"/>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256484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F04-4DBF-BB0A-01AB-748283DD2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96C970E-C6CC-867D-715E-48D347E53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A8D5F43-1CC4-EE2A-798B-398E34270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70DBF-E445-F913-BBC1-167C3962AED7}"/>
              </a:ext>
            </a:extLst>
          </p:cNvPr>
          <p:cNvSpPr>
            <a:spLocks noGrp="1"/>
          </p:cNvSpPr>
          <p:nvPr>
            <p:ph type="dt" sz="half" idx="10"/>
          </p:nvPr>
        </p:nvSpPr>
        <p:spPr/>
        <p:txBody>
          <a:bodyPr/>
          <a:lstStyle/>
          <a:p>
            <a:fld id="{BDA83297-AADD-4E21-905D-A0E0B48C597D}" type="datetimeFigureOut">
              <a:rPr lang="vi-VN" smtClean="0"/>
              <a:t>08/11/2025</a:t>
            </a:fld>
            <a:endParaRPr lang="vi-VN"/>
          </a:p>
        </p:txBody>
      </p:sp>
      <p:sp>
        <p:nvSpPr>
          <p:cNvPr id="6" name="Footer Placeholder 5">
            <a:extLst>
              <a:ext uri="{FF2B5EF4-FFF2-40B4-BE49-F238E27FC236}">
                <a16:creationId xmlns:a16="http://schemas.microsoft.com/office/drawing/2014/main" id="{1C892241-D640-EFF4-CEE2-A65677712B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C1410A-664C-595B-41BC-471866F46B69}"/>
              </a:ext>
            </a:extLst>
          </p:cNvPr>
          <p:cNvSpPr>
            <a:spLocks noGrp="1"/>
          </p:cNvSpPr>
          <p:nvPr>
            <p:ph type="sldNum" sz="quarter" idx="12"/>
          </p:nvPr>
        </p:nvSpPr>
        <p:spPr/>
        <p:txBody>
          <a:bodyPr/>
          <a:lstStyle/>
          <a:p>
            <a:fld id="{F7AF859F-1E47-4DC1-AEC3-CADADD22F6B7}" type="slidenum">
              <a:rPr lang="vi-VN" smtClean="0"/>
              <a:t>‹#›</a:t>
            </a:fld>
            <a:endParaRPr lang="vi-VN"/>
          </a:p>
        </p:txBody>
      </p:sp>
    </p:spTree>
    <p:extLst>
      <p:ext uri="{BB962C8B-B14F-4D97-AF65-F5344CB8AC3E}">
        <p14:creationId xmlns:p14="http://schemas.microsoft.com/office/powerpoint/2010/main" val="157434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6DF60-31AC-CC3B-F948-5D936DD24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F5E157-2B1A-E1AA-1B0E-F930352A0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66A040B-751F-57F9-3A3B-DC196D995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83297-AADD-4E21-905D-A0E0B48C597D}" type="datetimeFigureOut">
              <a:rPr lang="vi-VN" smtClean="0"/>
              <a:t>08/11/2025</a:t>
            </a:fld>
            <a:endParaRPr lang="vi-VN"/>
          </a:p>
        </p:txBody>
      </p:sp>
      <p:sp>
        <p:nvSpPr>
          <p:cNvPr id="5" name="Footer Placeholder 4">
            <a:extLst>
              <a:ext uri="{FF2B5EF4-FFF2-40B4-BE49-F238E27FC236}">
                <a16:creationId xmlns:a16="http://schemas.microsoft.com/office/drawing/2014/main" id="{BFE22472-82AD-29B7-F42E-949F463115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670A9C7-26AE-A935-9FAC-9D1B9E5CA5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F859F-1E47-4DC1-AEC3-CADADD22F6B7}" type="slidenum">
              <a:rPr lang="vi-VN" smtClean="0"/>
              <a:t>‹#›</a:t>
            </a:fld>
            <a:endParaRPr lang="vi-VN"/>
          </a:p>
        </p:txBody>
      </p:sp>
    </p:spTree>
    <p:extLst>
      <p:ext uri="{BB962C8B-B14F-4D97-AF65-F5344CB8AC3E}">
        <p14:creationId xmlns:p14="http://schemas.microsoft.com/office/powerpoint/2010/main" val="2282930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DBE19B-DE36-9AAB-3BA6-197BE5E7069A}"/>
              </a:ext>
            </a:extLst>
          </p:cNvPr>
          <p:cNvSpPr txBox="1"/>
          <p:nvPr/>
        </p:nvSpPr>
        <p:spPr>
          <a:xfrm>
            <a:off x="2628899" y="258725"/>
            <a:ext cx="6934201" cy="707886"/>
          </a:xfrm>
          <a:prstGeom prst="rect">
            <a:avLst/>
          </a:prstGeom>
          <a:noFill/>
        </p:spPr>
        <p:txBody>
          <a:bodyPr wrap="square">
            <a:spAutoFit/>
          </a:bodyPr>
          <a:lstStyle/>
          <a:p>
            <a:pPr eaLnBrk="1" hangingPunct="1"/>
            <a:r>
              <a:rPr lang="en-US" altLang="vi-VN" sz="2000" b="1" smtClean="0">
                <a:solidFill>
                  <a:srgbClr val="FF0000"/>
                </a:solidFill>
                <a:latin typeface="Times New Roman" panose="02020603050405020304" pitchFamily="18" charset="0"/>
                <a:cs typeface="Times New Roman" panose="02020603050405020304" pitchFamily="18" charset="0"/>
              </a:rPr>
              <a:t>                         UBND PHƯỜNG VIỆT HƯNG</a:t>
            </a:r>
            <a:endParaRPr lang="en-US" altLang="vi-VN" sz="2000" b="1">
              <a:solidFill>
                <a:srgbClr val="FF0000"/>
              </a:solidFill>
              <a:latin typeface="Times New Roman" panose="02020603050405020304" pitchFamily="18" charset="0"/>
              <a:cs typeface="Times New Roman" panose="02020603050405020304" pitchFamily="18" charset="0"/>
            </a:endParaRPr>
          </a:p>
          <a:p>
            <a:pPr eaLnBrk="1" hangingPunct="1"/>
            <a:r>
              <a:rPr lang="en-US" altLang="vi-VN" sz="2000" b="1">
                <a:solidFill>
                  <a:srgbClr val="FF0000"/>
                </a:solidFill>
                <a:latin typeface="Times New Roman" panose="02020603050405020304" pitchFamily="18" charset="0"/>
                <a:cs typeface="Times New Roman" panose="02020603050405020304" pitchFamily="18" charset="0"/>
              </a:rPr>
              <a:t>                    TRƯỜNG MẦM NON GIANG BIÊN</a:t>
            </a:r>
          </a:p>
        </p:txBody>
      </p:sp>
      <p:pic>
        <p:nvPicPr>
          <p:cNvPr id="4" name="Picture 3">
            <a:extLst>
              <a:ext uri="{FF2B5EF4-FFF2-40B4-BE49-F238E27FC236}">
                <a16:creationId xmlns:a16="http://schemas.microsoft.com/office/drawing/2014/main" id="{F8165AAA-F181-8351-C52E-432081A47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59022" y="1225335"/>
            <a:ext cx="1388533" cy="139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EDDE4B7-69CA-2815-0738-873DC4FD3F55}"/>
              </a:ext>
            </a:extLst>
          </p:cNvPr>
          <p:cNvSpPr txBox="1"/>
          <p:nvPr/>
        </p:nvSpPr>
        <p:spPr>
          <a:xfrm>
            <a:off x="2999507" y="2790573"/>
            <a:ext cx="6192982" cy="400110"/>
          </a:xfrm>
          <a:prstGeom prst="rect">
            <a:avLst/>
          </a:prstGeom>
          <a:noFill/>
        </p:spPr>
        <p:txBody>
          <a:bodyPr wrap="square">
            <a:spAutoFit/>
          </a:bodyPr>
          <a:lstStyle/>
          <a:p>
            <a:pPr algn="ctr"/>
            <a:r>
              <a:rPr lang="en-US" altLang="vi-VN" sz="2000" b="1">
                <a:solidFill>
                  <a:srgbClr val="FF0000"/>
                </a:solidFill>
                <a:latin typeface="Times New Roman" panose="02020603050405020304" pitchFamily="18" charset="0"/>
                <a:cs typeface="Times New Roman" panose="02020603050405020304" pitchFamily="18" charset="0"/>
              </a:rPr>
              <a:t>LĨNH VỰC PHÁT TRIỂN THẨM MỸ</a:t>
            </a:r>
          </a:p>
        </p:txBody>
      </p:sp>
      <p:sp>
        <p:nvSpPr>
          <p:cNvPr id="8" name="TextBox 7">
            <a:extLst>
              <a:ext uri="{FF2B5EF4-FFF2-40B4-BE49-F238E27FC236}">
                <a16:creationId xmlns:a16="http://schemas.microsoft.com/office/drawing/2014/main" id="{635B46F3-AC8D-C172-B354-4E80209B9299}"/>
              </a:ext>
            </a:extLst>
          </p:cNvPr>
          <p:cNvSpPr txBox="1"/>
          <p:nvPr/>
        </p:nvSpPr>
        <p:spPr>
          <a:xfrm>
            <a:off x="2815933" y="3302092"/>
            <a:ext cx="6560130" cy="2478564"/>
          </a:xfrm>
          <a:prstGeom prst="rect">
            <a:avLst/>
          </a:prstGeom>
          <a:noFill/>
        </p:spPr>
        <p:txBody>
          <a:bodyPr wrap="square">
            <a:spAutoFit/>
          </a:bodyPr>
          <a:lstStyle/>
          <a:p>
            <a:pPr algn="ctr">
              <a:lnSpc>
                <a:spcPct val="107000"/>
              </a:lnSpc>
              <a:spcAft>
                <a:spcPts val="800"/>
              </a:spcAft>
            </a:pPr>
            <a:r>
              <a:rPr lang="en-US" altLang="vi-VN" sz="24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VĐMH: Đu quay</a:t>
            </a:r>
            <a:endParaRPr lang="en-US" altLang="vi-VN" sz="240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800"/>
              </a:spcAft>
            </a:pPr>
            <a:r>
              <a:rPr lang="en-US" altLang="vi-VN" sz="24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NH: Chiếc khăn tay</a:t>
            </a:r>
          </a:p>
          <a:p>
            <a:pPr algn="ctr">
              <a:lnSpc>
                <a:spcPct val="107000"/>
              </a:lnSpc>
              <a:spcAft>
                <a:spcPts val="800"/>
              </a:spcAft>
            </a:pPr>
            <a:r>
              <a:rPr lang="en-US" altLang="vi-VN" sz="240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Lứa </a:t>
            </a:r>
            <a:r>
              <a:rPr lang="en-US" altLang="vi-VN" sz="2400">
                <a:solidFill>
                  <a:srgbClr val="C00000"/>
                </a:solidFill>
                <a:latin typeface="Times New Roman" panose="02020603050405020304" pitchFamily="18" charset="0"/>
                <a:ea typeface="Arial" panose="020B0604020202020204" pitchFamily="34" charset="0"/>
                <a:cs typeface="Times New Roman" panose="02020603050405020304" pitchFamily="18" charset="0"/>
              </a:rPr>
              <a:t>tuổi: Nhà trẻ.</a:t>
            </a:r>
          </a:p>
          <a:p>
            <a:pPr>
              <a:lnSpc>
                <a:spcPct val="107000"/>
              </a:lnSpc>
              <a:spcAft>
                <a:spcPts val="800"/>
              </a:spcAft>
            </a:pPr>
            <a:r>
              <a:rPr lang="en-US" altLang="vi-VN" sz="2400">
                <a:solidFill>
                  <a:srgbClr val="C00000"/>
                </a:solidFill>
                <a:latin typeface="Arial" panose="020B0604020202020204" pitchFamily="34"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a:solidFill>
                  <a:srgbClr val="C00000"/>
                </a:solidFill>
                <a:latin typeface="Arial" panose="020B0604020202020204" pitchFamily="34" charset="0"/>
                <a:ea typeface="Arial" panose="020B0604020202020204" pitchFamily="34" charset="0"/>
                <a:cs typeface="Times New Roman" panose="02020603050405020304" pitchFamily="18" charset="0"/>
              </a:rPr>
              <a:t>                           </a:t>
            </a:r>
            <a:endParaRPr lang="vi-VN" sz="2400">
              <a:solidFill>
                <a:srgbClr val="FF0000"/>
              </a:solidFill>
            </a:endParaRPr>
          </a:p>
        </p:txBody>
      </p:sp>
    </p:spTree>
    <p:extLst>
      <p:ext uri="{BB962C8B-B14F-4D97-AF65-F5344CB8AC3E}">
        <p14:creationId xmlns:p14="http://schemas.microsoft.com/office/powerpoint/2010/main" val="3765920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0E3CB2-DD30-400B-64B8-9A38608F4E20}"/>
              </a:ext>
            </a:extLst>
          </p:cNvPr>
          <p:cNvSpPr txBox="1"/>
          <p:nvPr/>
        </p:nvSpPr>
        <p:spPr>
          <a:xfrm>
            <a:off x="4082473" y="1688203"/>
            <a:ext cx="4982506" cy="830997"/>
          </a:xfrm>
          <a:prstGeom prst="rect">
            <a:avLst/>
          </a:prstGeom>
          <a:noFill/>
        </p:spPr>
        <p:txBody>
          <a:bodyPr wrap="square" rtlCol="0">
            <a:spAutoFit/>
          </a:bodyPr>
          <a:lstStyle/>
          <a:p>
            <a:r>
              <a:rPr lang="en-US" sz="2400">
                <a:solidFill>
                  <a:srgbClr val="7030A0"/>
                </a:solidFill>
                <a:latin typeface="Times New Roman" panose="02020603050405020304" pitchFamily="18" charset="0"/>
                <a:cs typeface="Times New Roman" panose="02020603050405020304" pitchFamily="18" charset="0"/>
              </a:rPr>
              <a:t>              </a:t>
            </a:r>
            <a:r>
              <a:rPr lang="en-US" sz="2400" smtClean="0">
                <a:solidFill>
                  <a:srgbClr val="7030A0"/>
                </a:solidFill>
                <a:latin typeface="Times New Roman" panose="02020603050405020304" pitchFamily="18" charset="0"/>
                <a:cs typeface="Times New Roman" panose="02020603050405020304" pitchFamily="18" charset="0"/>
              </a:rPr>
              <a:t>1.Ổn </a:t>
            </a:r>
            <a:r>
              <a:rPr lang="en-US" sz="2400">
                <a:solidFill>
                  <a:srgbClr val="7030A0"/>
                </a:solidFill>
                <a:latin typeface="Times New Roman" panose="02020603050405020304" pitchFamily="18" charset="0"/>
                <a:cs typeface="Times New Roman" panose="02020603050405020304" pitchFamily="18" charset="0"/>
              </a:rPr>
              <a:t>định tổ chức.</a:t>
            </a:r>
          </a:p>
          <a:p>
            <a:r>
              <a:rPr lang="en-US" sz="2400" smtClean="0">
                <a:solidFill>
                  <a:srgbClr val="7030A0"/>
                </a:solidFill>
                <a:latin typeface="Times New Roman" panose="02020603050405020304" pitchFamily="18" charset="0"/>
                <a:cs typeface="Times New Roman" panose="02020603050405020304" pitchFamily="18" charset="0"/>
              </a:rPr>
              <a:t>Trò chuyện về chiếc đu quay</a:t>
            </a:r>
            <a:endParaRPr lang="vi-VN" sz="240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83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u quay đạp chân 6 chỗ 6 đầu ngựa A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3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0F4F0C8-EF02-7660-8877-951133514952}"/>
              </a:ext>
            </a:extLst>
          </p:cNvPr>
          <p:cNvSpPr txBox="1"/>
          <p:nvPr/>
        </p:nvSpPr>
        <p:spPr>
          <a:xfrm>
            <a:off x="2424409" y="397681"/>
            <a:ext cx="7665270" cy="3785652"/>
          </a:xfrm>
          <a:prstGeom prst="rect">
            <a:avLst/>
          </a:prstGeom>
          <a:noFill/>
        </p:spPr>
        <p:txBody>
          <a:bodyPr wrap="square" rtlCol="0">
            <a:spAutoFit/>
          </a:bodyPr>
          <a:lstStyle/>
          <a:p>
            <a:r>
              <a:rPr lang="en-US" sz="2400">
                <a:solidFill>
                  <a:srgbClr val="7030A0"/>
                </a:solidFill>
                <a:latin typeface="Times New Roman" panose="02020603050405020304" pitchFamily="18" charset="0"/>
                <a:cs typeface="Times New Roman" panose="02020603050405020304" pitchFamily="18" charset="0"/>
              </a:rPr>
              <a:t>2.Phương pháp,hình thức tổ chức. </a:t>
            </a:r>
          </a:p>
          <a:p>
            <a:r>
              <a:rPr lang="vi-VN" sz="2400" b="1"/>
              <a:t> </a:t>
            </a:r>
            <a:r>
              <a:rPr lang="vi-VN" sz="2400">
                <a:solidFill>
                  <a:srgbClr val="7030A0"/>
                </a:solidFill>
                <a:latin typeface="+mj-lt"/>
              </a:rPr>
              <a:t>HĐ1: </a:t>
            </a:r>
            <a:r>
              <a:rPr lang="vi-VN" b="1">
                <a:solidFill>
                  <a:srgbClr val="7030A0"/>
                </a:solidFill>
                <a:latin typeface="+mj-lt"/>
              </a:rPr>
              <a:t>HĐ1: VĐMH “Đu quay”: Tác giả Mộng Lân</a:t>
            </a:r>
            <a:endParaRPr lang="vi-VN">
              <a:solidFill>
                <a:srgbClr val="7030A0"/>
              </a:solidFill>
              <a:latin typeface="+mj-lt"/>
            </a:endParaRPr>
          </a:p>
          <a:p>
            <a:r>
              <a:rPr lang="vi-VN">
                <a:solidFill>
                  <a:srgbClr val="7030A0"/>
                </a:solidFill>
                <a:latin typeface="+mj-lt"/>
              </a:rPr>
              <a:t>- Cô mở nhạc không lời bài “Đu quay” cho trẻ nghe và đoán tên bài hát.</a:t>
            </a:r>
          </a:p>
          <a:p>
            <a:r>
              <a:rPr lang="vi-VN">
                <a:solidFill>
                  <a:srgbClr val="7030A0"/>
                </a:solidFill>
                <a:latin typeface="+mj-lt"/>
              </a:rPr>
              <a:t>- Chúng mình vừa được nghe bài hát gì?</a:t>
            </a:r>
          </a:p>
          <a:p>
            <a:r>
              <a:rPr lang="vi-VN">
                <a:solidFill>
                  <a:srgbClr val="7030A0"/>
                </a:solidFill>
                <a:latin typeface="+mj-lt"/>
              </a:rPr>
              <a:t>- Cô mời chúng mình hát cùng cô nào.</a:t>
            </a:r>
          </a:p>
          <a:p>
            <a:r>
              <a:rPr lang="vi-VN">
                <a:solidFill>
                  <a:srgbClr val="7030A0"/>
                </a:solidFill>
                <a:latin typeface="+mj-lt"/>
              </a:rPr>
              <a:t>- Để bài hát hay hơn cô có động tác minh họa đấy chúng mình cùng quan sát nhé.</a:t>
            </a:r>
          </a:p>
          <a:p>
            <a:r>
              <a:rPr lang="vi-VN">
                <a:solidFill>
                  <a:srgbClr val="7030A0"/>
                </a:solidFill>
                <a:latin typeface="+mj-lt"/>
              </a:rPr>
              <a:t>+ Cô vận động mẫu lần 1: Kết hợp động tác minh họa</a:t>
            </a:r>
          </a:p>
          <a:p>
            <a:r>
              <a:rPr lang="vi-VN">
                <a:solidFill>
                  <a:srgbClr val="7030A0"/>
                </a:solidFill>
                <a:latin typeface="+mj-lt"/>
              </a:rPr>
              <a:t>+ Cô vận động mẫu lần 2: Kết hợp với nhạc</a:t>
            </a:r>
          </a:p>
          <a:p>
            <a:r>
              <a:rPr lang="vi-VN">
                <a:solidFill>
                  <a:srgbClr val="7030A0"/>
                </a:solidFill>
                <a:latin typeface="+mj-lt"/>
              </a:rPr>
              <a:t>+ Cô vừa vận động bài gì?</a:t>
            </a:r>
          </a:p>
          <a:p>
            <a:r>
              <a:rPr lang="vi-VN">
                <a:solidFill>
                  <a:srgbClr val="7030A0"/>
                </a:solidFill>
                <a:latin typeface="+mj-lt"/>
              </a:rPr>
              <a:t>+ Bây giờ cả lớp cùng vận động bài hát này cùng với cô nhé</a:t>
            </a:r>
            <a:r>
              <a:rPr lang="vi-VN"/>
              <a:t>!</a:t>
            </a:r>
          </a:p>
          <a:p>
            <a:endParaRPr lang="en-US" sz="2400" smtClean="0">
              <a:solidFill>
                <a:srgbClr val="7030A0"/>
              </a:solidFill>
              <a:latin typeface="+mj-lt"/>
            </a:endParaRPr>
          </a:p>
          <a:p>
            <a:r>
              <a:rPr lang="en-US" sz="2400" smtClean="0">
                <a:solidFill>
                  <a:srgbClr val="7030A0"/>
                </a:solidFill>
                <a:latin typeface="Times New Roman" pitchFamily="18" charset="0"/>
                <a:cs typeface="Times New Roman" pitchFamily="18" charset="0"/>
              </a:rPr>
              <a:t>           </a:t>
            </a:r>
            <a:endParaRPr lang="en-US" sz="2400" smtClean="0">
              <a:solidFill>
                <a:srgbClr val="7030A0"/>
              </a:solidFill>
              <a:latin typeface="+mj-lt"/>
            </a:endParaRPr>
          </a:p>
        </p:txBody>
      </p:sp>
      <p:pic>
        <p:nvPicPr>
          <p:cNvPr id="2" name="yt1s.com - Đu Quay  Bài Hát Thiếu Nhi Vui Nhộn Cho Bé">
            <a:hlinkClick r:id="" action="ppaction://media"/>
          </p:cNvPr>
          <p:cNvPicPr>
            <a:picLocks noChangeAspect="1"/>
          </p:cNvPicPr>
          <p:nvPr>
            <a:audioFile r:link="rId1"/>
            <p:extLst>
              <p:ext uri="{DAA4B4D4-6D71-4841-9C94-3DE7FCFB9230}">
                <p14:media xmlns:p14="http://schemas.microsoft.com/office/powerpoint/2010/main" r:embed="rId2">
                  <p14:trim end="104719.0625"/>
                </p14:media>
              </p:ext>
            </p:extLst>
          </p:nvPr>
        </p:nvPicPr>
        <p:blipFill>
          <a:blip r:embed="rId5"/>
          <a:stretch>
            <a:fillRect/>
          </a:stretch>
        </p:blipFill>
        <p:spPr>
          <a:xfrm>
            <a:off x="5554133" y="4276214"/>
            <a:ext cx="609600" cy="609600"/>
          </a:xfrm>
          <a:prstGeom prst="rect">
            <a:avLst/>
          </a:prstGeom>
        </p:spPr>
      </p:pic>
    </p:spTree>
    <p:extLst>
      <p:ext uri="{BB962C8B-B14F-4D97-AF65-F5344CB8AC3E}">
        <p14:creationId xmlns:p14="http://schemas.microsoft.com/office/powerpoint/2010/main" val="4531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EA258D-EAD2-21F2-AEDE-9A31AEC76687}"/>
              </a:ext>
            </a:extLst>
          </p:cNvPr>
          <p:cNvSpPr txBox="1"/>
          <p:nvPr/>
        </p:nvSpPr>
        <p:spPr>
          <a:xfrm>
            <a:off x="1081825" y="306314"/>
            <a:ext cx="7740203" cy="461665"/>
          </a:xfrm>
          <a:prstGeom prst="rect">
            <a:avLst/>
          </a:prstGeom>
          <a:noFill/>
        </p:spPr>
        <p:txBody>
          <a:bodyPr wrap="square">
            <a:spAutoFit/>
          </a:bodyPr>
          <a:lstStyle/>
          <a:p>
            <a:r>
              <a:rPr lang="en-US" sz="2400">
                <a:solidFill>
                  <a:srgbClr val="7030A0"/>
                </a:solidFill>
                <a:latin typeface="Times New Roman" panose="02020603050405020304" pitchFamily="18" charset="0"/>
                <a:cs typeface="Times New Roman" panose="02020603050405020304" pitchFamily="18" charset="0"/>
              </a:rPr>
              <a:t>                                  </a:t>
            </a:r>
            <a:endParaRPr lang="vi-VN" sz="2400">
              <a:solidFill>
                <a:srgbClr val="7030A0"/>
              </a:solidFill>
              <a:latin typeface="Times New Roman" pitchFamily="18" charset="0"/>
              <a:cs typeface="Times New Roman" pitchFamily="18" charset="0"/>
            </a:endParaRPr>
          </a:p>
        </p:txBody>
      </p:sp>
      <p:sp>
        <p:nvSpPr>
          <p:cNvPr id="2" name="Rectangle 1"/>
          <p:cNvSpPr/>
          <p:nvPr/>
        </p:nvSpPr>
        <p:spPr>
          <a:xfrm>
            <a:off x="4951926" y="1807613"/>
            <a:ext cx="6096000" cy="369332"/>
          </a:xfrm>
          <a:prstGeom prst="rect">
            <a:avLst/>
          </a:prstGeom>
        </p:spPr>
        <p:txBody>
          <a:bodyPr>
            <a:spAutoFit/>
          </a:bodyPr>
          <a:lstStyle/>
          <a:p>
            <a:r>
              <a:rPr lang="en-US" smtClean="0">
                <a:solidFill>
                  <a:srgbClr val="7030A0"/>
                </a:solidFill>
                <a:latin typeface="Times New Roman" panose="02020603050405020304" pitchFamily="18" charset="0"/>
                <a:cs typeface="Times New Roman" panose="02020603050405020304" pitchFamily="18" charset="0"/>
              </a:rPr>
              <a:t>Dạy trẻ vận động:</a:t>
            </a:r>
            <a:endParaRPr lang="vi-VN">
              <a:solidFill>
                <a:srgbClr val="7030A0"/>
              </a:solidFill>
              <a:latin typeface="Times New Roman" panose="02020603050405020304" pitchFamily="18" charset="0"/>
              <a:cs typeface="Times New Roman" panose="02020603050405020304" pitchFamily="18" charset="0"/>
            </a:endParaRPr>
          </a:p>
        </p:txBody>
      </p:sp>
      <p:pic>
        <p:nvPicPr>
          <p:cNvPr id="5" name="yt1s.com - Đu Quay  Bài Hát Thiếu Nhi Vui Nhộn Cho Bé">
            <a:hlinkClick r:id="" action="ppaction://media"/>
          </p:cNvPr>
          <p:cNvPicPr>
            <a:picLocks noChangeAspect="1"/>
          </p:cNvPicPr>
          <p:nvPr>
            <a:audioFile r:link="rId1"/>
            <p:extLst>
              <p:ext uri="{DAA4B4D4-6D71-4841-9C94-3DE7FCFB9230}">
                <p14:media xmlns:p14="http://schemas.microsoft.com/office/powerpoint/2010/main" r:embed="rId2">
                  <p14:trim end="104719.0625"/>
                </p14:media>
              </p:ext>
            </p:extLst>
          </p:nvPr>
        </p:nvPicPr>
        <p:blipFill>
          <a:blip r:embed="rId5"/>
          <a:stretch>
            <a:fillRect/>
          </a:stretch>
        </p:blipFill>
        <p:spPr>
          <a:xfrm>
            <a:off x="5554133" y="4276214"/>
            <a:ext cx="609600" cy="609600"/>
          </a:xfrm>
          <a:prstGeom prst="rect">
            <a:avLst/>
          </a:prstGeom>
        </p:spPr>
      </p:pic>
    </p:spTree>
    <p:extLst>
      <p:ext uri="{BB962C8B-B14F-4D97-AF65-F5344CB8AC3E}">
        <p14:creationId xmlns:p14="http://schemas.microsoft.com/office/powerpoint/2010/main" val="29463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325127-DA60-9FFF-2F59-BBB2923081AD}"/>
              </a:ext>
            </a:extLst>
          </p:cNvPr>
          <p:cNvSpPr txBox="1"/>
          <p:nvPr/>
        </p:nvSpPr>
        <p:spPr>
          <a:xfrm>
            <a:off x="1780309" y="1316289"/>
            <a:ext cx="8063602" cy="3170099"/>
          </a:xfrm>
          <a:prstGeom prst="rect">
            <a:avLst/>
          </a:prstGeom>
          <a:noFill/>
        </p:spPr>
        <p:txBody>
          <a:bodyPr wrap="square">
            <a:spAutoFit/>
          </a:bodyPr>
          <a:lstStyle/>
          <a:p>
            <a:r>
              <a:rPr lang="en-US" sz="2000">
                <a:solidFill>
                  <a:srgbClr val="7030A0"/>
                </a:solidFill>
                <a:latin typeface="Times New Roman" panose="02020603050405020304" pitchFamily="18" charset="0"/>
                <a:cs typeface="Times New Roman" panose="02020603050405020304" pitchFamily="18" charset="0"/>
              </a:rPr>
              <a:t>                                     </a:t>
            </a:r>
            <a:r>
              <a:rPr lang="vi-VN" b="1">
                <a:solidFill>
                  <a:srgbClr val="7030A0"/>
                </a:solidFill>
                <a:latin typeface="+mj-lt"/>
              </a:rPr>
              <a:t>HĐ2: Nghe hát “Chiếc khăn tay” tác giả Văn Tấn</a:t>
            </a:r>
            <a:endParaRPr lang="vi-VN">
              <a:solidFill>
                <a:srgbClr val="7030A0"/>
              </a:solidFill>
              <a:latin typeface="+mj-lt"/>
            </a:endParaRPr>
          </a:p>
          <a:p>
            <a:r>
              <a:rPr lang="vi-VN">
                <a:solidFill>
                  <a:srgbClr val="7030A0"/>
                </a:solidFill>
                <a:latin typeface="+mj-lt"/>
              </a:rPr>
              <a:t>- Cô giới thiệu tên bài hát, tên tác giả.</a:t>
            </a:r>
          </a:p>
          <a:p>
            <a:r>
              <a:rPr lang="vi-VN">
                <a:solidFill>
                  <a:srgbClr val="7030A0"/>
                </a:solidFill>
                <a:latin typeface="+mj-lt"/>
              </a:rPr>
              <a:t>+ Cô hát lần 1: Có </a:t>
            </a:r>
            <a:r>
              <a:rPr lang="vi-VN" smtClean="0">
                <a:solidFill>
                  <a:srgbClr val="7030A0"/>
                </a:solidFill>
                <a:latin typeface="+mj-lt"/>
              </a:rPr>
              <a:t>nhạc.</a:t>
            </a:r>
            <a:r>
              <a:rPr lang="en-US" smtClean="0">
                <a:solidFill>
                  <a:srgbClr val="7030A0"/>
                </a:solidFill>
                <a:latin typeface="Times New Roman" panose="02020603050405020304" pitchFamily="18" charset="0"/>
                <a:cs typeface="Times New Roman" panose="02020603050405020304" pitchFamily="18" charset="0"/>
              </a:rPr>
              <a:t>( cô có thể mở ca sỹ hát cho trẻ nghe)</a:t>
            </a:r>
            <a:endParaRPr lang="vi-VN">
              <a:solidFill>
                <a:srgbClr val="7030A0"/>
              </a:solidFill>
              <a:latin typeface="Times New Roman" panose="02020603050405020304" pitchFamily="18" charset="0"/>
              <a:cs typeface="Times New Roman" panose="02020603050405020304" pitchFamily="18" charset="0"/>
            </a:endParaRPr>
          </a:p>
          <a:p>
            <a:r>
              <a:rPr lang="vi-VN">
                <a:solidFill>
                  <a:srgbClr val="7030A0"/>
                </a:solidFill>
                <a:latin typeface="+mj-lt"/>
              </a:rPr>
              <a:t>- Hỏi trẻ tên bài hát.</a:t>
            </a:r>
          </a:p>
          <a:p>
            <a:r>
              <a:rPr lang="en-US" smtClean="0">
                <a:solidFill>
                  <a:srgbClr val="7030A0"/>
                </a:solidFill>
                <a:latin typeface="Times New Roman" panose="02020603050405020304" pitchFamily="18" charset="0"/>
                <a:cs typeface="Times New Roman" panose="02020603050405020304" pitchFamily="18" charset="0"/>
              </a:rPr>
              <a:t>ND</a:t>
            </a:r>
            <a:r>
              <a:rPr lang="vi-VN" smtClean="0">
                <a:solidFill>
                  <a:srgbClr val="7030A0"/>
                </a:solidFill>
                <a:latin typeface="+mj-lt"/>
              </a:rPr>
              <a:t>: </a:t>
            </a:r>
            <a:r>
              <a:rPr lang="vi-VN">
                <a:solidFill>
                  <a:srgbClr val="7030A0"/>
                </a:solidFill>
                <a:latin typeface="+mj-lt"/>
              </a:rPr>
              <a:t>Trong bài hát em bé đã được mẹ may cho một chiếc khăn tay rất đẹp và em bé đã rất vui sướng, luôn luôn giữ đôi tay cho sạch đấy. Và các con nhớ phải luôn giữ gìn vệ sinh cá nhân để cho cơ thể luôn mạnh khỏe nhé.</a:t>
            </a:r>
          </a:p>
          <a:p>
            <a:r>
              <a:rPr lang="vi-VN">
                <a:solidFill>
                  <a:srgbClr val="7030A0"/>
                </a:solidFill>
                <a:latin typeface="+mj-lt"/>
              </a:rPr>
              <a:t>+ Cô hát lần 2: Múa minh hoạ.</a:t>
            </a:r>
          </a:p>
          <a:p>
            <a:r>
              <a:rPr lang="vi-VN">
                <a:solidFill>
                  <a:srgbClr val="7030A0"/>
                </a:solidFill>
                <a:latin typeface="+mj-lt"/>
              </a:rPr>
              <a:t>- Lần 3: Cô cho trẻ xem băng hình ca sỹ hát.</a:t>
            </a:r>
          </a:p>
          <a:p>
            <a:r>
              <a:rPr lang="vi-VN">
                <a:solidFill>
                  <a:srgbClr val="7030A0"/>
                </a:solidFill>
                <a:latin typeface="+mj-lt"/>
              </a:rPr>
              <a:t>=&gt;GD: Các con nhớ phải luôn giữ gìn vệ sinh cá nhân để cho cơ thể luôn mạnh khỏe nhé!</a:t>
            </a:r>
          </a:p>
        </p:txBody>
      </p:sp>
      <p:pic>
        <p:nvPicPr>
          <p:cNvPr id="2" name="yt1s.com - Chiếc Khăn Tay  Bài Hát Vui Nhộn Cho Trẻ Mầm Non">
            <a:hlinkClick r:id="" action="ppaction://media"/>
          </p:cNvPr>
          <p:cNvPicPr>
            <a:picLocks noChangeAspect="1"/>
          </p:cNvPicPr>
          <p:nvPr>
            <a:audioFile r:link="rId1"/>
            <p:extLst>
              <p:ext uri="{DAA4B4D4-6D71-4841-9C94-3DE7FCFB9230}">
                <p14:media xmlns:p14="http://schemas.microsoft.com/office/powerpoint/2010/main" r:embed="rId2">
                  <p14:trim st="11583" end="69078.375"/>
                </p14:media>
              </p:ext>
            </p:extLst>
          </p:nvPr>
        </p:nvPicPr>
        <p:blipFill>
          <a:blip r:embed="rId5"/>
          <a:stretch>
            <a:fillRect/>
          </a:stretch>
        </p:blipFill>
        <p:spPr>
          <a:xfrm>
            <a:off x="5655733" y="4486388"/>
            <a:ext cx="609600" cy="609600"/>
          </a:xfrm>
          <a:prstGeom prst="rect">
            <a:avLst/>
          </a:prstGeom>
        </p:spPr>
      </p:pic>
    </p:spTree>
    <p:extLst>
      <p:ext uri="{BB962C8B-B14F-4D97-AF65-F5344CB8AC3E}">
        <p14:creationId xmlns:p14="http://schemas.microsoft.com/office/powerpoint/2010/main" val="151290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Giao Thông, Giao Thông Vector Nền Và Tập Tin ...">
            <a:extLst>
              <a:ext uri="{FF2B5EF4-FFF2-40B4-BE49-F238E27FC236}">
                <a16:creationId xmlns:a16="http://schemas.microsoft.com/office/drawing/2014/main" id="{C8B9E744-EBC5-2AF1-726F-11E70D5A7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30CD6A-1B8A-DFC1-1A30-8E472EB84153}"/>
              </a:ext>
            </a:extLst>
          </p:cNvPr>
          <p:cNvSpPr txBox="1"/>
          <p:nvPr/>
        </p:nvSpPr>
        <p:spPr>
          <a:xfrm>
            <a:off x="3307645" y="2175164"/>
            <a:ext cx="6736902" cy="461665"/>
          </a:xfrm>
          <a:prstGeom prst="rect">
            <a:avLst/>
          </a:prstGeom>
          <a:noFill/>
        </p:spPr>
        <p:txBody>
          <a:bodyPr wrap="square" rtlCol="0">
            <a:spAutoFit/>
          </a:bodyPr>
          <a:lstStyle/>
          <a:p>
            <a:r>
              <a:rPr lang="vi-VN" sz="2400">
                <a:solidFill>
                  <a:srgbClr val="7030A0"/>
                </a:solidFill>
                <a:latin typeface="+mj-lt"/>
              </a:rPr>
              <a:t>3. Kết </a:t>
            </a:r>
            <a:r>
              <a:rPr lang="vi-VN" sz="2400" smtClean="0">
                <a:solidFill>
                  <a:srgbClr val="7030A0"/>
                </a:solidFill>
                <a:latin typeface="+mj-lt"/>
              </a:rPr>
              <a:t>thúc.</a:t>
            </a:r>
            <a:r>
              <a:rPr lang="en-US" sz="2400" smtClean="0">
                <a:solidFill>
                  <a:srgbClr val="7030A0"/>
                </a:solidFill>
                <a:latin typeface="Times New Roman" panose="02020603050405020304" pitchFamily="18" charset="0"/>
                <a:cs typeface="Times New Roman" panose="02020603050405020304" pitchFamily="18" charset="0"/>
              </a:rPr>
              <a:t>Cô khen ngợi trẻ cho trẻ ra ngoài</a:t>
            </a:r>
            <a:endParaRPr lang="vi-VN" sz="240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108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229</Words>
  <Application>Microsoft Office PowerPoint</Application>
  <PresentationFormat>Widescreen</PresentationFormat>
  <Paragraphs>33</Paragraphs>
  <Slides>7</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15</cp:revision>
  <dcterms:created xsi:type="dcterms:W3CDTF">2023-04-05T15:19:55Z</dcterms:created>
  <dcterms:modified xsi:type="dcterms:W3CDTF">2025-11-08T09:07:45Z</dcterms:modified>
</cp:coreProperties>
</file>