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1" r:id="rId3"/>
    <p:sldId id="269" r:id="rId4"/>
    <p:sldId id="257" r:id="rId5"/>
    <p:sldId id="258" r:id="rId6"/>
    <p:sldId id="271" r:id="rId7"/>
    <p:sldId id="272" r:id="rId8"/>
    <p:sldId id="267"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73" d="100"/>
          <a:sy n="73" d="100"/>
        </p:scale>
        <p:origin x="53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6F6756-5AAD-4C70-B5B0-2F994EC63E0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618C7-19DE-45A6-8E92-B8808ABD5A2E}" type="slidenum">
              <a:rPr lang="en-US" smtClean="0"/>
              <a:t>‹#›</a:t>
            </a:fld>
            <a:endParaRPr lang="en-US"/>
          </a:p>
        </p:txBody>
      </p:sp>
    </p:spTree>
    <p:extLst>
      <p:ext uri="{BB962C8B-B14F-4D97-AF65-F5344CB8AC3E}">
        <p14:creationId xmlns:p14="http://schemas.microsoft.com/office/powerpoint/2010/main" val="232503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F6756-5AAD-4C70-B5B0-2F994EC63E0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618C7-19DE-45A6-8E92-B8808ABD5A2E}" type="slidenum">
              <a:rPr lang="en-US" smtClean="0"/>
              <a:t>‹#›</a:t>
            </a:fld>
            <a:endParaRPr lang="en-US"/>
          </a:p>
        </p:txBody>
      </p:sp>
    </p:spTree>
    <p:extLst>
      <p:ext uri="{BB962C8B-B14F-4D97-AF65-F5344CB8AC3E}">
        <p14:creationId xmlns:p14="http://schemas.microsoft.com/office/powerpoint/2010/main" val="292370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F6756-5AAD-4C70-B5B0-2F994EC63E0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618C7-19DE-45A6-8E92-B8808ABD5A2E}" type="slidenum">
              <a:rPr lang="en-US" smtClean="0"/>
              <a:t>‹#›</a:t>
            </a:fld>
            <a:endParaRPr lang="en-US"/>
          </a:p>
        </p:txBody>
      </p:sp>
    </p:spTree>
    <p:extLst>
      <p:ext uri="{BB962C8B-B14F-4D97-AF65-F5344CB8AC3E}">
        <p14:creationId xmlns:p14="http://schemas.microsoft.com/office/powerpoint/2010/main" val="142772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F6756-5AAD-4C70-B5B0-2F994EC63E0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618C7-19DE-45A6-8E92-B8808ABD5A2E}" type="slidenum">
              <a:rPr lang="en-US" smtClean="0"/>
              <a:t>‹#›</a:t>
            </a:fld>
            <a:endParaRPr lang="en-US"/>
          </a:p>
        </p:txBody>
      </p:sp>
    </p:spTree>
    <p:extLst>
      <p:ext uri="{BB962C8B-B14F-4D97-AF65-F5344CB8AC3E}">
        <p14:creationId xmlns:p14="http://schemas.microsoft.com/office/powerpoint/2010/main" val="239031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F6756-5AAD-4C70-B5B0-2F994EC63E0D}"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618C7-19DE-45A6-8E92-B8808ABD5A2E}" type="slidenum">
              <a:rPr lang="en-US" smtClean="0"/>
              <a:t>‹#›</a:t>
            </a:fld>
            <a:endParaRPr lang="en-US"/>
          </a:p>
        </p:txBody>
      </p:sp>
    </p:spTree>
    <p:extLst>
      <p:ext uri="{BB962C8B-B14F-4D97-AF65-F5344CB8AC3E}">
        <p14:creationId xmlns:p14="http://schemas.microsoft.com/office/powerpoint/2010/main" val="352167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6F6756-5AAD-4C70-B5B0-2F994EC63E0D}"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618C7-19DE-45A6-8E92-B8808ABD5A2E}" type="slidenum">
              <a:rPr lang="en-US" smtClean="0"/>
              <a:t>‹#›</a:t>
            </a:fld>
            <a:endParaRPr lang="en-US"/>
          </a:p>
        </p:txBody>
      </p:sp>
    </p:spTree>
    <p:extLst>
      <p:ext uri="{BB962C8B-B14F-4D97-AF65-F5344CB8AC3E}">
        <p14:creationId xmlns:p14="http://schemas.microsoft.com/office/powerpoint/2010/main" val="43682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6F6756-5AAD-4C70-B5B0-2F994EC63E0D}"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618C7-19DE-45A6-8E92-B8808ABD5A2E}" type="slidenum">
              <a:rPr lang="en-US" smtClean="0"/>
              <a:t>‹#›</a:t>
            </a:fld>
            <a:endParaRPr lang="en-US"/>
          </a:p>
        </p:txBody>
      </p:sp>
    </p:spTree>
    <p:extLst>
      <p:ext uri="{BB962C8B-B14F-4D97-AF65-F5344CB8AC3E}">
        <p14:creationId xmlns:p14="http://schemas.microsoft.com/office/powerpoint/2010/main" val="124862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6F6756-5AAD-4C70-B5B0-2F994EC63E0D}"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618C7-19DE-45A6-8E92-B8808ABD5A2E}" type="slidenum">
              <a:rPr lang="en-US" smtClean="0"/>
              <a:t>‹#›</a:t>
            </a:fld>
            <a:endParaRPr lang="en-US"/>
          </a:p>
        </p:txBody>
      </p:sp>
    </p:spTree>
    <p:extLst>
      <p:ext uri="{BB962C8B-B14F-4D97-AF65-F5344CB8AC3E}">
        <p14:creationId xmlns:p14="http://schemas.microsoft.com/office/powerpoint/2010/main" val="133473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F6756-5AAD-4C70-B5B0-2F994EC63E0D}"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618C7-19DE-45A6-8E92-B8808ABD5A2E}" type="slidenum">
              <a:rPr lang="en-US" smtClean="0"/>
              <a:t>‹#›</a:t>
            </a:fld>
            <a:endParaRPr lang="en-US"/>
          </a:p>
        </p:txBody>
      </p:sp>
    </p:spTree>
    <p:extLst>
      <p:ext uri="{BB962C8B-B14F-4D97-AF65-F5344CB8AC3E}">
        <p14:creationId xmlns:p14="http://schemas.microsoft.com/office/powerpoint/2010/main" val="30986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F6756-5AAD-4C70-B5B0-2F994EC63E0D}"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618C7-19DE-45A6-8E92-B8808ABD5A2E}" type="slidenum">
              <a:rPr lang="en-US" smtClean="0"/>
              <a:t>‹#›</a:t>
            </a:fld>
            <a:endParaRPr lang="en-US"/>
          </a:p>
        </p:txBody>
      </p:sp>
    </p:spTree>
    <p:extLst>
      <p:ext uri="{BB962C8B-B14F-4D97-AF65-F5344CB8AC3E}">
        <p14:creationId xmlns:p14="http://schemas.microsoft.com/office/powerpoint/2010/main" val="377193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F6756-5AAD-4C70-B5B0-2F994EC63E0D}"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618C7-19DE-45A6-8E92-B8808ABD5A2E}" type="slidenum">
              <a:rPr lang="en-US" smtClean="0"/>
              <a:t>‹#›</a:t>
            </a:fld>
            <a:endParaRPr lang="en-US"/>
          </a:p>
        </p:txBody>
      </p:sp>
    </p:spTree>
    <p:extLst>
      <p:ext uri="{BB962C8B-B14F-4D97-AF65-F5344CB8AC3E}">
        <p14:creationId xmlns:p14="http://schemas.microsoft.com/office/powerpoint/2010/main" val="353603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F6756-5AAD-4C70-B5B0-2F994EC63E0D}" type="datetimeFigureOut">
              <a:rPr lang="en-US" smtClean="0"/>
              <a:t>1/13/2025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618C7-19DE-45A6-8E92-B8808ABD5A2E}" type="slidenum">
              <a:rPr lang="en-US" smtClean="0"/>
              <a:t>‹#›</a:t>
            </a:fld>
            <a:endParaRPr lang="en-US"/>
          </a:p>
        </p:txBody>
      </p:sp>
    </p:spTree>
    <p:extLst>
      <p:ext uri="{BB962C8B-B14F-4D97-AF65-F5344CB8AC3E}">
        <p14:creationId xmlns:p14="http://schemas.microsoft.com/office/powerpoint/2010/main" val="2243484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8709"/>
            <a:ext cx="12183291" cy="6849291"/>
          </a:xfrm>
          <a:prstGeom prst="rect">
            <a:avLst/>
          </a:prstGeom>
        </p:spPr>
      </p:pic>
      <p:sp>
        <p:nvSpPr>
          <p:cNvPr id="5" name="TextBox 4"/>
          <p:cNvSpPr txBox="1"/>
          <p:nvPr/>
        </p:nvSpPr>
        <p:spPr>
          <a:xfrm>
            <a:off x="2667000" y="533400"/>
            <a:ext cx="6477000" cy="830997"/>
          </a:xfrm>
          <a:prstGeom prst="rect">
            <a:avLst/>
          </a:prstGeom>
          <a:noFill/>
        </p:spPr>
        <p:txBody>
          <a:bodyPr wrap="square" rtlCol="0">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UBND QUẬN LONG BIÊN</a:t>
            </a:r>
          </a:p>
          <a:p>
            <a:pPr algn="ctr"/>
            <a:r>
              <a:rPr lang="en-US" sz="2400" b="1" smtClean="0">
                <a:solidFill>
                  <a:srgbClr val="FF0000"/>
                </a:solidFill>
                <a:latin typeface="Times New Roman" panose="02020603050405020304" pitchFamily="18" charset="0"/>
                <a:cs typeface="Times New Roman" panose="02020603050405020304" pitchFamily="18" charset="0"/>
              </a:rPr>
              <a:t>TRƯỜNG MẦM NON GIANG BIÊN</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6"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1549400" cy="150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71800" y="3437605"/>
            <a:ext cx="7266709" cy="2431435"/>
          </a:xfrm>
          <a:prstGeom prst="rect">
            <a:avLst/>
          </a:prstGeom>
          <a:noFill/>
        </p:spPr>
        <p:txBody>
          <a:bodyPr wrap="square" rtlCol="0">
            <a:spAutoFit/>
          </a:bodyPr>
          <a:lstStyle/>
          <a:p>
            <a:r>
              <a:rPr lang="en-US" sz="4400" b="1" smtClean="0">
                <a:solidFill>
                  <a:srgbClr val="FF0000"/>
                </a:solidFill>
                <a:latin typeface="Times New Roman" panose="02020603050405020304" pitchFamily="18" charset="0"/>
                <a:cs typeface="Times New Roman" panose="02020603050405020304" pitchFamily="18" charset="0"/>
              </a:rPr>
              <a:t>PHÁT TRIỂN NGÔN NGỮ</a:t>
            </a:r>
          </a:p>
          <a:p>
            <a:pPr algn="ctr"/>
            <a:r>
              <a:rPr lang="en-US" sz="4400" b="1" smtClean="0">
                <a:solidFill>
                  <a:srgbClr val="FF0000"/>
                </a:solidFill>
              </a:rPr>
              <a:t>THƠ: </a:t>
            </a:r>
            <a:r>
              <a:rPr lang="en-US" sz="4400" b="1" smtClean="0">
                <a:solidFill>
                  <a:srgbClr val="FF0000"/>
                </a:solidFill>
              </a:rPr>
              <a:t>HOA ĐÀO, HOA MAI</a:t>
            </a:r>
            <a:endParaRPr lang="en-US" sz="4400" b="1" smtClean="0">
              <a:solidFill>
                <a:srgbClr val="FF0000"/>
              </a:solidFill>
            </a:endParaRPr>
          </a:p>
          <a:p>
            <a:pPr algn="ctr"/>
            <a:r>
              <a:rPr lang="en-US" sz="3200" b="1" smtClean="0">
                <a:solidFill>
                  <a:srgbClr val="FF0000"/>
                </a:solidFill>
              </a:rPr>
              <a:t>LỨA TUỔI 24-36 THÁNG TUỔI</a:t>
            </a:r>
          </a:p>
          <a:p>
            <a:pPr algn="ctr"/>
            <a:r>
              <a:rPr lang="en-US" sz="3200" b="1" smtClean="0">
                <a:solidFill>
                  <a:srgbClr val="FF0000"/>
                </a:solidFill>
              </a:rPr>
              <a:t>LỚP: NHÀ TRẺ D1</a:t>
            </a:r>
            <a:endParaRPr lang="en-US" sz="3200" b="1">
              <a:solidFill>
                <a:srgbClr val="FF0000"/>
              </a:solidFill>
            </a:endParaRPr>
          </a:p>
        </p:txBody>
      </p:sp>
    </p:spTree>
    <p:extLst>
      <p:ext uri="{BB962C8B-B14F-4D97-AF65-F5344CB8AC3E}">
        <p14:creationId xmlns:p14="http://schemas.microsoft.com/office/powerpoint/2010/main" val="55754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Nền Tết Việt Nam, Tết Việt Nam Vector Nền Và Tập Tin Tải về Miễn  Phí | Png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9"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Be-Chuc-Tet-Xuan-Mai">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2895600" y="3838039"/>
            <a:ext cx="609600" cy="609600"/>
          </a:xfrm>
        </p:spPr>
      </p:pic>
      <p:sp>
        <p:nvSpPr>
          <p:cNvPr id="4" name="TextBox 3"/>
          <p:cNvSpPr txBox="1"/>
          <p:nvPr/>
        </p:nvSpPr>
        <p:spPr>
          <a:xfrm>
            <a:off x="1295400" y="2514600"/>
            <a:ext cx="9906000" cy="1323439"/>
          </a:xfrm>
          <a:prstGeom prst="rect">
            <a:avLst/>
          </a:prstGeom>
          <a:noFill/>
        </p:spPr>
        <p:txBody>
          <a:bodyPr wrap="square" rtlCol="0">
            <a:spAutoFit/>
          </a:bodyPr>
          <a:lstStyle/>
          <a:p>
            <a:pPr algn="ctr"/>
            <a:r>
              <a:rPr lang="en-US" sz="4000" b="1" smtClean="0">
                <a:solidFill>
                  <a:srgbClr val="FF0000"/>
                </a:solidFill>
                <a:latin typeface="Times New Roman" panose="02020603050405020304" pitchFamily="18" charset="0"/>
                <a:cs typeface="Times New Roman" panose="02020603050405020304" pitchFamily="18" charset="0"/>
              </a:rPr>
              <a:t>ỔN ĐỊNH TỔ CHỨC:</a:t>
            </a:r>
          </a:p>
          <a:p>
            <a:pPr algn="ctr"/>
            <a:r>
              <a:rPr lang="en-US" sz="4000" b="1" smtClean="0">
                <a:solidFill>
                  <a:srgbClr val="FF0000"/>
                </a:solidFill>
                <a:latin typeface="Times New Roman" panose="02020603050405020304" pitchFamily="18" charset="0"/>
                <a:cs typeface="Times New Roman" panose="02020603050405020304" pitchFamily="18" charset="0"/>
              </a:rPr>
              <a:t>HÁT : “ Bé chúc tết”</a:t>
            </a:r>
            <a:endParaRPr 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090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1857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2"/>
            <a:ext cx="12192000" cy="6879771"/>
          </a:xfrm>
          <a:prstGeom prst="rect">
            <a:avLst/>
          </a:prstGeom>
        </p:spPr>
      </p:pic>
      <p:sp>
        <p:nvSpPr>
          <p:cNvPr id="5" name="Rectangle 4"/>
          <p:cNvSpPr/>
          <p:nvPr/>
        </p:nvSpPr>
        <p:spPr>
          <a:xfrm>
            <a:off x="-1600200" y="152400"/>
            <a:ext cx="6096000" cy="954107"/>
          </a:xfrm>
          <a:prstGeom prst="rect">
            <a:avLst/>
          </a:prstGeom>
        </p:spPr>
        <p:txBody>
          <a:bodyPr>
            <a:spAutoFit/>
          </a:bodyPr>
          <a:lstStyle/>
          <a:p>
            <a:pPr algn="ctr"/>
            <a:r>
              <a:rPr lang="vi-VN" sz="2800">
                <a:solidFill>
                  <a:srgbClr val="333333"/>
                </a:solidFill>
                <a:latin typeface="Times New Roman" panose="02020603050405020304" pitchFamily="18" charset="0"/>
              </a:rPr>
              <a:t>Hoa đào ưa rét</a:t>
            </a:r>
            <a:endParaRPr lang="vi-VN" sz="2800">
              <a:solidFill>
                <a:srgbClr val="333333"/>
              </a:solidFill>
              <a:latin typeface="inherit"/>
            </a:endParaRPr>
          </a:p>
          <a:p>
            <a:pPr algn="ctr"/>
            <a:r>
              <a:rPr lang="vi-VN" sz="2800">
                <a:solidFill>
                  <a:srgbClr val="333333"/>
                </a:solidFill>
                <a:latin typeface="Times New Roman" panose="02020603050405020304" pitchFamily="18" charset="0"/>
              </a:rPr>
              <a:t>Lấm tấm mưa bay</a:t>
            </a:r>
            <a:endParaRPr lang="vi-VN" sz="2800">
              <a:solidFill>
                <a:srgbClr val="333333"/>
              </a:solidFill>
              <a:latin typeface="inherit"/>
            </a:endParaRPr>
          </a:p>
        </p:txBody>
      </p:sp>
    </p:spTree>
    <p:extLst>
      <p:ext uri="{BB962C8B-B14F-4D97-AF65-F5344CB8AC3E}">
        <p14:creationId xmlns:p14="http://schemas.microsoft.com/office/powerpoint/2010/main" val="61697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0"/>
            <a:ext cx="12176760" cy="6858000"/>
          </a:xfrm>
          <a:prstGeom prst="rect">
            <a:avLst/>
          </a:prstGeom>
        </p:spPr>
      </p:pic>
      <p:sp>
        <p:nvSpPr>
          <p:cNvPr id="6" name="Rectangle 5"/>
          <p:cNvSpPr/>
          <p:nvPr/>
        </p:nvSpPr>
        <p:spPr>
          <a:xfrm>
            <a:off x="-914400" y="1066800"/>
            <a:ext cx="6096000" cy="954107"/>
          </a:xfrm>
          <a:prstGeom prst="rect">
            <a:avLst/>
          </a:prstGeom>
        </p:spPr>
        <p:txBody>
          <a:bodyPr>
            <a:spAutoFit/>
          </a:bodyPr>
          <a:lstStyle/>
          <a:p>
            <a:pPr algn="ctr"/>
            <a:r>
              <a:rPr lang="vi-VN" sz="2800">
                <a:solidFill>
                  <a:srgbClr val="FF0000"/>
                </a:solidFill>
                <a:latin typeface="Times New Roman" panose="02020603050405020304" pitchFamily="18" charset="0"/>
              </a:rPr>
              <a:t>Hoa mai chỉ say</a:t>
            </a:r>
            <a:endParaRPr lang="vi-VN" sz="2800">
              <a:solidFill>
                <a:srgbClr val="FF0000"/>
              </a:solidFill>
              <a:latin typeface="inherit"/>
            </a:endParaRPr>
          </a:p>
          <a:p>
            <a:pPr algn="ctr"/>
            <a:r>
              <a:rPr lang="vi-VN" sz="2800">
                <a:solidFill>
                  <a:srgbClr val="FF0000"/>
                </a:solidFill>
                <a:latin typeface="Times New Roman" panose="02020603050405020304" pitchFamily="18" charset="0"/>
              </a:rPr>
              <a:t>Nắng pha chút gió.</a:t>
            </a:r>
            <a:endParaRPr lang="vi-VN" sz="2800">
              <a:solidFill>
                <a:srgbClr val="FF0000"/>
              </a:solidFill>
              <a:latin typeface="inherit"/>
            </a:endParaRPr>
          </a:p>
        </p:txBody>
      </p:sp>
    </p:spTree>
    <p:extLst>
      <p:ext uri="{BB962C8B-B14F-4D97-AF65-F5344CB8AC3E}">
        <p14:creationId xmlns:p14="http://schemas.microsoft.com/office/powerpoint/2010/main" val="371958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Rectangle 4"/>
          <p:cNvSpPr/>
          <p:nvPr/>
        </p:nvSpPr>
        <p:spPr>
          <a:xfrm>
            <a:off x="-381000" y="19211"/>
            <a:ext cx="4038600" cy="3416320"/>
          </a:xfrm>
          <a:prstGeom prst="rect">
            <a:avLst/>
          </a:prstGeom>
        </p:spPr>
        <p:txBody>
          <a:bodyPr wrap="square">
            <a:spAutoFit/>
          </a:bodyPr>
          <a:lstStyle/>
          <a:p>
            <a:pPr algn="ctr"/>
            <a:r>
              <a:rPr lang="vi-VN">
                <a:solidFill>
                  <a:srgbClr val="333333"/>
                </a:solidFill>
                <a:latin typeface="Times New Roman" panose="02020603050405020304" pitchFamily="18" charset="0"/>
              </a:rPr>
              <a:t>    </a:t>
            </a:r>
            <a:r>
              <a:rPr lang="vi-VN" sz="2400">
                <a:solidFill>
                  <a:srgbClr val="333333"/>
                </a:solidFill>
                <a:latin typeface="Times New Roman" panose="02020603050405020304" pitchFamily="18" charset="0"/>
              </a:rPr>
              <a:t> Hoa đào thắm đỏ</a:t>
            </a:r>
            <a:endParaRPr lang="vi-VN" sz="2400">
              <a:solidFill>
                <a:srgbClr val="333333"/>
              </a:solidFill>
              <a:latin typeface="inherit"/>
            </a:endParaRPr>
          </a:p>
          <a:p>
            <a:pPr algn="ctr"/>
            <a:r>
              <a:rPr lang="vi-VN" sz="2400">
                <a:solidFill>
                  <a:srgbClr val="333333"/>
                </a:solidFill>
                <a:latin typeface="Times New Roman" panose="02020603050405020304" pitchFamily="18" charset="0"/>
              </a:rPr>
              <a:t>     Hoa mai dát vàng</a:t>
            </a:r>
            <a:endParaRPr lang="vi-VN" sz="2400">
              <a:solidFill>
                <a:srgbClr val="333333"/>
              </a:solidFill>
              <a:latin typeface="inherit"/>
            </a:endParaRPr>
          </a:p>
          <a:p>
            <a:pPr algn="ctr"/>
            <a:r>
              <a:rPr lang="vi-VN" sz="2400">
                <a:solidFill>
                  <a:srgbClr val="333333"/>
                </a:solidFill>
                <a:latin typeface="Times New Roman" panose="02020603050405020304" pitchFamily="18" charset="0"/>
              </a:rPr>
              <a:t>    Thoắt mùa xuân sang</a:t>
            </a:r>
            <a:endParaRPr lang="vi-VN" sz="2400">
              <a:solidFill>
                <a:srgbClr val="333333"/>
              </a:solidFill>
              <a:latin typeface="inherit"/>
            </a:endParaRPr>
          </a:p>
          <a:p>
            <a:pPr algn="ctr"/>
            <a:r>
              <a:rPr lang="vi-VN" sz="2400">
                <a:solidFill>
                  <a:srgbClr val="333333"/>
                </a:solidFill>
                <a:latin typeface="Times New Roman" panose="02020603050405020304" pitchFamily="18" charset="0"/>
              </a:rPr>
              <a:t>    Thi nhau nở rộ.</a:t>
            </a:r>
            <a:endParaRPr lang="vi-VN" sz="2400">
              <a:solidFill>
                <a:srgbClr val="333333"/>
              </a:solidFill>
              <a:latin typeface="inherit"/>
            </a:endParaRPr>
          </a:p>
          <a:p>
            <a:pPr algn="ctr"/>
            <a:r>
              <a:rPr lang="vi-VN" sz="2400">
                <a:solidFill>
                  <a:srgbClr val="333333"/>
                </a:solidFill>
                <a:latin typeface="inherit"/>
              </a:rPr>
              <a:t> </a:t>
            </a:r>
          </a:p>
          <a:p>
            <a:pPr algn="ctr"/>
            <a:r>
              <a:rPr lang="vi-VN" sz="2400">
                <a:solidFill>
                  <a:srgbClr val="333333"/>
                </a:solidFill>
                <a:latin typeface="Times New Roman" panose="02020603050405020304" pitchFamily="18" charset="0"/>
              </a:rPr>
              <a:t>Mùa xuân hội tụ</a:t>
            </a:r>
            <a:endParaRPr lang="vi-VN" sz="2400">
              <a:solidFill>
                <a:srgbClr val="333333"/>
              </a:solidFill>
              <a:latin typeface="inherit"/>
            </a:endParaRPr>
          </a:p>
          <a:p>
            <a:pPr algn="ctr"/>
            <a:r>
              <a:rPr lang="vi-VN" sz="2400">
                <a:solidFill>
                  <a:srgbClr val="333333"/>
                </a:solidFill>
                <a:latin typeface="Times New Roman" panose="02020603050405020304" pitchFamily="18" charset="0"/>
              </a:rPr>
              <a:t>Niềm vui, nụ chồi</a:t>
            </a:r>
            <a:endParaRPr lang="vi-VN" sz="2400">
              <a:solidFill>
                <a:srgbClr val="333333"/>
              </a:solidFill>
              <a:latin typeface="inherit"/>
            </a:endParaRPr>
          </a:p>
          <a:p>
            <a:pPr algn="ctr"/>
            <a:r>
              <a:rPr lang="vi-VN" sz="2400">
                <a:solidFill>
                  <a:srgbClr val="333333"/>
                </a:solidFill>
                <a:latin typeface="Times New Roman" panose="02020603050405020304" pitchFamily="18" charset="0"/>
              </a:rPr>
              <a:t>Mai đào nở rộ</a:t>
            </a:r>
            <a:endParaRPr lang="vi-VN" sz="2400">
              <a:solidFill>
                <a:srgbClr val="333333"/>
              </a:solidFill>
              <a:latin typeface="inherit"/>
            </a:endParaRPr>
          </a:p>
          <a:p>
            <a:pPr algn="ctr"/>
            <a:r>
              <a:rPr lang="vi-VN" sz="2400">
                <a:solidFill>
                  <a:srgbClr val="333333"/>
                </a:solidFill>
                <a:latin typeface="Times New Roman" panose="02020603050405020304" pitchFamily="18" charset="0"/>
              </a:rPr>
              <a:t>Đẹp hai phương </a:t>
            </a:r>
            <a:r>
              <a:rPr lang="vi-VN" sz="2400">
                <a:solidFill>
                  <a:srgbClr val="333333"/>
                </a:solidFill>
                <a:latin typeface="Times New Roman" panose="02020603050405020304" pitchFamily="18" charset="0"/>
              </a:rPr>
              <a:t>trời</a:t>
            </a:r>
            <a:r>
              <a:rPr lang="vi-VN" sz="2400" smtClean="0">
                <a:solidFill>
                  <a:srgbClr val="333333"/>
                </a:solidFill>
                <a:latin typeface="Times New Roman" panose="02020603050405020304" pitchFamily="18" charset="0"/>
              </a:rPr>
              <a:t>.</a:t>
            </a:r>
            <a:endParaRPr lang="vi-VN" sz="2400">
              <a:solidFill>
                <a:srgbClr val="333333"/>
              </a:solidFill>
              <a:latin typeface="inherit"/>
            </a:endParaRPr>
          </a:p>
        </p:txBody>
      </p:sp>
    </p:spTree>
    <p:extLst>
      <p:ext uri="{BB962C8B-B14F-4D97-AF65-F5344CB8AC3E}">
        <p14:creationId xmlns:p14="http://schemas.microsoft.com/office/powerpoint/2010/main" val="45858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Rectangle 3"/>
          <p:cNvSpPr/>
          <p:nvPr/>
        </p:nvSpPr>
        <p:spPr>
          <a:xfrm>
            <a:off x="228600" y="228600"/>
            <a:ext cx="4953000" cy="2031325"/>
          </a:xfrm>
          <a:prstGeom prst="rect">
            <a:avLst/>
          </a:prstGeom>
        </p:spPr>
        <p:txBody>
          <a:bodyPr wrap="square">
            <a:spAutoFit/>
          </a:bodyPr>
          <a:lstStyle/>
          <a:p>
            <a:r>
              <a:rPr lang="en-US" smtClean="0">
                <a:solidFill>
                  <a:srgbClr val="000000"/>
                </a:solidFill>
                <a:latin typeface="Times New Roman" panose="02020603050405020304" pitchFamily="18" charset="0"/>
              </a:rPr>
              <a:t>ND</a:t>
            </a:r>
            <a:r>
              <a:rPr lang="vi-VN" smtClean="0">
                <a:solidFill>
                  <a:srgbClr val="000000"/>
                </a:solidFill>
                <a:latin typeface="Times New Roman" panose="02020603050405020304" pitchFamily="18" charset="0"/>
              </a:rPr>
              <a:t>: </a:t>
            </a:r>
            <a:r>
              <a:rPr lang="vi-VN">
                <a:solidFill>
                  <a:srgbClr val="000000"/>
                </a:solidFill>
                <a:latin typeface="Times New Roman" panose="02020603050405020304" pitchFamily="18" charset="0"/>
              </a:rPr>
              <a:t>Bài thơ nói về vẻ đẹp của hoa Đào, hoa Mai. Cả hai loại hoa đều nở vào mùa Xuân làm cho mùa Xuân thêm vui và tươi đẹp ở cả hai phương trời.</a:t>
            </a:r>
          </a:p>
          <a:p>
            <a:r>
              <a:rPr lang="vi-VN">
                <a:solidFill>
                  <a:srgbClr val="000000"/>
                </a:solidFill>
                <a:latin typeface="Times New Roman" panose="02020603050405020304" pitchFamily="18" charset="0"/>
              </a:rPr>
              <a:t>=&gt;GD: Ngày tết có hoa Đào, hoa Mai sẽ làm cho nhà mình thêm đẹp hơn, vì vậy các con phải nhớ không được hái hoa bẻ cành và phải chăm tưới nước cho hoa luôn được tươi trong ngày Tết nhé.</a:t>
            </a:r>
            <a:endParaRPr lang="vi-VN" b="0" i="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21212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TextBox 4"/>
          <p:cNvSpPr txBox="1"/>
          <p:nvPr/>
        </p:nvSpPr>
        <p:spPr>
          <a:xfrm>
            <a:off x="0" y="228600"/>
            <a:ext cx="5105400" cy="2031325"/>
          </a:xfrm>
          <a:prstGeom prst="rect">
            <a:avLst/>
          </a:prstGeom>
          <a:noFill/>
        </p:spPr>
        <p:txBody>
          <a:bodyPr wrap="square" rtlCol="0">
            <a:spAutoFit/>
          </a:bodyPr>
          <a:lstStyle/>
          <a:p>
            <a:r>
              <a:rPr lang="vi-VN" b="1">
                <a:latin typeface="+mj-lt"/>
              </a:rPr>
              <a:t>* HĐ2: Đàm thoại trích dẫn</a:t>
            </a:r>
            <a:endParaRPr lang="vi-VN">
              <a:latin typeface="+mj-lt"/>
            </a:endParaRPr>
          </a:p>
          <a:p>
            <a:r>
              <a:rPr lang="vi-VN">
                <a:latin typeface="+mj-lt"/>
              </a:rPr>
              <a:t>+ Cô vừa đọc cho chúng mình bài thơ gì?</a:t>
            </a:r>
          </a:p>
          <a:p>
            <a:r>
              <a:rPr lang="vi-VN">
                <a:latin typeface="+mj-lt"/>
              </a:rPr>
              <a:t>+ Trong bài thơ nói về hoa gì?</a:t>
            </a:r>
          </a:p>
          <a:p>
            <a:r>
              <a:rPr lang="vi-VN">
                <a:latin typeface="+mj-lt"/>
              </a:rPr>
              <a:t>+ Hoa Đào như thế nào?</a:t>
            </a:r>
          </a:p>
          <a:p>
            <a:r>
              <a:rPr lang="vi-VN">
                <a:latin typeface="+mj-lt"/>
              </a:rPr>
              <a:t>+ Thế còn hoa Mai thì sao?</a:t>
            </a:r>
          </a:p>
          <a:p>
            <a:r>
              <a:rPr lang="vi-VN">
                <a:latin typeface="+mj-lt"/>
              </a:rPr>
              <a:t>+ Cứ mỗi mùa xuân về hoa Đào hoa Mai lại thi nhau làm gì ?</a:t>
            </a:r>
          </a:p>
        </p:txBody>
      </p:sp>
    </p:spTree>
    <p:extLst>
      <p:ext uri="{BB962C8B-B14F-4D97-AF65-F5344CB8AC3E}">
        <p14:creationId xmlns:p14="http://schemas.microsoft.com/office/powerpoint/2010/main" val="1308127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60+ hình ảnh Tết 2024 đẹp nhất nhìn là cứ ngỡ xuân đã đ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12192000" cy="6807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304800"/>
            <a:ext cx="8610600" cy="923330"/>
          </a:xfrm>
          <a:prstGeom prst="rect">
            <a:avLst/>
          </a:prstGeom>
          <a:noFill/>
        </p:spPr>
        <p:txBody>
          <a:bodyPr wrap="square" rtlCol="0">
            <a:spAutoFit/>
          </a:bodyPr>
          <a:lstStyle/>
          <a:p>
            <a:r>
              <a:rPr lang="vi-VN" sz="5400" b="1">
                <a:solidFill>
                  <a:srgbClr val="FFFF00"/>
                </a:solidFill>
                <a:latin typeface="Times New Roman" panose="02020603050405020304" pitchFamily="18" charset="0"/>
              </a:rPr>
              <a:t>* HĐ3: </a:t>
            </a:r>
            <a:r>
              <a:rPr lang="en-US" sz="5400" b="1" smtClean="0">
                <a:solidFill>
                  <a:srgbClr val="FFFF00"/>
                </a:solidFill>
                <a:latin typeface="Times New Roman" panose="02020603050405020304" pitchFamily="18" charset="0"/>
                <a:cs typeface="Times New Roman" panose="02020603050405020304" pitchFamily="18" charset="0"/>
              </a:rPr>
              <a:t>TRẺ </a:t>
            </a:r>
            <a:r>
              <a:rPr lang="en-US" sz="5400" b="1" smtClean="0">
                <a:solidFill>
                  <a:srgbClr val="FFFF00"/>
                </a:solidFill>
                <a:latin typeface="Times New Roman" panose="02020603050405020304" pitchFamily="18" charset="0"/>
                <a:cs typeface="Times New Roman" panose="02020603050405020304" pitchFamily="18" charset="0"/>
              </a:rPr>
              <a:t>ĐỌC THƠ.</a:t>
            </a:r>
            <a:endParaRPr lang="en-US" sz="54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060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ổng hợp 555 Ảnh nền Tết Nguyên Đán Đẹp tuyệt v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00400" y="2228671"/>
            <a:ext cx="7239000" cy="1200329"/>
          </a:xfrm>
          <a:prstGeom prst="rect">
            <a:avLst/>
          </a:prstGeom>
        </p:spPr>
        <p:txBody>
          <a:bodyPr wrap="square">
            <a:spAutoFit/>
          </a:bodyPr>
          <a:lstStyle/>
          <a:p>
            <a:r>
              <a:rPr lang="en-US" sz="3600" b="1">
                <a:solidFill>
                  <a:srgbClr val="FF0000"/>
                </a:solidFill>
                <a:latin typeface="Times New Roman" panose="02020603050405020304" pitchFamily="18" charset="0"/>
              </a:rPr>
              <a:t>3. Kết thúc:</a:t>
            </a:r>
            <a:endParaRPr lang="en-US" sz="3600">
              <a:solidFill>
                <a:srgbClr val="FF0000"/>
              </a:solidFill>
              <a:latin typeface="Times New Roman" panose="02020603050405020304" pitchFamily="18" charset="0"/>
            </a:endParaRPr>
          </a:p>
          <a:p>
            <a:r>
              <a:rPr lang="en-US" sz="3600">
                <a:solidFill>
                  <a:srgbClr val="FF0000"/>
                </a:solidFill>
                <a:latin typeface="Times New Roman" panose="02020603050405020304" pitchFamily="18" charset="0"/>
              </a:rPr>
              <a:t>- Cô và trẻ hát bài “Mùa Xuân’’</a:t>
            </a:r>
            <a:endParaRPr lang="en-US" sz="3600" b="0" i="0">
              <a:solidFill>
                <a:srgbClr val="FF0000"/>
              </a:solidFill>
              <a:effectLst/>
              <a:latin typeface="Times New Roman" panose="02020603050405020304" pitchFamily="18" charset="0"/>
            </a:endParaRPr>
          </a:p>
        </p:txBody>
      </p:sp>
      <p:pic>
        <p:nvPicPr>
          <p:cNvPr id="6" name="Mùa Xuân Đến Rồi  Candy Ngọc Hà  Nhạc Tết Thiếu Nhi Sôi Động [MV 4K]">
            <a:hlinkClick r:id="" action="ppaction://media"/>
          </p:cNvPr>
          <p:cNvPicPr>
            <a:picLocks noChangeAspect="1"/>
          </p:cNvPicPr>
          <p:nvPr>
            <a:audioFile r:link="rId1"/>
            <p:extLst>
              <p:ext uri="{DAA4B4D4-6D71-4841-9C94-3DE7FCFB9230}">
                <p14:media xmlns:p14="http://schemas.microsoft.com/office/powerpoint/2010/main" r:embed="rId2">
                  <p14:trim st="6695" end="112673"/>
                </p14:media>
              </p:ext>
            </p:extLst>
          </p:nvPr>
        </p:nvPicPr>
        <p:blipFill>
          <a:blip r:embed="rId5"/>
          <a:stretch>
            <a:fillRect/>
          </a:stretch>
        </p:blipFill>
        <p:spPr>
          <a:xfrm>
            <a:off x="1828800" y="4800600"/>
            <a:ext cx="609600" cy="609600"/>
          </a:xfrm>
          <a:prstGeom prst="rect">
            <a:avLst/>
          </a:prstGeom>
        </p:spPr>
      </p:pic>
    </p:spTree>
    <p:extLst>
      <p:ext uri="{BB962C8B-B14F-4D97-AF65-F5344CB8AC3E}">
        <p14:creationId xmlns:p14="http://schemas.microsoft.com/office/powerpoint/2010/main" val="86386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9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224</Words>
  <Application>Microsoft Office PowerPoint</Application>
  <PresentationFormat>Widescreen</PresentationFormat>
  <Paragraphs>32</Paragraphs>
  <Slides>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25</cp:revision>
  <dcterms:created xsi:type="dcterms:W3CDTF">2019-01-09T11:15:10Z</dcterms:created>
  <dcterms:modified xsi:type="dcterms:W3CDTF">2025-01-13T02:53:11Z</dcterms:modified>
</cp:coreProperties>
</file>