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86" r:id="rId4"/>
    <p:sldId id="258" r:id="rId5"/>
    <p:sldId id="259" r:id="rId6"/>
    <p:sldId id="260" r:id="rId7"/>
    <p:sldId id="261" r:id="rId8"/>
    <p:sldId id="262" r:id="rId9"/>
    <p:sldId id="285" r:id="rId10"/>
    <p:sldId id="263" r:id="rId11"/>
    <p:sldId id="265" r:id="rId12"/>
    <p:sldId id="264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72D"/>
    <a:srgbClr val="DE96E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66" autoAdjust="0"/>
  </p:normalViewPr>
  <p:slideViewPr>
    <p:cSldViewPr>
      <p:cViewPr>
        <p:scale>
          <a:sx n="76" d="100"/>
          <a:sy n="76" d="100"/>
        </p:scale>
        <p:origin x="-120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F7F18-2BCF-4AAA-B691-98B8FA2ED68E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A067B-37F5-416B-B0E5-A1040FBB29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953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A067B-37F5-416B-B0E5-A1040FBB297E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393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2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1.jpeg"/><Relationship Id="rId5" Type="http://schemas.openxmlformats.org/officeDocument/2006/relationships/image" Target="../media/image25.png"/><Relationship Id="rId10" Type="http://schemas.openxmlformats.org/officeDocument/2006/relationships/image" Target="../media/image12.pn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2075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22636" y="2438400"/>
            <a:ext cx="52054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Lĩnh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vực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tài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tuổi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Mẫu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2037" y="152400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97" y="990600"/>
            <a:ext cx="956403" cy="1003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223772-2BCE-49BF-A94B-B91183729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" y="0"/>
            <a:ext cx="9144000" cy="6375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2438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72600" y="5791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4138" y="152400"/>
            <a:ext cx="4015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561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24400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381000" y="2911522"/>
            <a:ext cx="685800" cy="762000"/>
          </a:xfrm>
          <a:prstGeom prst="heart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4953000" y="2917209"/>
            <a:ext cx="685800" cy="762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50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0" y="891654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9919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34100" y="775647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325704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86400"/>
            <a:ext cx="65151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9759E-6 L -0.00191 0.427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9759E-6 L -0.05625 0.416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20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9149E-6 L -0.49583 0.59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29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1758E-7 L 0.35208 0.45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22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1758E-7 L 0.27708 0.439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21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8751E-6 L -0.13959 0.59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29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3276600"/>
            <a:ext cx="4191000" cy="3505200"/>
            <a:chOff x="152400" y="3276600"/>
            <a:chExt cx="4191000" cy="3505200"/>
          </a:xfrm>
        </p:grpSpPr>
        <p:sp>
          <p:nvSpPr>
            <p:cNvPr id="4" name="Rounded Rectangle 3"/>
            <p:cNvSpPr/>
            <p:nvPr/>
          </p:nvSpPr>
          <p:spPr>
            <a:xfrm>
              <a:off x="1524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4400" y="3276600"/>
            <a:ext cx="4191000" cy="3505200"/>
            <a:chOff x="228600" y="3276600"/>
            <a:chExt cx="4191000" cy="350520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Isosceles Triangle 10"/>
          <p:cNvSpPr/>
          <p:nvPr/>
        </p:nvSpPr>
        <p:spPr>
          <a:xfrm>
            <a:off x="249071" y="8382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33550" y="893929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69608" y="817729"/>
            <a:ext cx="1181100" cy="12396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21790" y="741529"/>
            <a:ext cx="1181100" cy="1239671"/>
          </a:xfrm>
          <a:prstGeom prst="ellipse">
            <a:avLst/>
          </a:prstGeom>
          <a:solidFill>
            <a:srgbClr val="DE96E0"/>
          </a:solidFill>
          <a:ln>
            <a:solidFill>
              <a:srgbClr val="DE9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6134100" y="762000"/>
            <a:ext cx="1371600" cy="129540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077570" y="762000"/>
            <a:ext cx="1371600" cy="12954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2438400" y="76200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57200" y="3505200"/>
            <a:ext cx="475615" cy="41402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029200" y="3505200"/>
            <a:ext cx="401955" cy="4140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FILE_20210924_123447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867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6503E-6 L 0.03107 0.44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9759E-6 L -0.04496 0.44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9759E-6 L -0.49583 0.63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31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17E-6 L 0.37083 0.456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5273E-6 L 0.27222 0.456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8529E-6 L -0.15903 0.623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31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000">
                <p:cTn id="3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EC4252-1C83-4114-8652-BC26E08B6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1828800"/>
            <a:ext cx="6248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048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000" y="5334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61000"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152400"/>
            <a:ext cx="7436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4655" y="10668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3172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53601" y="3138416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3366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57735" y="3200400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6423830" y="1104616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673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014E-8 L 0.61233 0.29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8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5365E-6 L 0.61718 -0.30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51" y="-15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4218E-6 L 0.61093 -2.4421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2718" y="152400"/>
            <a:ext cx="7100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454021"/>
            <a:ext cx="4267200" cy="3200400"/>
          </a:xfrm>
          <a:prstGeom prst="roundRect">
            <a:avLst/>
          </a:prstGeom>
          <a:solidFill>
            <a:srgbClr val="EBE72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24400" y="3472218"/>
            <a:ext cx="4267200" cy="3200400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787"/>
            <a:ext cx="1614599" cy="1252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57" y="857249"/>
            <a:ext cx="1610043" cy="1207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49" y="1094322"/>
            <a:ext cx="1427653" cy="950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9241"/>
            <a:ext cx="16002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2" y="948263"/>
            <a:ext cx="1555565" cy="11454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224" y="910787"/>
            <a:ext cx="1222294" cy="1220414"/>
          </a:xfrm>
          <a:prstGeom prst="rect">
            <a:avLst/>
          </a:prstGeom>
        </p:spPr>
      </p:pic>
      <p:pic>
        <p:nvPicPr>
          <p:cNvPr id="2" name="FILE_20210924_123447_1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72600" y="5410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0999E-6 L 0.05348 0.431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4255E-6 L -0.07031 0.431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3691E-6 L -0.53681 0.637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1656E-6 L 0.35278 0.42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21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0426E-6 L 0.24584 0.437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1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1656E-6 L -0.16406 0.644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32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B027FF1-70EF-4BCF-B1B6-EAF56D7B4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99E1AD-22A4-43F7-9F51-60628C70E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6" y="-152400"/>
            <a:ext cx="9220200" cy="693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57FE18-914C-41D7-9BA6-AFF252C5BC92}"/>
              </a:ext>
            </a:extLst>
          </p:cNvPr>
          <p:cNvSpPr txBox="1"/>
          <p:nvPr/>
        </p:nvSpPr>
        <p:spPr>
          <a:xfrm>
            <a:off x="381000" y="3810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Mục đích yêu cầu: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 Kiến thức: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Trẻnhận biết dấu hiệu các nhóm đối tượng và nêu được dấu hiệu của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nhóm.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Phát hiện những loại quả khác có cùng nhóm theo dấu hiệu.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Củng cố nhận biết gọi tên hình vuông, hình tròn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Trẻnhận biết nhanh màu xanh, màu đỏ, mầu vàng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Biết cách chơi trò chơi.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 Kỹnăng: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Trẻ biết tìm các đồdùng đồchơi có cùng dấu hiệu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Luyên kỹnăng tìm các đồ dùng, đồ vật ,có cùng dấu hiệu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Rèn khả năng quan sát, sựnhanh nhẹn cho trẻt hông qua việc tham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gia các trò chơi.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Thái độ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Trẻ hứng thú tham gia các hoạt động do cô tổ chức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Trẻ biết giúp đỡcô thu dọn đồ dùng sau giờ học</a:t>
            </a:r>
            <a:endParaRPr lang="vi-V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ED397-29AA-4DEB-AF25-D6C5801C4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" y="381000"/>
            <a:ext cx="9181578" cy="6477000"/>
          </a:xfrm>
        </p:spPr>
      </p:pic>
      <p:pic>
        <p:nvPicPr>
          <p:cNvPr id="6" name="Dạy Bé Hình Khối - Nhạc Thiếu Nhi Hay Cho Bé - TOPKI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9016" y="3962400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0" y="1600200"/>
            <a:ext cx="55092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endParaRPr lang="en-U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Dạy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bé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hình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khối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66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724400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6594" y="3962400"/>
              <a:ext cx="243860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Khay</a:t>
              </a:r>
              <a:r>
                <a:rPr lang="en-US" b="1" dirty="0"/>
                <a:t> </a:t>
              </a:r>
              <a:r>
                <a:rPr lang="en-US" b="1" dirty="0" err="1"/>
                <a:t>để</a:t>
              </a:r>
              <a:r>
                <a:rPr lang="en-US" b="1" dirty="0"/>
                <a:t> </a:t>
              </a:r>
              <a:r>
                <a:rPr lang="en-US" b="1" dirty="0" err="1"/>
                <a:t>quả</a:t>
              </a:r>
              <a:r>
                <a:rPr lang="en-US" b="1" dirty="0"/>
                <a:t> </a:t>
              </a:r>
              <a:r>
                <a:rPr lang="en-US" b="1" dirty="0" err="1"/>
                <a:t>có</a:t>
              </a:r>
              <a:r>
                <a:rPr lang="en-US" b="1" dirty="0"/>
                <a:t> </a:t>
              </a:r>
              <a:r>
                <a:rPr lang="en-US" b="1" dirty="0" err="1"/>
                <a:t>màu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5711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5966" y="3962400"/>
              <a:ext cx="2819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Khay</a:t>
              </a:r>
              <a:r>
                <a:rPr lang="en-US" b="1" dirty="0"/>
                <a:t> </a:t>
              </a:r>
              <a:r>
                <a:rPr lang="en-US" b="1" dirty="0" err="1"/>
                <a:t>để</a:t>
              </a:r>
              <a:r>
                <a:rPr lang="en-US" b="1" dirty="0"/>
                <a:t> </a:t>
              </a:r>
              <a:r>
                <a:rPr lang="en-US" b="1" dirty="0" err="1"/>
                <a:t>quả</a:t>
              </a:r>
              <a:r>
                <a:rPr lang="en-US" b="1" dirty="0"/>
                <a:t> </a:t>
              </a:r>
              <a:r>
                <a:rPr lang="en-US" b="1" dirty="0" err="1"/>
                <a:t>có</a:t>
              </a:r>
              <a:r>
                <a:rPr lang="en-US" b="1" dirty="0"/>
                <a:t> </a:t>
              </a:r>
              <a:r>
                <a:rPr lang="en-US" b="1" dirty="0" err="1"/>
                <a:t>màu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" y="533400"/>
            <a:ext cx="1524001" cy="1354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685210"/>
            <a:ext cx="1558270" cy="12022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77" y="533400"/>
            <a:ext cx="1440323" cy="14381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14" y="762000"/>
            <a:ext cx="1496288" cy="11607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01" y="495447"/>
            <a:ext cx="1640839" cy="1610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4" y="670664"/>
            <a:ext cx="1540439" cy="1231376"/>
          </a:xfrm>
          <a:prstGeom prst="rect">
            <a:avLst/>
          </a:prstGeom>
        </p:spPr>
      </p:pic>
      <p:pic>
        <p:nvPicPr>
          <p:cNvPr id="2" name="FILE_20210924_123447_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96400" y="4191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3469 L 0.03924 0.5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5051E-6 L -0.0651 0.467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06568E-7 L -0.51128 0.648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32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051E-6 L 0.36354 0.478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23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0444E-6 L 0.28211 0.498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549E-8 L -0.18785 0.638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31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2286000"/>
            <a:ext cx="2495550" cy="2514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2286000"/>
            <a:ext cx="2495550" cy="2514600"/>
          </a:xfrm>
          <a:prstGeom prst="ellips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1566" y="514859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Màu</a:t>
            </a:r>
            <a:r>
              <a:rPr lang="en-US" sz="2800" b="1" dirty="0"/>
              <a:t> </a:t>
            </a:r>
            <a:r>
              <a:rPr lang="en-US" sz="2800" b="1" dirty="0" err="1"/>
              <a:t>đỏ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525" y="510540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Màu</a:t>
            </a:r>
            <a:r>
              <a:rPr lang="en-US" sz="2800" b="1" dirty="0"/>
              <a:t> </a:t>
            </a:r>
            <a:r>
              <a:rPr lang="en-US" sz="2800" b="1" dirty="0" err="1"/>
              <a:t>vàng</a:t>
            </a:r>
            <a:endParaRPr lang="en-US" sz="2800" b="1" dirty="0"/>
          </a:p>
        </p:txBody>
      </p:sp>
      <p:pic>
        <p:nvPicPr>
          <p:cNvPr id="2" name="FILE_20210924_123447_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715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147549" y="2340022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27661" y="24384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5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FILE_20210924_123447_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48800" y="5486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225478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214312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2788096" cy="278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94207"/>
            <a:ext cx="2895600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17" y="3943776"/>
            <a:ext cx="2672943" cy="2672943"/>
          </a:xfrm>
          <a:prstGeom prst="rect">
            <a:avLst/>
          </a:prstGeom>
        </p:spPr>
      </p:pic>
      <p:pic>
        <p:nvPicPr>
          <p:cNvPr id="2" name="FILE_20210924_123447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77521E-8 L 0.15 0.122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1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036E-6 L 0.0309 -0.236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118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3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" y="1749188"/>
            <a:ext cx="2137012" cy="213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51" y="4114800"/>
            <a:ext cx="2411104" cy="2411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9188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2110359" cy="1854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73" y="3973488"/>
            <a:ext cx="2693727" cy="2693727"/>
          </a:xfrm>
          <a:prstGeom prst="rect">
            <a:avLst/>
          </a:prstGeom>
        </p:spPr>
      </p:pic>
      <p:pic>
        <p:nvPicPr>
          <p:cNvPr id="2" name="FILE_20210924_123447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25000" y="6096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3737E-6 L 0.03333 0.155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77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2673E-6 L 0.10105 -0.208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04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97317E-7 L -0.01667 0.144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5106670"/>
            <a:ext cx="2493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Hình tam giác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106670"/>
            <a:ext cx="1866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Hình tròn</a:t>
            </a:r>
            <a:endParaRPr lang="en-US" sz="2800" b="1" dirty="0"/>
          </a:p>
        </p:txBody>
      </p:sp>
      <p:sp>
        <p:nvSpPr>
          <p:cNvPr id="2" name="Isosceles Triangle 1"/>
          <p:cNvSpPr/>
          <p:nvPr/>
        </p:nvSpPr>
        <p:spPr>
          <a:xfrm>
            <a:off x="1121514" y="2057447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506" y="21336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FILE_20210924_123447_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64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7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7" grpId="1"/>
      <p:bldP spid="8" grpId="0"/>
      <p:bldP spid="8" grpId="1"/>
      <p:bldP spid="2" grpId="0" bldLvl="0" animBg="1"/>
      <p:bldP spid="2" grpId="1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349</Words>
  <Application>Microsoft Office PowerPoint</Application>
  <PresentationFormat>On-screen Show (4:3)</PresentationFormat>
  <Paragraphs>44</Paragraphs>
  <Slides>16</Slides>
  <Notes>1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24</cp:revision>
  <dcterms:created xsi:type="dcterms:W3CDTF">2006-08-16T00:00:00Z</dcterms:created>
  <dcterms:modified xsi:type="dcterms:W3CDTF">2025-05-09T09:15:23Z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3E25C26C03D7446CAD0D56399FFE7A0A</vt:lpwstr>
  </property>
  <property fmtid="{D5CDD505-2E9C-101B-9397-08002B2CF9AE}" pid="3" name="KSOProductBuildVer">
    <vt:lpwstr>1033-11.2.0.10265</vt:lpwstr>
  </property>
</Properties>
</file>