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ink/ink1.xml" ContentType="application/inkml+xml"/>
  <Override PartName="/ppt/ink/ink2.xml" ContentType="application/inkml+xml"/>
  <Override PartName="/ppt/ink/ink3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0" r:id="rId3"/>
    <p:sldId id="304" r:id="rId4"/>
    <p:sldId id="305" r:id="rId5"/>
    <p:sldId id="307" r:id="rId6"/>
    <p:sldId id="308" r:id="rId7"/>
    <p:sldId id="309" r:id="rId8"/>
    <p:sldId id="302" r:id="rId9"/>
    <p:sldId id="268" r:id="rId10"/>
    <p:sldId id="271" r:id="rId11"/>
    <p:sldId id="295" r:id="rId12"/>
    <p:sldId id="296" r:id="rId13"/>
    <p:sldId id="303" r:id="rId14"/>
    <p:sldId id="299" r:id="rId15"/>
    <p:sldId id="294" r:id="rId16"/>
    <p:sldId id="29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86285" autoAdjust="0"/>
  </p:normalViewPr>
  <p:slideViewPr>
    <p:cSldViewPr>
      <p:cViewPr>
        <p:scale>
          <a:sx n="70" d="100"/>
          <a:sy n="70" d="100"/>
        </p:scale>
        <p:origin x="-720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08T07:13:05.521"/>
    </inkml:context>
    <inkml:brush xml:id="br0">
      <inkml:brushProperty name="width" value="0.05" units="cm"/>
      <inkml:brushProperty name="height" value="0.05" units="cm"/>
      <inkml:brushProperty name="color" value="#EEB3A6"/>
      <inkml:brushProperty name="ignorePressure" value="1"/>
      <inkml:brushProperty name="inkEffects" value="rosegold"/>
      <inkml:brushProperty name="anchorX" value="-2540"/>
      <inkml:brushProperty name="anchorY" value="-2540"/>
      <inkml:brushProperty name="scaleFactor" value="0.5"/>
    </inkml:brush>
  </inkml:definitions>
  <inkml:trace contextRef="#ctx0" brushRef="#br0">1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08T07:13:05.708"/>
    </inkml:context>
    <inkml:brush xml:id="br0">
      <inkml:brushProperty name="width" value="0.05" units="cm"/>
      <inkml:brushProperty name="height" value="0.05" units="cm"/>
      <inkml:brushProperty name="color" value="#EEB3A6"/>
      <inkml:brushProperty name="ignorePressure" value="1"/>
      <inkml:brushProperty name="inkEffects" value="rosegold"/>
      <inkml:brushProperty name="anchorX" value="-3810"/>
      <inkml:brushProperty name="anchorY" value="-3810"/>
      <inkml:brushProperty name="scaleFactor" value="0.5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08T07:13:05.912"/>
    </inkml:context>
    <inkml:brush xml:id="br0">
      <inkml:brushProperty name="width" value="0.05" units="cm"/>
      <inkml:brushProperty name="height" value="0.05" units="cm"/>
      <inkml:brushProperty name="color" value="#EEB3A6"/>
      <inkml:brushProperty name="ignorePressure" value="1"/>
      <inkml:brushProperty name="inkEffects" value="rosegold"/>
      <inkml:brushProperty name="anchorX" value="-5080"/>
      <inkml:brushProperty name="anchorY" value="-5080"/>
      <inkml:brushProperty name="scaleFactor" value="0.5"/>
    </inkml:brush>
  </inkml:definitions>
  <inkml:trace contextRef="#ctx0" brushRef="#br0">1 0,'0'0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7DBE-3A05-4E64-8FBF-47AA961C945E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3A52-FEE2-441A-9493-D8839FD34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4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7DBE-3A05-4E64-8FBF-47AA961C945E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3A52-FEE2-441A-9493-D8839FD34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7DBE-3A05-4E64-8FBF-47AA961C945E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3A52-FEE2-441A-9493-D8839FD34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66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7DBE-3A05-4E64-8FBF-47AA961C945E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3A52-FEE2-441A-9493-D8839FD34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0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7DBE-3A05-4E64-8FBF-47AA961C945E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3A52-FEE2-441A-9493-D8839FD34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87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7DBE-3A05-4E64-8FBF-47AA961C945E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3A52-FEE2-441A-9493-D8839FD34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3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7DBE-3A05-4E64-8FBF-47AA961C945E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3A52-FEE2-441A-9493-D8839FD34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76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7DBE-3A05-4E64-8FBF-47AA961C945E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3A52-FEE2-441A-9493-D8839FD34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52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7DBE-3A05-4E64-8FBF-47AA961C945E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3A52-FEE2-441A-9493-D8839FD34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6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7DBE-3A05-4E64-8FBF-47AA961C945E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3A52-FEE2-441A-9493-D8839FD34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41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7DBE-3A05-4E64-8FBF-47AA961C945E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3A52-FEE2-441A-9493-D8839FD34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4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99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67DBE-3A05-4E64-8FBF-47AA961C945E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13A52-FEE2-441A-9493-D8839FD34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56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26" Type="http://schemas.openxmlformats.org/officeDocument/2006/relationships/customXml" Target="../ink/ink2.xml"/><Relationship Id="rId3" Type="http://schemas.openxmlformats.org/officeDocument/2006/relationships/image" Target="../media/image19.png"/><Relationship Id="rId21" Type="http://schemas.openxmlformats.org/officeDocument/2006/relationships/image" Target="../media/image36.png"/><Relationship Id="rId34" Type="http://schemas.openxmlformats.org/officeDocument/2006/relationships/image" Target="../media/image43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3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2.png"/><Relationship Id="rId20" Type="http://schemas.openxmlformats.org/officeDocument/2006/relationships/customXml" Target="../ink/ink1.xml"/><Relationship Id="rId29" Type="http://schemas.openxmlformats.org/officeDocument/2006/relationships/image" Target="../media/image38.png"/><Relationship Id="rId1" Type="http://schemas.openxmlformats.org/officeDocument/2006/relationships/tags" Target="../tags/tag3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32" Type="http://schemas.openxmlformats.org/officeDocument/2006/relationships/image" Target="../media/image41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28" Type="http://schemas.openxmlformats.org/officeDocument/2006/relationships/customXml" Target="../ink/ink3.xml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31" Type="http://schemas.openxmlformats.org/officeDocument/2006/relationships/image" Target="../media/image40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7" Type="http://schemas.openxmlformats.org/officeDocument/2006/relationships/image" Target="../media/image37.png"/><Relationship Id="rId30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53.png"/><Relationship Id="rId3" Type="http://schemas.openxmlformats.org/officeDocument/2006/relationships/image" Target="../media/image33.png"/><Relationship Id="rId7" Type="http://schemas.openxmlformats.org/officeDocument/2006/relationships/image" Target="../media/image47.jfif"/><Relationship Id="rId12" Type="http://schemas.openxmlformats.org/officeDocument/2006/relationships/image" Target="../media/image52.jpg"/><Relationship Id="rId17" Type="http://schemas.openxmlformats.org/officeDocument/2006/relationships/image" Target="../media/image56.jpg"/><Relationship Id="rId2" Type="http://schemas.openxmlformats.org/officeDocument/2006/relationships/image" Target="../media/image20.png"/><Relationship Id="rId16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11" Type="http://schemas.openxmlformats.org/officeDocument/2006/relationships/image" Target="../media/image51.jpg"/><Relationship Id="rId5" Type="http://schemas.openxmlformats.org/officeDocument/2006/relationships/image" Target="../media/image45.png"/><Relationship Id="rId15" Type="http://schemas.openxmlformats.org/officeDocument/2006/relationships/image" Target="../media/image54.jpg"/><Relationship Id="rId10" Type="http://schemas.openxmlformats.org/officeDocument/2006/relationships/image" Target="../media/image50.jp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60.png"/><Relationship Id="rId4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469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56367" y="3153285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 QUEN VỚI TOÁN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53409" y="3751011"/>
            <a:ext cx="7924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( 3 - 4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19501" y="1221686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LONG BIÊN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 BIÊN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793" y="2150011"/>
            <a:ext cx="894807" cy="93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05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Callout 6"/>
          <p:cNvSpPr/>
          <p:nvPr/>
        </p:nvSpPr>
        <p:spPr>
          <a:xfrm>
            <a:off x="1668265" y="140253"/>
            <a:ext cx="8839199" cy="1409929"/>
          </a:xfrm>
          <a:prstGeom prst="cloudCallout">
            <a:avLst>
              <a:gd name="adj1" fmla="val -23290"/>
              <a:gd name="adj2" fmla="val 1744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Wave1">
              <a:avLst>
                <a:gd name="adj1" fmla="val 12500"/>
                <a:gd name="adj2" fmla="val 788"/>
              </a:avLst>
            </a:prstTxWarp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353" y="957574"/>
            <a:ext cx="2667000" cy="25304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491" y="3487977"/>
            <a:ext cx="2998467" cy="2990851"/>
          </a:xfrm>
          <a:prstGeom prst="rect">
            <a:avLst/>
          </a:prstGeom>
        </p:spPr>
      </p:pic>
      <p:pic>
        <p:nvPicPr>
          <p:cNvPr id="2050" name="Picture 2" descr="Dong ho treo tuong - Exactly U90 Đỏ">
            <a:extLst>
              <a:ext uri="{FF2B5EF4-FFF2-40B4-BE49-F238E27FC236}">
                <a16:creationId xmlns:a16="http://schemas.microsoft.com/office/drawing/2014/main" xmlns="" id="{E080DEE7-BD4C-4424-A620-BE947876B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76" y="1486132"/>
            <a:ext cx="1956857" cy="200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5DDDDCE-BE32-4A58-AEDB-C119D7F50D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7591" y="3290783"/>
            <a:ext cx="1698863" cy="22315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6690832-7041-495C-905A-A0F89E877E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53600" y="4478724"/>
            <a:ext cx="1978507" cy="21433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E5BA3E6-0182-4F4B-A649-3F0D5FDDFA0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719" y="5096800"/>
            <a:ext cx="916393" cy="90722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F1DDFF38-C50B-453E-B79D-6CDD2AA3D92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179" y="2385785"/>
            <a:ext cx="957361" cy="882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229AE10-8B58-47C7-9918-36E7339E0A9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960" y="2067975"/>
            <a:ext cx="916393" cy="9072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158A842-87B4-4F77-8E47-073115A7F30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136" y="4930685"/>
            <a:ext cx="916393" cy="90722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EB9ED341-17C6-459E-982C-03FE90E53FE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159" y="1789760"/>
            <a:ext cx="957361" cy="882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254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AF87CC18-55E1-4615-A469-53ED7720C17C}"/>
              </a:ext>
            </a:extLst>
          </p:cNvPr>
          <p:cNvCxnSpPr/>
          <p:nvPr/>
        </p:nvCxnSpPr>
        <p:spPr>
          <a:xfrm>
            <a:off x="0" y="3864431"/>
            <a:ext cx="12192000" cy="9401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3E3591DA-7D94-483B-A7B6-6C02A1AE60E2}"/>
              </a:ext>
            </a:extLst>
          </p:cNvPr>
          <p:cNvCxnSpPr>
            <a:cxnSpLocks/>
          </p:cNvCxnSpPr>
          <p:nvPr/>
        </p:nvCxnSpPr>
        <p:spPr>
          <a:xfrm flipV="1">
            <a:off x="5707380" y="750519"/>
            <a:ext cx="0" cy="3113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50CA9095-77C5-48E6-819E-0213D15B25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7" r="24922"/>
          <a:stretch/>
        </p:blipFill>
        <p:spPr>
          <a:xfrm>
            <a:off x="529406" y="4250579"/>
            <a:ext cx="478099" cy="8529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036393B7-0DB8-4536-B09A-97627C4640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030" y="4283208"/>
            <a:ext cx="623359" cy="94242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A77B21DA-1867-4F9F-96D3-2F67B823DB2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" t="16608" b="9927"/>
          <a:stretch/>
        </p:blipFill>
        <p:spPr>
          <a:xfrm>
            <a:off x="5042238" y="4112017"/>
            <a:ext cx="1844985" cy="88063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32990CB3-8901-4252-8936-1725EB8147C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8" t="13225" r="21624" b="13079"/>
          <a:stretch/>
        </p:blipFill>
        <p:spPr>
          <a:xfrm>
            <a:off x="7012746" y="4290447"/>
            <a:ext cx="823945" cy="108904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CD50A2B6-09DA-4A9B-8137-C40ECFFDCD9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6" r="14686" b="14733"/>
          <a:stretch/>
        </p:blipFill>
        <p:spPr>
          <a:xfrm>
            <a:off x="7952967" y="4834967"/>
            <a:ext cx="772304" cy="120705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5D281D73-616F-4F67-BA83-24BD5EC1D54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253" y="4128674"/>
            <a:ext cx="1173431" cy="118049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92A52AE5-3B60-4386-8382-42CBA1F4A7A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51" b="16223"/>
          <a:stretch/>
        </p:blipFill>
        <p:spPr>
          <a:xfrm>
            <a:off x="8087735" y="3958449"/>
            <a:ext cx="1215737" cy="83539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56" y="5733517"/>
            <a:ext cx="718193" cy="9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675" y="4128674"/>
            <a:ext cx="953807" cy="1143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5" t="23042" r="9683" b="24143"/>
          <a:stretch/>
        </p:blipFill>
        <p:spPr bwMode="auto">
          <a:xfrm>
            <a:off x="3958566" y="5395677"/>
            <a:ext cx="1222171" cy="82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362" y="5767993"/>
            <a:ext cx="1147172" cy="76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7119173" y="667567"/>
            <a:ext cx="3123080" cy="509499"/>
            <a:chOff x="7675066" y="89589"/>
            <a:chExt cx="4164107" cy="67933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30EF70A7-8A7D-4C4F-BB14-913C0F837E0A}"/>
                </a:ext>
              </a:extLst>
            </p:cNvPr>
            <p:cNvSpPr txBox="1"/>
            <p:nvPr/>
          </p:nvSpPr>
          <p:spPr>
            <a:xfrm>
              <a:off x="7675066" y="235441"/>
              <a:ext cx="2463344" cy="533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783"/>
              <a:r>
                <a:rPr lang="en-US" sz="2000" b="1" dirty="0" err="1">
                  <a:solidFill>
                    <a:srgbClr val="FF0000"/>
                  </a:solidFill>
                  <a:latin typeface="Calibri"/>
                </a:rPr>
                <a:t>Hình</a:t>
              </a:r>
              <a:r>
                <a:rPr lang="en-US" sz="2000" b="1" dirty="0">
                  <a:solidFill>
                    <a:srgbClr val="FF0000"/>
                  </a:solidFill>
                  <a:latin typeface="Calibri"/>
                </a:rPr>
                <a:t> tam </a:t>
              </a:r>
              <a:r>
                <a:rPr lang="en-US" sz="2000" b="1" dirty="0" err="1">
                  <a:solidFill>
                    <a:srgbClr val="FF0000"/>
                  </a:solidFill>
                  <a:latin typeface="Calibri"/>
                </a:rPr>
                <a:t>giác</a:t>
              </a:r>
              <a:endParaRPr lang="en-US" sz="2000" b="1" dirty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4" name="Isosceles Triangle 3"/>
            <p:cNvSpPr/>
            <p:nvPr/>
          </p:nvSpPr>
          <p:spPr>
            <a:xfrm>
              <a:off x="9968697" y="89589"/>
              <a:ext cx="1870476" cy="624494"/>
            </a:xfrm>
            <a:prstGeom prst="triangle">
              <a:avLst>
                <a:gd name="adj" fmla="val 5120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351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57400" y="723171"/>
            <a:ext cx="3205757" cy="495720"/>
            <a:chOff x="1266063" y="53123"/>
            <a:chExt cx="3607273" cy="66096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C0D76A20-E04C-42ED-A38E-468961125793}"/>
                </a:ext>
              </a:extLst>
            </p:cNvPr>
            <p:cNvSpPr txBox="1"/>
            <p:nvPr/>
          </p:nvSpPr>
          <p:spPr>
            <a:xfrm>
              <a:off x="1266063" y="53123"/>
              <a:ext cx="2204424" cy="533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783"/>
              <a:r>
                <a:rPr lang="en-US" sz="2000" b="1" dirty="0" err="1">
                  <a:solidFill>
                    <a:srgbClr val="FF0000"/>
                  </a:solidFill>
                  <a:latin typeface="Calibri"/>
                </a:rPr>
                <a:t>Hình</a:t>
              </a:r>
              <a:r>
                <a:rPr lang="en-US" sz="2000" b="1" dirty="0">
                  <a:solidFill>
                    <a:srgbClr val="FF0000"/>
                  </a:solidFill>
                  <a:latin typeface="Calibri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Calibri"/>
                </a:rPr>
                <a:t>chữ</a:t>
              </a:r>
              <a:r>
                <a:rPr lang="en-US" sz="2000" b="1" dirty="0">
                  <a:solidFill>
                    <a:srgbClr val="FF0000"/>
                  </a:solidFill>
                  <a:latin typeface="Calibri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Calibri"/>
                </a:rPr>
                <a:t>nhật</a:t>
              </a:r>
              <a:endParaRPr lang="en-US" sz="2000" b="1" dirty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687360" y="89590"/>
              <a:ext cx="1185976" cy="624494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351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004" y="5665317"/>
            <a:ext cx="927449" cy="874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348" y="5665317"/>
            <a:ext cx="880941" cy="832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582" y="5590119"/>
            <a:ext cx="873919" cy="95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023" y="5389911"/>
            <a:ext cx="978695" cy="983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nk 9">
            <a:extLst>
              <a:ext uri="{FF2B5EF4-FFF2-40B4-BE49-F238E27FC236}">
                <a16:creationId xmlns:a16="http://schemas.microsoft.com/office/drawing/2014/main" xmlns="" id="{D2BE67D2-075B-4B20-9179-C496667DEC06}"/>
              </a:ext>
            </a:extLst>
          </p:cNvPr>
          <p:cNvPicPr/>
          <p:nvPr/>
        </p:nvPicPr>
        <p:blipFill>
          <a:blip r:embed="rId18"/>
          <a:stretch>
            <a:fillRect/>
          </a:stretch>
        </p:blipFill>
        <p:spPr>
          <a:xfrm>
            <a:off x="4633629" y="252155"/>
            <a:ext cx="18000" cy="18000"/>
          </a:xfrm>
          <a:prstGeom prst="rect">
            <a:avLst/>
          </a:prstGeom>
        </p:spPr>
      </p:pic>
      <p:pic>
        <p:nvPicPr>
          <p:cNvPr id="12" name="Ink 11">
            <a:extLst>
              <a:ext uri="{FF2B5EF4-FFF2-40B4-BE49-F238E27FC236}">
                <a16:creationId xmlns:a16="http://schemas.microsoft.com/office/drawing/2014/main" xmlns="" id="{2677B41E-88B0-4D0C-9A8E-DAD6A0FEB0B4}"/>
              </a:ext>
            </a:extLst>
          </p:cNvPr>
          <p:cNvPicPr/>
          <p:nvPr/>
        </p:nvPicPr>
        <p:blipFill>
          <a:blip r:embed="rId19"/>
          <a:stretch>
            <a:fillRect/>
          </a:stretch>
        </p:blipFill>
        <p:spPr>
          <a:xfrm>
            <a:off x="3931269" y="202835"/>
            <a:ext cx="18000" cy="1800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0DDD0785-59BC-44A3-8C1A-32B8004F5711}"/>
              </a:ext>
            </a:extLst>
          </p:cNvPr>
          <p:cNvGrpSpPr/>
          <p:nvPr/>
        </p:nvGrpSpPr>
        <p:grpSpPr>
          <a:xfrm>
            <a:off x="4397469" y="358715"/>
            <a:ext cx="360" cy="360"/>
            <a:chOff x="2873469" y="358714"/>
            <a:chExt cx="360" cy="36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xmlns="" Requires="p14 aink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58FEF49-15D9-4AA7-AD26-391FB8F14FCE}"/>
                    </a:ext>
                  </a:extLst>
                </p14:cNvPr>
                <p14:cNvContentPartPr/>
                <p14:nvPr/>
              </p14:nvContentPartPr>
              <p14:xfrm>
                <a:off x="2873469" y="358714"/>
                <a:ext cx="360" cy="3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xmlns="" xmlns:aink="http://schemas.microsoft.com/office/drawing/2016/ink" xmlns:p14="http://schemas.microsoft.com/office/powerpoint/2010/main" id="{358FEF49-15D9-4AA7-AD26-391FB8F14FC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864829" y="34971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xmlns="" Requires="p14 aink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09E8F5E-517A-4EC7-BE1E-AE01D95F521F}"/>
                    </a:ext>
                  </a:extLst>
                </p14:cNvPr>
                <p14:cNvContentPartPr/>
                <p14:nvPr/>
              </p14:nvContentPartPr>
              <p14:xfrm>
                <a:off x="2873469" y="358714"/>
                <a:ext cx="360" cy="3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xmlns="" xmlns:aink="http://schemas.microsoft.com/office/drawing/2016/ink" xmlns:p14="http://schemas.microsoft.com/office/powerpoint/2010/main" id="{209E8F5E-517A-4EC7-BE1E-AE01D95F521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864829" y="34971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xmlns="" Requires="p14 aink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1BB33B6-E9ED-413D-8A49-0E39F89D7C14}"/>
                    </a:ext>
                  </a:extLst>
                </p14:cNvPr>
                <p14:cNvContentPartPr/>
                <p14:nvPr/>
              </p14:nvContentPartPr>
              <p14:xfrm>
                <a:off x="2873469" y="358714"/>
                <a:ext cx="360" cy="3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xmlns="" xmlns:aink="http://schemas.microsoft.com/office/drawing/2016/ink" xmlns:p14="http://schemas.microsoft.com/office/powerpoint/2010/main" id="{D1BB33B6-E9ED-413D-8A49-0E39F89D7C1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864829" y="34971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0" name="Ink 19">
            <a:extLst>
              <a:ext uri="{FF2B5EF4-FFF2-40B4-BE49-F238E27FC236}">
                <a16:creationId xmlns:a16="http://schemas.microsoft.com/office/drawing/2014/main" xmlns="" id="{167A22A0-A180-4859-9C84-52C90D232972}"/>
              </a:ext>
            </a:extLst>
          </p:cNvPr>
          <p:cNvPicPr/>
          <p:nvPr/>
        </p:nvPicPr>
        <p:blipFill>
          <a:blip r:embed="rId30"/>
          <a:stretch>
            <a:fillRect/>
          </a:stretch>
        </p:blipFill>
        <p:spPr>
          <a:xfrm>
            <a:off x="3898869" y="186995"/>
            <a:ext cx="18000" cy="18000"/>
          </a:xfrm>
          <a:prstGeom prst="rect">
            <a:avLst/>
          </a:prstGeom>
        </p:spPr>
      </p:pic>
      <p:pic>
        <p:nvPicPr>
          <p:cNvPr id="22" name="Ink 21">
            <a:extLst>
              <a:ext uri="{FF2B5EF4-FFF2-40B4-BE49-F238E27FC236}">
                <a16:creationId xmlns:a16="http://schemas.microsoft.com/office/drawing/2014/main" xmlns="" id="{71BB7627-5E22-4887-A720-9220A7225C75}"/>
              </a:ext>
            </a:extLst>
          </p:cNvPr>
          <p:cNvPicPr/>
          <p:nvPr/>
        </p:nvPicPr>
        <p:blipFill>
          <a:blip r:embed="rId31"/>
          <a:stretch>
            <a:fillRect/>
          </a:stretch>
        </p:blipFill>
        <p:spPr>
          <a:xfrm>
            <a:off x="4209189" y="284195"/>
            <a:ext cx="18000" cy="18000"/>
          </a:xfrm>
          <a:prstGeom prst="rect">
            <a:avLst/>
          </a:prstGeom>
        </p:spPr>
      </p:pic>
      <p:pic>
        <p:nvPicPr>
          <p:cNvPr id="28" name="Ink 27">
            <a:extLst>
              <a:ext uri="{FF2B5EF4-FFF2-40B4-BE49-F238E27FC236}">
                <a16:creationId xmlns:a16="http://schemas.microsoft.com/office/drawing/2014/main" xmlns="" id="{7A6D16F2-572E-4601-9CCF-097CD61DDA8A}"/>
              </a:ext>
            </a:extLst>
          </p:cNvPr>
          <p:cNvPicPr/>
          <p:nvPr/>
        </p:nvPicPr>
        <p:blipFill>
          <a:blip r:embed="rId32"/>
          <a:stretch>
            <a:fillRect/>
          </a:stretch>
        </p:blipFill>
        <p:spPr>
          <a:xfrm>
            <a:off x="1841109" y="1774235"/>
            <a:ext cx="44640" cy="30960"/>
          </a:xfrm>
          <a:prstGeom prst="rect">
            <a:avLst/>
          </a:prstGeom>
        </p:spPr>
      </p:pic>
      <p:pic>
        <p:nvPicPr>
          <p:cNvPr id="30" name="Ink 29">
            <a:extLst>
              <a:ext uri="{FF2B5EF4-FFF2-40B4-BE49-F238E27FC236}">
                <a16:creationId xmlns:a16="http://schemas.microsoft.com/office/drawing/2014/main" xmlns="" id="{85B3A3B9-0E89-4FF8-93CB-BBD1E17C2BB5}"/>
              </a:ext>
            </a:extLst>
          </p:cNvPr>
          <p:cNvPicPr/>
          <p:nvPr/>
        </p:nvPicPr>
        <p:blipFill>
          <a:blip r:embed="rId33"/>
          <a:stretch>
            <a:fillRect/>
          </a:stretch>
        </p:blipFill>
        <p:spPr>
          <a:xfrm>
            <a:off x="2592069" y="1656155"/>
            <a:ext cx="24840" cy="18000"/>
          </a:xfrm>
          <a:prstGeom prst="rect">
            <a:avLst/>
          </a:prstGeom>
        </p:spPr>
      </p:pic>
      <p:pic>
        <p:nvPicPr>
          <p:cNvPr id="2054" name="Ink 2053">
            <a:extLst>
              <a:ext uri="{FF2B5EF4-FFF2-40B4-BE49-F238E27FC236}">
                <a16:creationId xmlns:a16="http://schemas.microsoft.com/office/drawing/2014/main" xmlns="" id="{33A31631-FBDD-426C-B298-304E2FA04D84}"/>
              </a:ext>
            </a:extLst>
          </p:cNvPr>
          <p:cNvPicPr/>
          <p:nvPr/>
        </p:nvPicPr>
        <p:blipFill>
          <a:blip r:embed="rId34"/>
          <a:stretch>
            <a:fillRect/>
          </a:stretch>
        </p:blipFill>
        <p:spPr>
          <a:xfrm>
            <a:off x="-2393331" y="806914"/>
            <a:ext cx="18000" cy="1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743201" y="103453"/>
            <a:ext cx="6223484" cy="722163"/>
            <a:chOff x="1660439" y="103449"/>
            <a:chExt cx="5782241" cy="722163"/>
          </a:xfrm>
        </p:grpSpPr>
        <p:sp>
          <p:nvSpPr>
            <p:cNvPr id="2" name="Thought Bubble: Cloud 1">
              <a:extLst>
                <a:ext uri="{FF2B5EF4-FFF2-40B4-BE49-F238E27FC236}">
                  <a16:creationId xmlns:a16="http://schemas.microsoft.com/office/drawing/2014/main" xmlns="" id="{64C6C1D3-B6C2-4C92-89E1-2217CBACA61F}"/>
                </a:ext>
              </a:extLst>
            </p:cNvPr>
            <p:cNvSpPr/>
            <p:nvPr/>
          </p:nvSpPr>
          <p:spPr>
            <a:xfrm>
              <a:off x="1660439" y="103449"/>
              <a:ext cx="5782241" cy="450215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AD1D48A9-AB87-48AC-8C36-85001B4B2842}"/>
                </a:ext>
              </a:extLst>
            </p:cNvPr>
            <p:cNvSpPr txBox="1"/>
            <p:nvPr/>
          </p:nvSpPr>
          <p:spPr>
            <a:xfrm>
              <a:off x="2133596" y="117726"/>
              <a:ext cx="4695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FFFF00"/>
                  </a:solidFill>
                </a:rPr>
                <a:t>Kéo</a:t>
              </a:r>
              <a:r>
                <a:rPr lang="en-US" sz="2000" b="1" dirty="0">
                  <a:solidFill>
                    <a:srgbClr val="FFFF00"/>
                  </a:solidFill>
                </a:rPr>
                <a:t> </a:t>
              </a:r>
              <a:r>
                <a:rPr lang="en-US" sz="2000" b="1" dirty="0" err="1">
                  <a:solidFill>
                    <a:srgbClr val="FFFF00"/>
                  </a:solidFill>
                </a:rPr>
                <a:t>thả</a:t>
              </a:r>
              <a:r>
                <a:rPr lang="en-US" sz="2000" b="1" dirty="0">
                  <a:solidFill>
                    <a:srgbClr val="FFFF00"/>
                  </a:solidFill>
                </a:rPr>
                <a:t> </a:t>
              </a:r>
              <a:r>
                <a:rPr lang="en-US" sz="2000" b="1" dirty="0" err="1">
                  <a:solidFill>
                    <a:srgbClr val="FFFF00"/>
                  </a:solidFill>
                </a:rPr>
                <a:t>các</a:t>
              </a:r>
              <a:r>
                <a:rPr lang="en-US" sz="2000" b="1" dirty="0">
                  <a:solidFill>
                    <a:srgbClr val="FFFF00"/>
                  </a:solidFill>
                </a:rPr>
                <a:t> </a:t>
              </a:r>
              <a:r>
                <a:rPr lang="en-US" sz="2000" b="1" dirty="0" err="1">
                  <a:solidFill>
                    <a:srgbClr val="FFFF00"/>
                  </a:solidFill>
                </a:rPr>
                <a:t>đồ</a:t>
              </a:r>
              <a:r>
                <a:rPr lang="en-US" sz="2000" b="1" dirty="0">
                  <a:solidFill>
                    <a:srgbClr val="FFFF00"/>
                  </a:solidFill>
                </a:rPr>
                <a:t> </a:t>
              </a:r>
              <a:r>
                <a:rPr lang="en-US" sz="2000" b="1" dirty="0" err="1">
                  <a:solidFill>
                    <a:srgbClr val="FFFF00"/>
                  </a:solidFill>
                </a:rPr>
                <a:t>vật</a:t>
              </a:r>
              <a:r>
                <a:rPr lang="en-US" sz="2000" b="1" dirty="0">
                  <a:solidFill>
                    <a:srgbClr val="FFFF00"/>
                  </a:solidFill>
                </a:rPr>
                <a:t> t</a:t>
              </a:r>
              <a:r>
                <a:rPr lang="vi-VN" sz="2000" b="1" dirty="0">
                  <a:solidFill>
                    <a:srgbClr val="FFFF00"/>
                  </a:solidFill>
                </a:rPr>
                <a:t>ươ</a:t>
              </a:r>
              <a:r>
                <a:rPr lang="en-US" sz="2000" b="1" dirty="0">
                  <a:solidFill>
                    <a:srgbClr val="FFFF00"/>
                  </a:solidFill>
                </a:rPr>
                <a:t>ng </a:t>
              </a:r>
              <a:r>
                <a:rPr lang="en-US" sz="2000" b="1" dirty="0" err="1">
                  <a:solidFill>
                    <a:srgbClr val="FFFF00"/>
                  </a:solidFill>
                </a:rPr>
                <a:t>ứng</a:t>
              </a:r>
              <a:r>
                <a:rPr lang="en-US" sz="2000" b="1" dirty="0">
                  <a:solidFill>
                    <a:srgbClr val="FFFF00"/>
                  </a:solidFill>
                </a:rPr>
                <a:t> </a:t>
              </a:r>
              <a:r>
                <a:rPr lang="en-US" sz="2000" b="1" dirty="0" err="1">
                  <a:solidFill>
                    <a:srgbClr val="FFFF00"/>
                  </a:solidFill>
                </a:rPr>
                <a:t>vào</a:t>
              </a:r>
              <a:r>
                <a:rPr lang="en-US" sz="2000" b="1" dirty="0">
                  <a:solidFill>
                    <a:srgbClr val="FFFF00"/>
                  </a:solidFill>
                </a:rPr>
                <a:t> </a:t>
              </a:r>
              <a:r>
                <a:rPr lang="en-US" sz="2000" b="1" dirty="0" err="1">
                  <a:solidFill>
                    <a:srgbClr val="FFFF00"/>
                  </a:solidFill>
                </a:rPr>
                <a:t>các</a:t>
              </a:r>
              <a:r>
                <a:rPr lang="en-US" sz="2000" b="1" dirty="0">
                  <a:solidFill>
                    <a:srgbClr val="FFFF00"/>
                  </a:solidFill>
                </a:rPr>
                <a:t> </a:t>
              </a:r>
              <a:r>
                <a:rPr lang="en-US" sz="2000" b="1" dirty="0" err="1">
                  <a:solidFill>
                    <a:srgbClr val="FFFF00"/>
                  </a:solidFill>
                </a:rPr>
                <a:t>hình</a:t>
              </a:r>
              <a:endParaRPr lang="en-US" sz="2000" b="1" dirty="0">
                <a:solidFill>
                  <a:srgbClr val="FFFF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6733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03078 L -0.06133 -0.4312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2" y="-2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0.03112 -0.440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9" y="-2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00664 -0.4604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" y="-2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59259E-6 L -0.27934 -0.2675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76" y="-1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4444E-6 L -0.71441 -0.1796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29" y="-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9 0.0044 L -0.42382 -0.6277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42" y="-3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51535E-17 L -0.18871 -0.4766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4" y="-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59259E-6 L 0.21754 -0.4048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68" y="-2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96296E-6 L -1.04167E-6 -0.4203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11111E-6 L 0.53502 -0.449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45" y="-2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22222E-6 L 0.47812 -0.4273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06" y="-2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AF87CC18-55E1-4615-A469-53ED7720C17C}"/>
              </a:ext>
            </a:extLst>
          </p:cNvPr>
          <p:cNvCxnSpPr/>
          <p:nvPr/>
        </p:nvCxnSpPr>
        <p:spPr>
          <a:xfrm>
            <a:off x="0" y="3876911"/>
            <a:ext cx="12192000" cy="541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3E3591DA-7D94-483B-A7B6-6C02A1AE60E2}"/>
              </a:ext>
            </a:extLst>
          </p:cNvPr>
          <p:cNvCxnSpPr>
            <a:cxnSpLocks/>
          </p:cNvCxnSpPr>
          <p:nvPr/>
        </p:nvCxnSpPr>
        <p:spPr>
          <a:xfrm flipV="1">
            <a:off x="6291580" y="620549"/>
            <a:ext cx="41911" cy="33104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036393B7-0DB8-4536-B09A-97627C4640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788" y="5728116"/>
            <a:ext cx="623359" cy="942424"/>
          </a:xfrm>
          <a:prstGeom prst="rect">
            <a:avLst/>
          </a:prstGeom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203" y="5689544"/>
            <a:ext cx="978695" cy="983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8DE1F2A-F9F8-4505-BDF0-E87BC211BC56}"/>
              </a:ext>
            </a:extLst>
          </p:cNvPr>
          <p:cNvSpPr txBox="1"/>
          <p:nvPr/>
        </p:nvSpPr>
        <p:spPr>
          <a:xfrm>
            <a:off x="2829761" y="954952"/>
            <a:ext cx="15786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B050"/>
                </a:solidFill>
              </a:rPr>
              <a:t>Hình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vuông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BBA04CE-C386-4F29-8CF2-00940587CBCB}"/>
              </a:ext>
            </a:extLst>
          </p:cNvPr>
          <p:cNvSpPr/>
          <p:nvPr/>
        </p:nvSpPr>
        <p:spPr>
          <a:xfrm>
            <a:off x="4503437" y="753903"/>
            <a:ext cx="712627" cy="64405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C7801F6-0FAF-4D8B-83D8-6DAE4265FBE1}"/>
              </a:ext>
            </a:extLst>
          </p:cNvPr>
          <p:cNvSpPr txBox="1"/>
          <p:nvPr/>
        </p:nvSpPr>
        <p:spPr>
          <a:xfrm>
            <a:off x="7864147" y="954952"/>
            <a:ext cx="1186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B050"/>
                </a:solidFill>
              </a:rPr>
              <a:t>Hình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tròn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0E4B5719-0F72-4672-AD86-205366C0B4B8}"/>
              </a:ext>
            </a:extLst>
          </p:cNvPr>
          <p:cNvSpPr/>
          <p:nvPr/>
        </p:nvSpPr>
        <p:spPr>
          <a:xfrm>
            <a:off x="9121686" y="599914"/>
            <a:ext cx="784317" cy="761275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8" name="Ink 17">
            <a:extLst>
              <a:ext uri="{FF2B5EF4-FFF2-40B4-BE49-F238E27FC236}">
                <a16:creationId xmlns:a16="http://schemas.microsoft.com/office/drawing/2014/main" xmlns="" id="{16807057-C715-4A7F-B474-EF5B2904534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4011697" y="2635714"/>
            <a:ext cx="18000" cy="18000"/>
          </a:xfrm>
          <a:prstGeom prst="rect">
            <a:avLst/>
          </a:prstGeom>
        </p:spPr>
      </p:pic>
      <p:pic>
        <p:nvPicPr>
          <p:cNvPr id="20" name="Ink 19">
            <a:extLst>
              <a:ext uri="{FF2B5EF4-FFF2-40B4-BE49-F238E27FC236}">
                <a16:creationId xmlns:a16="http://schemas.microsoft.com/office/drawing/2014/main" xmlns="" id="{C050C1CA-C86B-4BCB-A3AD-E437F72DDBFF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510709" y="905195"/>
            <a:ext cx="18000" cy="2448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7C00BD3A-F2C1-4180-B80A-2162FB0000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4268">
            <a:off x="5413128" y="5616978"/>
            <a:ext cx="1013063" cy="101462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2D01641F-0B62-4C83-A565-C72367F23C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578" y="4273555"/>
            <a:ext cx="945425" cy="94307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17DBBAE9-4EC7-4F17-9300-337B75100BC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334" y="4272644"/>
            <a:ext cx="1096300" cy="105797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3E6E1D6B-B0B2-4492-A982-3CCF90B932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353" y="5558238"/>
            <a:ext cx="1282180" cy="128218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E9119B43-EC63-484A-BB6B-FAE8D3CE3C4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355" y="4342331"/>
            <a:ext cx="856859" cy="853051"/>
          </a:xfrm>
          <a:prstGeom prst="rect">
            <a:avLst/>
          </a:prstGeom>
        </p:spPr>
      </p:pic>
      <p:pic>
        <p:nvPicPr>
          <p:cNvPr id="2048" name="Picture 2047">
            <a:extLst>
              <a:ext uri="{FF2B5EF4-FFF2-40B4-BE49-F238E27FC236}">
                <a16:creationId xmlns:a16="http://schemas.microsoft.com/office/drawing/2014/main" xmlns="" id="{CB7EF8D3-928E-4F57-85E4-1F9E536BD8E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511042"/>
            <a:ext cx="1199139" cy="1180500"/>
          </a:xfrm>
          <a:prstGeom prst="rect">
            <a:avLst/>
          </a:prstGeom>
        </p:spPr>
      </p:pic>
      <p:pic>
        <p:nvPicPr>
          <p:cNvPr id="2054" name="Picture 2053">
            <a:extLst>
              <a:ext uri="{FF2B5EF4-FFF2-40B4-BE49-F238E27FC236}">
                <a16:creationId xmlns:a16="http://schemas.microsoft.com/office/drawing/2014/main" xmlns="" id="{F40935A3-A680-4EA9-8178-5EA588BA7E8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229" y="4102681"/>
            <a:ext cx="1113949" cy="1113949"/>
          </a:xfrm>
          <a:prstGeom prst="rect">
            <a:avLst/>
          </a:prstGeom>
        </p:spPr>
      </p:pic>
      <p:pic>
        <p:nvPicPr>
          <p:cNvPr id="2060" name="Picture 2059">
            <a:extLst>
              <a:ext uri="{FF2B5EF4-FFF2-40B4-BE49-F238E27FC236}">
                <a16:creationId xmlns:a16="http://schemas.microsoft.com/office/drawing/2014/main" xmlns="" id="{0C411F0D-A7CC-4D34-9689-1CDAB8935172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69" t="20287" r="20530" b="18852"/>
          <a:stretch/>
        </p:blipFill>
        <p:spPr>
          <a:xfrm>
            <a:off x="6629400" y="4102681"/>
            <a:ext cx="1469656" cy="1078919"/>
          </a:xfrm>
          <a:prstGeom prst="rect">
            <a:avLst/>
          </a:prstGeom>
        </p:spPr>
      </p:pic>
      <p:pic>
        <p:nvPicPr>
          <p:cNvPr id="2062" name="Picture 2061">
            <a:extLst>
              <a:ext uri="{FF2B5EF4-FFF2-40B4-BE49-F238E27FC236}">
                <a16:creationId xmlns:a16="http://schemas.microsoft.com/office/drawing/2014/main" xmlns="" id="{4B35C11C-4B35-4FA6-9F61-1C6D55789EC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93" y="5503829"/>
            <a:ext cx="1075319" cy="1075319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553901CA-2544-49CF-83D0-03A2CA89BF0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670" y="4126368"/>
            <a:ext cx="731207" cy="106657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086787" y="97973"/>
            <a:ext cx="6228764" cy="495511"/>
            <a:chOff x="1939254" y="97969"/>
            <a:chExt cx="5521807" cy="495511"/>
          </a:xfrm>
        </p:grpSpPr>
        <p:sp>
          <p:nvSpPr>
            <p:cNvPr id="4" name="Thought Bubble: Cloud 3">
              <a:extLst>
                <a:ext uri="{FF2B5EF4-FFF2-40B4-BE49-F238E27FC236}">
                  <a16:creationId xmlns:a16="http://schemas.microsoft.com/office/drawing/2014/main" xmlns="" id="{AC0F0D19-75CD-434C-91D9-B324B5391F35}"/>
                </a:ext>
              </a:extLst>
            </p:cNvPr>
            <p:cNvSpPr/>
            <p:nvPr/>
          </p:nvSpPr>
          <p:spPr>
            <a:xfrm>
              <a:off x="1939254" y="97969"/>
              <a:ext cx="5521807" cy="495511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38BBA22C-1F01-4BE5-A6F4-74ED9850CA9E}"/>
                </a:ext>
              </a:extLst>
            </p:cNvPr>
            <p:cNvSpPr txBox="1"/>
            <p:nvPr/>
          </p:nvSpPr>
          <p:spPr>
            <a:xfrm>
              <a:off x="2511912" y="119746"/>
              <a:ext cx="42678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FFFF00"/>
                  </a:solidFill>
                </a:rPr>
                <a:t>Kéo</a:t>
              </a:r>
              <a:r>
                <a:rPr lang="en-US" sz="2000" b="1" dirty="0">
                  <a:solidFill>
                    <a:srgbClr val="FFFF00"/>
                  </a:solidFill>
                </a:rPr>
                <a:t> </a:t>
              </a:r>
              <a:r>
                <a:rPr lang="en-US" sz="2000" b="1" dirty="0" err="1">
                  <a:solidFill>
                    <a:srgbClr val="FFFF00"/>
                  </a:solidFill>
                </a:rPr>
                <a:t>thả</a:t>
              </a:r>
              <a:r>
                <a:rPr lang="en-US" sz="2000" b="1" dirty="0">
                  <a:solidFill>
                    <a:srgbClr val="FFFF00"/>
                  </a:solidFill>
                </a:rPr>
                <a:t> </a:t>
              </a:r>
              <a:r>
                <a:rPr lang="en-US" sz="2000" b="1" dirty="0" err="1">
                  <a:solidFill>
                    <a:srgbClr val="FFFF00"/>
                  </a:solidFill>
                </a:rPr>
                <a:t>các</a:t>
              </a:r>
              <a:r>
                <a:rPr lang="en-US" sz="2000" b="1" dirty="0">
                  <a:solidFill>
                    <a:srgbClr val="FFFF00"/>
                  </a:solidFill>
                </a:rPr>
                <a:t> </a:t>
              </a:r>
              <a:r>
                <a:rPr lang="en-US" sz="2000" b="1" dirty="0" err="1">
                  <a:solidFill>
                    <a:srgbClr val="FFFF00"/>
                  </a:solidFill>
                </a:rPr>
                <a:t>đồ</a:t>
              </a:r>
              <a:r>
                <a:rPr lang="en-US" sz="2000" b="1" dirty="0">
                  <a:solidFill>
                    <a:srgbClr val="FFFF00"/>
                  </a:solidFill>
                </a:rPr>
                <a:t> </a:t>
              </a:r>
              <a:r>
                <a:rPr lang="en-US" sz="2000" b="1" dirty="0" err="1">
                  <a:solidFill>
                    <a:srgbClr val="FFFF00"/>
                  </a:solidFill>
                </a:rPr>
                <a:t>vật</a:t>
              </a:r>
              <a:r>
                <a:rPr lang="en-US" sz="2000" b="1" dirty="0">
                  <a:solidFill>
                    <a:srgbClr val="FFFF00"/>
                  </a:solidFill>
                </a:rPr>
                <a:t> t</a:t>
              </a:r>
              <a:r>
                <a:rPr lang="vi-VN" sz="2000" b="1" dirty="0">
                  <a:solidFill>
                    <a:srgbClr val="FFFF00"/>
                  </a:solidFill>
                </a:rPr>
                <a:t>ươ</a:t>
              </a:r>
              <a:r>
                <a:rPr lang="en-US" sz="2000" b="1" dirty="0">
                  <a:solidFill>
                    <a:srgbClr val="FFFF00"/>
                  </a:solidFill>
                </a:rPr>
                <a:t>ng </a:t>
              </a:r>
              <a:r>
                <a:rPr lang="en-US" sz="2000" b="1" dirty="0" err="1">
                  <a:solidFill>
                    <a:srgbClr val="FFFF00"/>
                  </a:solidFill>
                </a:rPr>
                <a:t>ứng</a:t>
              </a:r>
              <a:r>
                <a:rPr lang="en-US" sz="2000" b="1" dirty="0">
                  <a:solidFill>
                    <a:srgbClr val="FFFF00"/>
                  </a:solidFill>
                </a:rPr>
                <a:t> </a:t>
              </a:r>
              <a:r>
                <a:rPr lang="en-US" sz="2000" b="1" dirty="0" err="1">
                  <a:solidFill>
                    <a:srgbClr val="FFFF00"/>
                  </a:solidFill>
                </a:rPr>
                <a:t>vào</a:t>
              </a:r>
              <a:r>
                <a:rPr lang="en-US" sz="2000" b="1" dirty="0">
                  <a:solidFill>
                    <a:srgbClr val="FFFF00"/>
                  </a:solidFill>
                </a:rPr>
                <a:t> </a:t>
              </a:r>
              <a:r>
                <a:rPr lang="en-US" sz="2000" b="1" dirty="0" err="1">
                  <a:solidFill>
                    <a:srgbClr val="FFFF00"/>
                  </a:solidFill>
                </a:rPr>
                <a:t>các</a:t>
              </a:r>
              <a:r>
                <a:rPr lang="en-US" sz="2000" b="1" dirty="0">
                  <a:solidFill>
                    <a:srgbClr val="FFFF00"/>
                  </a:solidFill>
                </a:rPr>
                <a:t> </a:t>
              </a:r>
              <a:r>
                <a:rPr lang="en-US" sz="2000" b="1" dirty="0" err="1">
                  <a:solidFill>
                    <a:srgbClr val="FFFF00"/>
                  </a:solidFill>
                </a:rPr>
                <a:t>hình</a:t>
              </a:r>
              <a:r>
                <a:rPr lang="en-US" sz="2000" b="1" dirty="0">
                  <a:solidFill>
                    <a:srgbClr val="FFFF00"/>
                  </a:solidFill>
                </a:rPr>
                <a:t> 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D6A9E1B-2EA0-48D1-BF43-5DC60061E4E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381" y="5417201"/>
            <a:ext cx="992784" cy="99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60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96296E-6 L -0.45 -0.2208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00" y="-1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-0.00586 -0.595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-2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091 -0.37708 L 3.54167E-6 -0.01157 " pathEditMode="relative" rAng="0" ptsTypes="AA">
                                      <p:cBhvr>
                                        <p:cTn id="21" dur="2000" spd="-100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9" y="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-0.63633 -0.4599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23" y="-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7 L 0.52096 -0.3902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42" y="-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44444E-6 L 0.43399 -0.4106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97" y="-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76 -0.58426 L 8.33333E-7 -4.07407E-6 " pathEditMode="relative" rAng="0" ptsTypes="AA">
                                      <p:cBhvr>
                                        <p:cTn id="37" dur="2000" spd="-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89" y="2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7 -0.00301 L 0.31979 -0.3412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86" y="-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-0.00069 L -0.07852 -0.4340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97" y="-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2057401"/>
            <a:ext cx="10896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Calibri"/>
              </a:rPr>
              <a:t>HOẠT ĐỘNG 3:</a:t>
            </a:r>
          </a:p>
          <a:p>
            <a:pPr algn="ctr"/>
            <a:r>
              <a:rPr lang="en-US" sz="5400" b="1" dirty="0">
                <a:solidFill>
                  <a:srgbClr val="0070C0"/>
                </a:solidFill>
                <a:latin typeface="Calibri"/>
              </a:rPr>
              <a:t>TRÒ CHƠI: “XẾP HÌNH THEO MẪU SÁNG TẠO”</a:t>
            </a:r>
          </a:p>
        </p:txBody>
      </p:sp>
    </p:spTree>
    <p:extLst>
      <p:ext uri="{BB962C8B-B14F-4D97-AF65-F5344CB8AC3E}">
        <p14:creationId xmlns:p14="http://schemas.microsoft.com/office/powerpoint/2010/main" val="35402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DB9618C-0971-4DBE-9B39-74BEF09447B5}"/>
              </a:ext>
            </a:extLst>
          </p:cNvPr>
          <p:cNvSpPr txBox="1"/>
          <p:nvPr/>
        </p:nvSpPr>
        <p:spPr>
          <a:xfrm>
            <a:off x="4419635" y="190073"/>
            <a:ext cx="4308639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</a:rPr>
              <a:t>Xếp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hình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theo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mẫu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và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sáng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tạo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C398A701-D259-4486-9E41-57C504313295}"/>
              </a:ext>
            </a:extLst>
          </p:cNvPr>
          <p:cNvSpPr/>
          <p:nvPr/>
        </p:nvSpPr>
        <p:spPr>
          <a:xfrm>
            <a:off x="2447735" y="1639746"/>
            <a:ext cx="914400" cy="914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27FACF89-7988-4535-9CCB-93BE6CCEDE91}"/>
              </a:ext>
            </a:extLst>
          </p:cNvPr>
          <p:cNvSpPr/>
          <p:nvPr/>
        </p:nvSpPr>
        <p:spPr>
          <a:xfrm>
            <a:off x="4166937" y="3857640"/>
            <a:ext cx="914400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7DBC9FE-4050-419F-B7CE-04279871204E}"/>
              </a:ext>
            </a:extLst>
          </p:cNvPr>
          <p:cNvSpPr/>
          <p:nvPr/>
        </p:nvSpPr>
        <p:spPr>
          <a:xfrm>
            <a:off x="3252537" y="2438400"/>
            <a:ext cx="914400" cy="914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2020A9C-7700-42FD-9324-5B8AB24A870B}"/>
              </a:ext>
            </a:extLst>
          </p:cNvPr>
          <p:cNvSpPr/>
          <p:nvPr/>
        </p:nvSpPr>
        <p:spPr>
          <a:xfrm>
            <a:off x="5255283" y="3440863"/>
            <a:ext cx="655623" cy="319702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xmlns="" id="{34186C9B-AE13-4502-83AD-C5D721C2D0B4}"/>
              </a:ext>
            </a:extLst>
          </p:cNvPr>
          <p:cNvSpPr/>
          <p:nvPr/>
        </p:nvSpPr>
        <p:spPr>
          <a:xfrm>
            <a:off x="1923295" y="5410200"/>
            <a:ext cx="1060704" cy="914400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xmlns="" id="{4CB2661E-DAD3-4BF6-A92A-9AE86C8735A6}"/>
              </a:ext>
            </a:extLst>
          </p:cNvPr>
          <p:cNvSpPr/>
          <p:nvPr/>
        </p:nvSpPr>
        <p:spPr>
          <a:xfrm>
            <a:off x="1690080" y="2746575"/>
            <a:ext cx="1060704" cy="914400"/>
          </a:xfrm>
          <a:prstGeom prst="triangl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C398A701-D259-4486-9E41-57C504313295}"/>
              </a:ext>
            </a:extLst>
          </p:cNvPr>
          <p:cNvSpPr/>
          <p:nvPr/>
        </p:nvSpPr>
        <p:spPr>
          <a:xfrm>
            <a:off x="3962431" y="1276643"/>
            <a:ext cx="914400" cy="914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C398A701-D259-4486-9E41-57C504313295}"/>
              </a:ext>
            </a:extLst>
          </p:cNvPr>
          <p:cNvSpPr/>
          <p:nvPr/>
        </p:nvSpPr>
        <p:spPr>
          <a:xfrm>
            <a:off x="4533320" y="2358751"/>
            <a:ext cx="914400" cy="914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C398A701-D259-4486-9E41-57C504313295}"/>
              </a:ext>
            </a:extLst>
          </p:cNvPr>
          <p:cNvSpPr/>
          <p:nvPr/>
        </p:nvSpPr>
        <p:spPr>
          <a:xfrm>
            <a:off x="2750784" y="4014687"/>
            <a:ext cx="914400" cy="914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4096B573-879A-466C-B754-F7FE6A4861D2}"/>
              </a:ext>
            </a:extLst>
          </p:cNvPr>
          <p:cNvSpPr/>
          <p:nvPr/>
        </p:nvSpPr>
        <p:spPr>
          <a:xfrm>
            <a:off x="3202763" y="5410200"/>
            <a:ext cx="914400" cy="914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643" y="1683126"/>
            <a:ext cx="919163" cy="92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983" y="802193"/>
            <a:ext cx="3982640" cy="1481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853" y="3440863"/>
            <a:ext cx="3781425" cy="2121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0128" y="2692126"/>
            <a:ext cx="640556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914" y="2702233"/>
            <a:ext cx="640556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806" y="3702160"/>
            <a:ext cx="795339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xmlns="" id="{C398A701-D259-4486-9E41-57C504313295}"/>
              </a:ext>
            </a:extLst>
          </p:cNvPr>
          <p:cNvSpPr/>
          <p:nvPr/>
        </p:nvSpPr>
        <p:spPr>
          <a:xfrm>
            <a:off x="6681731" y="5692476"/>
            <a:ext cx="914400" cy="914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C398A701-D259-4486-9E41-57C504313295}"/>
              </a:ext>
            </a:extLst>
          </p:cNvPr>
          <p:cNvSpPr/>
          <p:nvPr/>
        </p:nvSpPr>
        <p:spPr>
          <a:xfrm>
            <a:off x="8366956" y="5720163"/>
            <a:ext cx="914400" cy="914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C398A701-D259-4486-9E41-57C504313295}"/>
              </a:ext>
            </a:extLst>
          </p:cNvPr>
          <p:cNvSpPr/>
          <p:nvPr/>
        </p:nvSpPr>
        <p:spPr>
          <a:xfrm>
            <a:off x="1706235" y="4418627"/>
            <a:ext cx="914400" cy="914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97DBC9FE-4050-419F-B7CE-04279871204E}"/>
              </a:ext>
            </a:extLst>
          </p:cNvPr>
          <p:cNvSpPr/>
          <p:nvPr/>
        </p:nvSpPr>
        <p:spPr>
          <a:xfrm>
            <a:off x="1432747" y="997350"/>
            <a:ext cx="914400" cy="914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27FACF89-7988-4535-9CCB-93BE6CCEDE91}"/>
              </a:ext>
            </a:extLst>
          </p:cNvPr>
          <p:cNvSpPr/>
          <p:nvPr/>
        </p:nvSpPr>
        <p:spPr>
          <a:xfrm>
            <a:off x="10287812" y="5769987"/>
            <a:ext cx="914400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27FACF89-7988-4535-9CCB-93BE6CCEDE91}"/>
              </a:ext>
            </a:extLst>
          </p:cNvPr>
          <p:cNvSpPr/>
          <p:nvPr/>
        </p:nvSpPr>
        <p:spPr>
          <a:xfrm>
            <a:off x="4309397" y="5410200"/>
            <a:ext cx="914400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C398A701-D259-4486-9E41-57C504313295}"/>
              </a:ext>
            </a:extLst>
          </p:cNvPr>
          <p:cNvSpPr/>
          <p:nvPr/>
        </p:nvSpPr>
        <p:spPr>
          <a:xfrm>
            <a:off x="589350" y="5177056"/>
            <a:ext cx="914400" cy="914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C398A701-D259-4486-9E41-57C504313295}"/>
              </a:ext>
            </a:extLst>
          </p:cNvPr>
          <p:cNvSpPr/>
          <p:nvPr/>
        </p:nvSpPr>
        <p:spPr>
          <a:xfrm>
            <a:off x="279292" y="1657287"/>
            <a:ext cx="914400" cy="914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C398A701-D259-4486-9E41-57C504313295}"/>
              </a:ext>
            </a:extLst>
          </p:cNvPr>
          <p:cNvSpPr/>
          <p:nvPr/>
        </p:nvSpPr>
        <p:spPr>
          <a:xfrm>
            <a:off x="437831" y="3507265"/>
            <a:ext cx="914400" cy="914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9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996" y="2841395"/>
            <a:ext cx="3982640" cy="1481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310" y="4312899"/>
            <a:ext cx="3781425" cy="2121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522" y="4806164"/>
            <a:ext cx="795339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76" y="4822482"/>
            <a:ext cx="640556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151" y="4822482"/>
            <a:ext cx="640556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H="1">
            <a:off x="9177687" y="1643936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cxnSpLocks/>
          </p:cNvCxnSpPr>
          <p:nvPr/>
        </p:nvCxnSpPr>
        <p:spPr>
          <a:xfrm flipH="1">
            <a:off x="10530252" y="2124394"/>
            <a:ext cx="35001" cy="7460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9780115" y="2000343"/>
            <a:ext cx="378043" cy="4627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 flipV="1">
            <a:off x="10870185" y="906032"/>
            <a:ext cx="513057" cy="3352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/>
          </p:cNvCxnSpPr>
          <p:nvPr/>
        </p:nvCxnSpPr>
        <p:spPr>
          <a:xfrm>
            <a:off x="10917977" y="1980368"/>
            <a:ext cx="534399" cy="401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Straight Connector 1032"/>
          <p:cNvCxnSpPr/>
          <p:nvPr/>
        </p:nvCxnSpPr>
        <p:spPr>
          <a:xfrm>
            <a:off x="11049000" y="1609648"/>
            <a:ext cx="5130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948" y="1179592"/>
            <a:ext cx="919163" cy="92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Connector 11"/>
          <p:cNvCxnSpPr/>
          <p:nvPr/>
        </p:nvCxnSpPr>
        <p:spPr>
          <a:xfrm flipH="1" flipV="1">
            <a:off x="9583629" y="981970"/>
            <a:ext cx="540060" cy="324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 flipV="1">
            <a:off x="10524807" y="657507"/>
            <a:ext cx="5443" cy="4864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DB9618C-0971-4DBE-9B39-74BEF09447B5}"/>
              </a:ext>
            </a:extLst>
          </p:cNvPr>
          <p:cNvSpPr txBox="1"/>
          <p:nvPr/>
        </p:nvSpPr>
        <p:spPr>
          <a:xfrm>
            <a:off x="4419635" y="190073"/>
            <a:ext cx="4308639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</a:rPr>
              <a:t>Xếp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hình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theo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mẫu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và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sáng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tạo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2020A9C-7700-42FD-9324-5B8AB24A870B}"/>
              </a:ext>
            </a:extLst>
          </p:cNvPr>
          <p:cNvSpPr/>
          <p:nvPr/>
        </p:nvSpPr>
        <p:spPr>
          <a:xfrm>
            <a:off x="2158030" y="3660975"/>
            <a:ext cx="655623" cy="319702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4096B573-879A-466C-B754-F7FE6A4861D2}"/>
              </a:ext>
            </a:extLst>
          </p:cNvPr>
          <p:cNvSpPr/>
          <p:nvPr/>
        </p:nvSpPr>
        <p:spPr>
          <a:xfrm>
            <a:off x="2110186" y="2841395"/>
            <a:ext cx="914400" cy="914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0D98A26F-4A3E-49C9-AABE-397A0159DD27}"/>
              </a:ext>
            </a:extLst>
          </p:cNvPr>
          <p:cNvSpPr/>
          <p:nvPr/>
        </p:nvSpPr>
        <p:spPr>
          <a:xfrm>
            <a:off x="1215233" y="2823844"/>
            <a:ext cx="914400" cy="914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C3B478C3-DA56-4474-A558-38601D21E1C2}"/>
              </a:ext>
            </a:extLst>
          </p:cNvPr>
          <p:cNvSpPr/>
          <p:nvPr/>
        </p:nvSpPr>
        <p:spPr>
          <a:xfrm>
            <a:off x="3117934" y="2269624"/>
            <a:ext cx="914400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97DBC9FE-4050-419F-B7CE-04279871204E}"/>
              </a:ext>
            </a:extLst>
          </p:cNvPr>
          <p:cNvSpPr/>
          <p:nvPr/>
        </p:nvSpPr>
        <p:spPr>
          <a:xfrm>
            <a:off x="2450167" y="2066896"/>
            <a:ext cx="914400" cy="914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E1F071F6-D0F2-4F48-8A25-B41DF6CE70C6}"/>
              </a:ext>
            </a:extLst>
          </p:cNvPr>
          <p:cNvSpPr/>
          <p:nvPr/>
        </p:nvSpPr>
        <p:spPr>
          <a:xfrm>
            <a:off x="1968270" y="1386546"/>
            <a:ext cx="914400" cy="914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C13536C3-C256-4020-92E8-784C01DD2517}"/>
              </a:ext>
            </a:extLst>
          </p:cNvPr>
          <p:cNvSpPr/>
          <p:nvPr/>
        </p:nvSpPr>
        <p:spPr>
          <a:xfrm>
            <a:off x="2799384" y="1495126"/>
            <a:ext cx="990053" cy="83919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27FACF89-7988-4535-9CCB-93BE6CCEDE91}"/>
              </a:ext>
            </a:extLst>
          </p:cNvPr>
          <p:cNvSpPr/>
          <p:nvPr/>
        </p:nvSpPr>
        <p:spPr>
          <a:xfrm>
            <a:off x="809284" y="2077747"/>
            <a:ext cx="914400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4B99A940-229E-4F4C-BF61-3EC43369CEAD}"/>
              </a:ext>
            </a:extLst>
          </p:cNvPr>
          <p:cNvSpPr/>
          <p:nvPr/>
        </p:nvSpPr>
        <p:spPr>
          <a:xfrm>
            <a:off x="1084402" y="1317334"/>
            <a:ext cx="914400" cy="914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C398A701-D259-4486-9E41-57C504313295}"/>
              </a:ext>
            </a:extLst>
          </p:cNvPr>
          <p:cNvSpPr/>
          <p:nvPr/>
        </p:nvSpPr>
        <p:spPr>
          <a:xfrm>
            <a:off x="1725995" y="2120831"/>
            <a:ext cx="914400" cy="914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1A312792-6296-405D-96E4-36559EAA32B6}"/>
              </a:ext>
            </a:extLst>
          </p:cNvPr>
          <p:cNvSpPr/>
          <p:nvPr/>
        </p:nvSpPr>
        <p:spPr>
          <a:xfrm>
            <a:off x="1594355" y="600004"/>
            <a:ext cx="914400" cy="914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AC041264-B16B-42F5-9629-4B9C58B07DC8}"/>
              </a:ext>
            </a:extLst>
          </p:cNvPr>
          <p:cNvSpPr/>
          <p:nvPr/>
        </p:nvSpPr>
        <p:spPr>
          <a:xfrm>
            <a:off x="3200572" y="906404"/>
            <a:ext cx="914400" cy="914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xmlns="" id="{34186C9B-AE13-4502-83AD-C5D721C2D0B4}"/>
              </a:ext>
            </a:extLst>
          </p:cNvPr>
          <p:cNvSpPr/>
          <p:nvPr/>
        </p:nvSpPr>
        <p:spPr>
          <a:xfrm>
            <a:off x="1116315" y="4696627"/>
            <a:ext cx="1060704" cy="914400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xmlns="" id="{4CB2661E-DAD3-4BF6-A92A-9AE86C8735A6}"/>
              </a:ext>
            </a:extLst>
          </p:cNvPr>
          <p:cNvSpPr/>
          <p:nvPr/>
        </p:nvSpPr>
        <p:spPr>
          <a:xfrm>
            <a:off x="2814368" y="4423766"/>
            <a:ext cx="1060704" cy="914400"/>
          </a:xfrm>
          <a:prstGeom prst="triangl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75711B23-0E82-492F-B661-3A0D1CDBA542}"/>
              </a:ext>
            </a:extLst>
          </p:cNvPr>
          <p:cNvSpPr/>
          <p:nvPr/>
        </p:nvSpPr>
        <p:spPr>
          <a:xfrm>
            <a:off x="3591957" y="2154058"/>
            <a:ext cx="914400" cy="914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7A8AC7A1-5108-4F89-B3CE-CA124BDE4C0C}"/>
              </a:ext>
            </a:extLst>
          </p:cNvPr>
          <p:cNvSpPr/>
          <p:nvPr/>
        </p:nvSpPr>
        <p:spPr>
          <a:xfrm>
            <a:off x="2432743" y="616474"/>
            <a:ext cx="914400" cy="914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09C1D17A-FF91-4AEC-9D4B-16F2C360498B}"/>
              </a:ext>
            </a:extLst>
          </p:cNvPr>
          <p:cNvSpPr/>
          <p:nvPr/>
        </p:nvSpPr>
        <p:spPr>
          <a:xfrm>
            <a:off x="3801396" y="1445385"/>
            <a:ext cx="914400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6E70E765-C0EE-4A53-8532-74F4DDF970AD}"/>
              </a:ext>
            </a:extLst>
          </p:cNvPr>
          <p:cNvSpPr/>
          <p:nvPr/>
        </p:nvSpPr>
        <p:spPr>
          <a:xfrm>
            <a:off x="2999923" y="2874768"/>
            <a:ext cx="914400" cy="914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58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Thanks là gì? Phân biệt Thanks và Thank trong tiếng Anh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52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82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2057403"/>
            <a:ext cx="998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70C0"/>
                </a:solidFill>
              </a:rPr>
              <a:t>HÁT</a:t>
            </a:r>
            <a:r>
              <a:rPr lang="en-US" sz="6000" b="1" dirty="0">
                <a:solidFill>
                  <a:srgbClr val="0070C0"/>
                </a:solidFill>
              </a:rPr>
              <a:t>: </a:t>
            </a:r>
            <a:r>
              <a:rPr lang="en-US" sz="6000" b="1" dirty="0" smtClean="0">
                <a:solidFill>
                  <a:srgbClr val="0070C0"/>
                </a:solidFill>
              </a:rPr>
              <a:t>“</a:t>
            </a:r>
            <a:r>
              <a:rPr lang="en-US" sz="6000" b="1" dirty="0" err="1" smtClean="0">
                <a:solidFill>
                  <a:srgbClr val="0070C0"/>
                </a:solidFill>
              </a:rPr>
              <a:t>Dạy</a:t>
            </a:r>
            <a:r>
              <a:rPr lang="en-US" sz="6000" b="1" dirty="0" smtClean="0">
                <a:solidFill>
                  <a:srgbClr val="0070C0"/>
                </a:solidFill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</a:rPr>
              <a:t>bé</a:t>
            </a:r>
            <a:r>
              <a:rPr lang="en-US" sz="6000" b="1" dirty="0" smtClean="0">
                <a:solidFill>
                  <a:srgbClr val="0070C0"/>
                </a:solidFill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</a:rPr>
              <a:t>hình</a:t>
            </a:r>
            <a:r>
              <a:rPr lang="en-US" sz="6000" b="1" dirty="0" smtClean="0">
                <a:solidFill>
                  <a:srgbClr val="0070C0"/>
                </a:solidFill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</a:rPr>
              <a:t>khối</a:t>
            </a:r>
            <a:r>
              <a:rPr lang="en-US" sz="6000" b="1" dirty="0" smtClean="0">
                <a:solidFill>
                  <a:srgbClr val="0070C0"/>
                </a:solidFill>
              </a:rPr>
              <a:t>”</a:t>
            </a:r>
            <a:endParaRPr lang="en-US" sz="6000" b="1" dirty="0">
              <a:solidFill>
                <a:srgbClr val="0070C0"/>
              </a:solidFill>
            </a:endParaRPr>
          </a:p>
        </p:txBody>
      </p:sp>
      <p:pic>
        <p:nvPicPr>
          <p:cNvPr id="2" name="Dạy Bé Hình Khối - Nhạc Thiếu Nhi Hay Cho Bé - TOPKID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57.401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3" name="Dạy Bé Hình Khối - Nhạc Thiếu Nhi Hay Cho Bé - TOPKID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58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945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82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19400" y="3105835"/>
            <a:ext cx="716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ÔN LUYỆN: “NHẬN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BIẾT HÌNH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TAMGIÁC-HÌNH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NHẬT -HÌNH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TRÒN-HÌNH VUÔNG ”</a:t>
            </a:r>
          </a:p>
        </p:txBody>
      </p:sp>
    </p:spTree>
    <p:extLst>
      <p:ext uri="{BB962C8B-B14F-4D97-AF65-F5344CB8AC3E}">
        <p14:creationId xmlns:p14="http://schemas.microsoft.com/office/powerpoint/2010/main" val="127083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6"/>
          <p:cNvSpPr>
            <a:spLocks noChangeArrowheads="1"/>
          </p:cNvSpPr>
          <p:nvPr/>
        </p:nvSpPr>
        <p:spPr bwMode="auto">
          <a:xfrm>
            <a:off x="1236828" y="694899"/>
            <a:ext cx="2514600" cy="2438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" name="Rectangle 27"/>
          <p:cNvSpPr>
            <a:spLocks noChangeArrowheads="1"/>
          </p:cNvSpPr>
          <p:nvPr/>
        </p:nvSpPr>
        <p:spPr bwMode="auto">
          <a:xfrm>
            <a:off x="1198728" y="4000500"/>
            <a:ext cx="2590800" cy="2362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" name="AutoShape 29"/>
          <p:cNvSpPr>
            <a:spLocks noChangeArrowheads="1"/>
          </p:cNvSpPr>
          <p:nvPr/>
        </p:nvSpPr>
        <p:spPr bwMode="auto">
          <a:xfrm>
            <a:off x="6553200" y="542499"/>
            <a:ext cx="3657600" cy="2743200"/>
          </a:xfrm>
          <a:prstGeom prst="flowChartExtra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" name="Rectangle 30"/>
          <p:cNvSpPr>
            <a:spLocks noChangeArrowheads="1"/>
          </p:cNvSpPr>
          <p:nvPr/>
        </p:nvSpPr>
        <p:spPr bwMode="auto">
          <a:xfrm>
            <a:off x="6248400" y="4000500"/>
            <a:ext cx="4495800" cy="21717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4168620" y="173167"/>
            <a:ext cx="22797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800" b="1" dirty="0" err="1">
                <a:ln>
                  <a:solidFill>
                    <a:srgbClr val="0000FF"/>
                  </a:solidFill>
                </a:ln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ln>
                  <a:solidFill>
                    <a:srgbClr val="0000FF"/>
                  </a:solidFill>
                </a:ln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>
                  <a:solidFill>
                    <a:srgbClr val="0000FF"/>
                  </a:solidFill>
                </a:ln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>
                <a:ln>
                  <a:solidFill>
                    <a:srgbClr val="0000FF"/>
                  </a:solidFill>
                </a:ln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>
                  <a:solidFill>
                    <a:srgbClr val="0000FF"/>
                  </a:solidFill>
                </a:ln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endParaRPr lang="en-US" sz="2800" b="1" dirty="0">
              <a:ln>
                <a:solidFill>
                  <a:srgbClr val="0000FF"/>
                </a:solidFill>
              </a:ln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13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5994400" y="1752600"/>
            <a:ext cx="2133600" cy="1600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5283200" y="3733800"/>
            <a:ext cx="3962400" cy="1447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3" name="AutoShape 5"/>
          <p:cNvSpPr>
            <a:spLocks noChangeArrowheads="1"/>
          </p:cNvSpPr>
          <p:nvPr/>
        </p:nvSpPr>
        <p:spPr bwMode="auto">
          <a:xfrm>
            <a:off x="8940800" y="1752600"/>
            <a:ext cx="2438400" cy="16002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9" name="Oval 41"/>
          <p:cNvSpPr>
            <a:spLocks noChangeArrowheads="1"/>
          </p:cNvSpPr>
          <p:nvPr/>
        </p:nvSpPr>
        <p:spPr bwMode="auto">
          <a:xfrm>
            <a:off x="1219200" y="2057400"/>
            <a:ext cx="3149600" cy="22860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12346" name="Text Box 58"/>
          <p:cNvSpPr txBox="1">
            <a:spLocks noChangeArrowheads="1"/>
          </p:cNvSpPr>
          <p:nvPr/>
        </p:nvSpPr>
        <p:spPr bwMode="auto">
          <a:xfrm>
            <a:off x="406400" y="5562600"/>
            <a:ext cx="27190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FF"/>
                </a:solidFill>
              </a:rPr>
              <a:t>Hình tròn lăn được</a:t>
            </a:r>
          </a:p>
        </p:txBody>
      </p:sp>
      <p:sp>
        <p:nvSpPr>
          <p:cNvPr id="2" name="Text Box 58"/>
          <p:cNvSpPr txBox="1">
            <a:spLocks noChangeArrowheads="1"/>
          </p:cNvSpPr>
          <p:nvPr/>
        </p:nvSpPr>
        <p:spPr bwMode="auto">
          <a:xfrm>
            <a:off x="5384801" y="5257801"/>
            <a:ext cx="596476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FF"/>
                </a:solidFill>
              </a:rPr>
              <a:t>Hình chữ nhật, hình vuông, hình tam giác không lăn được</a:t>
            </a:r>
          </a:p>
        </p:txBody>
      </p:sp>
      <p:sp>
        <p:nvSpPr>
          <p:cNvPr id="58380" name="Line 12"/>
          <p:cNvSpPr>
            <a:spLocks noChangeShapeType="1"/>
          </p:cNvSpPr>
          <p:nvPr/>
        </p:nvSpPr>
        <p:spPr bwMode="auto">
          <a:xfrm>
            <a:off x="4876800" y="1828800"/>
            <a:ext cx="0" cy="3429000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58290"/>
      </p:ext>
    </p:extLst>
  </p:cSld>
  <p:clrMapOvr>
    <a:masterClrMapping/>
  </p:clrMapOvr>
  <p:transition spd="slow" advClick="0" advTm="12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3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70213E-6 L -0.10417 1.70213E-6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2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022E-16 L 0.1375 0.00556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1111 L 0.09166 0.00556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2.22222E-6 L 0.0375 -0.00555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animBg="1"/>
      <p:bldP spid="58371" grpId="1" animBg="1"/>
      <p:bldP spid="58372" grpId="0" animBg="1"/>
      <p:bldP spid="58372" grpId="1" animBg="1"/>
      <p:bldP spid="58373" grpId="0" animBg="1"/>
      <p:bldP spid="58373" grpId="1" animBg="1"/>
      <p:bldP spid="12329" grpId="0" animBg="1"/>
      <p:bldP spid="12329" grpId="1" animBg="1"/>
      <p:bldP spid="12346" grpId="0"/>
      <p:bldP spid="2" grpId="0"/>
      <p:bldP spid="5838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502400" y="1676400"/>
            <a:ext cx="2133600" cy="1600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689600" y="3657600"/>
            <a:ext cx="3962400" cy="1447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117600" y="2438400"/>
            <a:ext cx="2438400" cy="16002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4876800" y="1828800"/>
            <a:ext cx="0" cy="3429000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58"/>
          <p:cNvSpPr txBox="1">
            <a:spLocks noChangeArrowheads="1"/>
          </p:cNvSpPr>
          <p:nvPr/>
        </p:nvSpPr>
        <p:spPr bwMode="auto">
          <a:xfrm>
            <a:off x="406401" y="5562601"/>
            <a:ext cx="27222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FF"/>
                </a:solidFill>
              </a:rPr>
              <a:t>Hình tam giác có 3 </a:t>
            </a:r>
          </a:p>
          <a:p>
            <a:pPr eaLnBrk="1" hangingPunct="1"/>
            <a:r>
              <a:rPr lang="en-US" sz="2400" b="1">
                <a:solidFill>
                  <a:srgbClr val="0000FF"/>
                </a:solidFill>
              </a:rPr>
              <a:t>cạnh, 3 góc</a:t>
            </a:r>
          </a:p>
        </p:txBody>
      </p:sp>
      <p:sp>
        <p:nvSpPr>
          <p:cNvPr id="9" name="Text Box 58"/>
          <p:cNvSpPr txBox="1">
            <a:spLocks noChangeArrowheads="1"/>
          </p:cNvSpPr>
          <p:nvPr/>
        </p:nvSpPr>
        <p:spPr bwMode="auto">
          <a:xfrm>
            <a:off x="5384801" y="5418138"/>
            <a:ext cx="59647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FF"/>
                </a:solidFill>
              </a:rPr>
              <a:t>Hình chữ nhật, hình vuông có 4 cạch, 4 góc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40000" y="380258"/>
            <a:ext cx="93472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n>
                  <a:solidFill>
                    <a:srgbClr val="00CC00"/>
                  </a:solidFill>
                </a:ln>
              </a:rPr>
              <a:t>So </a:t>
            </a:r>
            <a:r>
              <a:rPr lang="en-US" sz="2400" dirty="0" err="1">
                <a:ln>
                  <a:solidFill>
                    <a:srgbClr val="00CC00"/>
                  </a:solidFill>
                </a:ln>
              </a:rPr>
              <a:t>sánh</a:t>
            </a:r>
            <a:r>
              <a:rPr lang="en-US" sz="2400" dirty="0">
                <a:ln>
                  <a:solidFill>
                    <a:srgbClr val="00CC00"/>
                  </a:solidFill>
                </a:ln>
              </a:rPr>
              <a:t> </a:t>
            </a:r>
            <a:r>
              <a:rPr lang="en-US" sz="2400" dirty="0" err="1">
                <a:ln>
                  <a:solidFill>
                    <a:srgbClr val="00CC00"/>
                  </a:solidFill>
                </a:ln>
              </a:rPr>
              <a:t>hình</a:t>
            </a:r>
            <a:r>
              <a:rPr lang="en-US" sz="2400" dirty="0">
                <a:ln>
                  <a:solidFill>
                    <a:srgbClr val="00CC00"/>
                  </a:solidFill>
                </a:ln>
              </a:rPr>
              <a:t> tam </a:t>
            </a:r>
            <a:r>
              <a:rPr lang="en-US" sz="2400" dirty="0" err="1">
                <a:ln>
                  <a:solidFill>
                    <a:srgbClr val="00CC00"/>
                  </a:solidFill>
                </a:ln>
              </a:rPr>
              <a:t>giác</a:t>
            </a:r>
            <a:r>
              <a:rPr lang="en-US" sz="2400" dirty="0">
                <a:ln>
                  <a:solidFill>
                    <a:srgbClr val="00CC00"/>
                  </a:solidFill>
                </a:ln>
              </a:rPr>
              <a:t> </a:t>
            </a:r>
            <a:r>
              <a:rPr lang="en-US" sz="2400" dirty="0" err="1">
                <a:ln>
                  <a:solidFill>
                    <a:srgbClr val="00CC00"/>
                  </a:solidFill>
                </a:ln>
              </a:rPr>
              <a:t>và</a:t>
            </a:r>
            <a:r>
              <a:rPr lang="en-US" sz="2400" dirty="0">
                <a:ln>
                  <a:solidFill>
                    <a:srgbClr val="00CC00"/>
                  </a:solidFill>
                </a:ln>
              </a:rPr>
              <a:t> </a:t>
            </a:r>
            <a:r>
              <a:rPr lang="en-US" sz="2400" dirty="0" err="1">
                <a:ln>
                  <a:solidFill>
                    <a:srgbClr val="00CC00"/>
                  </a:solidFill>
                </a:ln>
              </a:rPr>
              <a:t>hình</a:t>
            </a:r>
            <a:r>
              <a:rPr lang="en-US" sz="2400" dirty="0">
                <a:ln>
                  <a:solidFill>
                    <a:srgbClr val="00CC00"/>
                  </a:solidFill>
                </a:ln>
              </a:rPr>
              <a:t> </a:t>
            </a:r>
            <a:r>
              <a:rPr lang="en-US" sz="2400" dirty="0" err="1">
                <a:ln>
                  <a:solidFill>
                    <a:srgbClr val="00CC00"/>
                  </a:solidFill>
                </a:ln>
              </a:rPr>
              <a:t>vuông</a:t>
            </a:r>
            <a:r>
              <a:rPr lang="en-US" sz="2400" dirty="0">
                <a:ln>
                  <a:solidFill>
                    <a:srgbClr val="00CC00"/>
                  </a:solidFill>
                </a:ln>
              </a:rPr>
              <a:t>, </a:t>
            </a:r>
            <a:r>
              <a:rPr lang="en-US" sz="2400" dirty="0" err="1">
                <a:ln>
                  <a:solidFill>
                    <a:srgbClr val="00CC00"/>
                  </a:solidFill>
                </a:ln>
              </a:rPr>
              <a:t>hình</a:t>
            </a:r>
            <a:r>
              <a:rPr lang="en-US" sz="2400" dirty="0">
                <a:ln>
                  <a:solidFill>
                    <a:srgbClr val="00CC00"/>
                  </a:solidFill>
                </a:ln>
              </a:rPr>
              <a:t> </a:t>
            </a:r>
            <a:r>
              <a:rPr lang="en-US" sz="2400" dirty="0" err="1">
                <a:ln>
                  <a:solidFill>
                    <a:srgbClr val="00CC00"/>
                  </a:solidFill>
                </a:ln>
              </a:rPr>
              <a:t>chữ</a:t>
            </a:r>
            <a:r>
              <a:rPr lang="en-US" sz="2400" dirty="0">
                <a:ln>
                  <a:solidFill>
                    <a:srgbClr val="00CC00"/>
                  </a:solidFill>
                </a:ln>
              </a:rPr>
              <a:t> </a:t>
            </a:r>
            <a:r>
              <a:rPr lang="en-US" sz="2400" dirty="0" err="1">
                <a:ln>
                  <a:solidFill>
                    <a:srgbClr val="00CC00"/>
                  </a:solidFill>
                </a:ln>
              </a:rPr>
              <a:t>nhật</a:t>
            </a:r>
            <a:endParaRPr lang="en-US" sz="2400" dirty="0">
              <a:ln>
                <a:solidFill>
                  <a:srgbClr val="00CC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2471312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022E-16 L 0.1375 0.00556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1111 L 0.09166 0.00556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2.22222E-6 L 0.0375 -0.00555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04800" y="1905000"/>
            <a:ext cx="3149600" cy="2362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368800" y="1981200"/>
            <a:ext cx="5080000" cy="2286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 Box 58"/>
          <p:cNvSpPr txBox="1">
            <a:spLocks noChangeArrowheads="1"/>
          </p:cNvSpPr>
          <p:nvPr/>
        </p:nvSpPr>
        <p:spPr bwMode="auto">
          <a:xfrm>
            <a:off x="637118" y="5257801"/>
            <a:ext cx="23310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FF"/>
                </a:solidFill>
              </a:rPr>
              <a:t>Hình vuông có 4</a:t>
            </a:r>
          </a:p>
          <a:p>
            <a:pPr eaLnBrk="1" hangingPunct="1"/>
            <a:r>
              <a:rPr lang="en-US" sz="2400" b="1">
                <a:solidFill>
                  <a:srgbClr val="0000FF"/>
                </a:solidFill>
              </a:rPr>
              <a:t>cạnh bằng nhau</a:t>
            </a:r>
          </a:p>
        </p:txBody>
      </p:sp>
      <p:sp>
        <p:nvSpPr>
          <p:cNvPr id="5" name="Text Box 58"/>
          <p:cNvSpPr txBox="1">
            <a:spLocks noChangeArrowheads="1"/>
          </p:cNvSpPr>
          <p:nvPr/>
        </p:nvSpPr>
        <p:spPr bwMode="auto">
          <a:xfrm>
            <a:off x="5994401" y="5257801"/>
            <a:ext cx="43556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FF"/>
                </a:solidFill>
              </a:rPr>
              <a:t>Hình chữ nhật: 2 cạnh dài bằng</a:t>
            </a:r>
          </a:p>
          <a:p>
            <a:pPr eaLnBrk="1" hangingPunct="1"/>
            <a:r>
              <a:rPr lang="en-US" sz="2400" b="1">
                <a:solidFill>
                  <a:srgbClr val="0000FF"/>
                </a:solidFill>
              </a:rPr>
              <a:t>nhau, 2 cạnh ngắn bằng nhau</a:t>
            </a: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5080000" y="1828800"/>
            <a:ext cx="0" cy="3429000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44800" y="228600"/>
            <a:ext cx="80264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n>
                  <a:solidFill>
                    <a:srgbClr val="00CC00"/>
                  </a:solidFill>
                </a:ln>
              </a:rPr>
              <a:t>So </a:t>
            </a:r>
            <a:r>
              <a:rPr lang="en-US" sz="2800" dirty="0" err="1">
                <a:ln>
                  <a:solidFill>
                    <a:srgbClr val="00CC00"/>
                  </a:solidFill>
                </a:ln>
              </a:rPr>
              <a:t>sánh</a:t>
            </a:r>
            <a:r>
              <a:rPr lang="en-US" sz="2800" dirty="0">
                <a:ln>
                  <a:solidFill>
                    <a:srgbClr val="00CC00"/>
                  </a:solidFill>
                </a:ln>
              </a:rPr>
              <a:t> </a:t>
            </a:r>
            <a:r>
              <a:rPr lang="en-US" sz="2800" dirty="0" err="1">
                <a:ln>
                  <a:solidFill>
                    <a:srgbClr val="00CC00"/>
                  </a:solidFill>
                </a:ln>
              </a:rPr>
              <a:t>hình</a:t>
            </a:r>
            <a:r>
              <a:rPr lang="en-US" sz="2800" dirty="0">
                <a:ln>
                  <a:solidFill>
                    <a:srgbClr val="00CC00"/>
                  </a:solidFill>
                </a:ln>
              </a:rPr>
              <a:t> </a:t>
            </a:r>
            <a:r>
              <a:rPr lang="en-US" sz="2800" dirty="0" err="1">
                <a:ln>
                  <a:solidFill>
                    <a:srgbClr val="00CC00"/>
                  </a:solidFill>
                </a:ln>
              </a:rPr>
              <a:t>vuông</a:t>
            </a:r>
            <a:r>
              <a:rPr lang="en-US" sz="2800" dirty="0">
                <a:ln>
                  <a:solidFill>
                    <a:srgbClr val="00CC00"/>
                  </a:solidFill>
                </a:ln>
              </a:rPr>
              <a:t> </a:t>
            </a:r>
            <a:r>
              <a:rPr lang="en-US" sz="2800" dirty="0" err="1">
                <a:ln>
                  <a:solidFill>
                    <a:srgbClr val="00CC00"/>
                  </a:solidFill>
                </a:ln>
              </a:rPr>
              <a:t>và</a:t>
            </a:r>
            <a:r>
              <a:rPr lang="en-US" sz="2800" dirty="0">
                <a:ln>
                  <a:solidFill>
                    <a:srgbClr val="00CC00"/>
                  </a:solidFill>
                </a:ln>
              </a:rPr>
              <a:t> </a:t>
            </a:r>
            <a:r>
              <a:rPr lang="en-US" sz="2800" dirty="0" err="1">
                <a:ln>
                  <a:solidFill>
                    <a:srgbClr val="00CC00"/>
                  </a:solidFill>
                </a:ln>
              </a:rPr>
              <a:t>hình</a:t>
            </a:r>
            <a:r>
              <a:rPr lang="en-US" sz="2800" dirty="0">
                <a:ln>
                  <a:solidFill>
                    <a:srgbClr val="00CC00"/>
                  </a:solidFill>
                </a:ln>
              </a:rPr>
              <a:t> </a:t>
            </a:r>
            <a:r>
              <a:rPr lang="en-US" sz="2800" dirty="0" err="1">
                <a:ln>
                  <a:solidFill>
                    <a:srgbClr val="00CC00"/>
                  </a:solidFill>
                </a:ln>
              </a:rPr>
              <a:t>chữ</a:t>
            </a:r>
            <a:r>
              <a:rPr lang="en-US" sz="2800" dirty="0">
                <a:ln>
                  <a:solidFill>
                    <a:srgbClr val="00CC00"/>
                  </a:solidFill>
                </a:ln>
              </a:rPr>
              <a:t> </a:t>
            </a:r>
            <a:r>
              <a:rPr lang="en-US" sz="2800" dirty="0" err="1">
                <a:ln>
                  <a:solidFill>
                    <a:srgbClr val="00CC00"/>
                  </a:solidFill>
                </a:ln>
              </a:rPr>
              <a:t>nhật</a:t>
            </a:r>
            <a:endParaRPr lang="en-US" sz="2800" dirty="0">
              <a:ln>
                <a:solidFill>
                  <a:srgbClr val="00CC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935791448"/>
      </p:ext>
    </p:extLst>
  </p:cSld>
  <p:clrMapOvr>
    <a:masterClrMapping/>
  </p:clrMapOvr>
  <p:transition spd="slow" advClick="0" advTm="120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1111 L 0.09166 0.00556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022E-16 L 0.1375 0.00556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/>
      <p:bldP spid="5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2644170"/>
            <a:ext cx="1036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70C0"/>
                </a:solidFill>
                <a:latin typeface="Calibri"/>
              </a:rPr>
              <a:t>“</a:t>
            </a:r>
            <a:r>
              <a:rPr lang="en-US" sz="4800" b="1" dirty="0">
                <a:solidFill>
                  <a:srgbClr val="0070C0"/>
                </a:solidFill>
                <a:latin typeface="Calibri"/>
              </a:rPr>
              <a:t>NHẬN BIẾT HÌNH TAM GIÁC-HÌNH CHỮ NHẬT-HÌNH TRÒN-HÌNH VUÔNG ”</a:t>
            </a:r>
          </a:p>
        </p:txBody>
      </p:sp>
      <p:sp>
        <p:nvSpPr>
          <p:cNvPr id="2" name="Rectangle 1"/>
          <p:cNvSpPr/>
          <p:nvPr/>
        </p:nvSpPr>
        <p:spPr>
          <a:xfrm>
            <a:off x="4569138" y="1905000"/>
            <a:ext cx="30537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Trò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chơi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305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/>
          <p:cNvSpPr/>
          <p:nvPr/>
        </p:nvSpPr>
        <p:spPr>
          <a:xfrm>
            <a:off x="1676400" y="3"/>
            <a:ext cx="8991600" cy="1014847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prstTxWarp prst="textDoubleWave1">
              <a:avLst/>
            </a:prstTxWarp>
          </a:bodyPr>
          <a:lstStyle/>
          <a:p>
            <a:pPr algn="ctr"/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b="1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b="1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199" y="1386567"/>
            <a:ext cx="1569752" cy="15919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8AAAB31-DCD0-44A0-A314-B96A314E3D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5909" y="4752969"/>
            <a:ext cx="2617327" cy="1303764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xmlns="" id="{FB8EACAF-C9F1-4C67-9693-03BE7F5B8A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5" t="23042" r="9683" b="24143"/>
          <a:stretch/>
        </p:blipFill>
        <p:spPr bwMode="auto">
          <a:xfrm>
            <a:off x="8515952" y="1476882"/>
            <a:ext cx="1847248" cy="1252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0D2C717-CCAD-4841-AFF5-0C0CA9AEEB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3573" y="4720283"/>
            <a:ext cx="1969627" cy="18473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25214EA-D74C-417A-A6BA-D67D0F5321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00600" y="3196518"/>
            <a:ext cx="2057400" cy="11913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F0A3BB6-FF41-4156-A0EF-F64BD818695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85621" y="4496468"/>
            <a:ext cx="920576" cy="9083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1EF717F-EA05-4EF6-8C74-9E89DA6A21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07712" y="1147507"/>
            <a:ext cx="920576" cy="9083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49B7F42-2BD7-445E-B7AA-904FD09D2D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03787" y="3350192"/>
            <a:ext cx="957155" cy="8839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FF3859D-A155-4240-8376-CC261C93DB2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99034" y="1476882"/>
            <a:ext cx="957155" cy="8839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019435A-C982-49DD-86CD-336180B881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63200" y="4735588"/>
            <a:ext cx="920576" cy="9083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162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2051</TotalTime>
  <Words>263</Words>
  <Application>Microsoft Office PowerPoint</Application>
  <PresentationFormat>Custom</PresentationFormat>
  <Paragraphs>34</Paragraphs>
  <Slides>16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114</cp:revision>
  <dcterms:created xsi:type="dcterms:W3CDTF">2021-09-18T14:48:01Z</dcterms:created>
  <dcterms:modified xsi:type="dcterms:W3CDTF">2025-04-23T08:52:15Z</dcterms:modified>
</cp:coreProperties>
</file>