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80" r:id="rId5"/>
    <p:sldId id="260" r:id="rId6"/>
    <p:sldId id="279" r:id="rId7"/>
    <p:sldId id="273" r:id="rId8"/>
    <p:sldId id="274" r:id="rId9"/>
    <p:sldId id="282" r:id="rId10"/>
    <p:sldId id="270" r:id="rId11"/>
    <p:sldId id="262" r:id="rId12"/>
    <p:sldId id="265" r:id="rId13"/>
    <p:sldId id="276" r:id="rId14"/>
    <p:sldId id="267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22"/>
    <p:restoredTop sz="94069"/>
  </p:normalViewPr>
  <p:slideViewPr>
    <p:cSldViewPr showGuides="1">
      <p:cViewPr>
        <p:scale>
          <a:sx n="75" d="100"/>
          <a:sy n="75" d="100"/>
        </p:scale>
        <p:origin x="-1752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GIF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audio" Target="../media/audio1.wav"/><Relationship Id="rId4" Type="http://schemas.openxmlformats.org/officeDocument/2006/relationships/image" Target="../media/image29.GIF"/><Relationship Id="rId3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36.png"/><Relationship Id="rId4" Type="http://schemas.openxmlformats.org/officeDocument/2006/relationships/image" Target="../media/image35.GIF"/><Relationship Id="rId3" Type="http://schemas.openxmlformats.org/officeDocument/2006/relationships/image" Target="../media/image16.GIF"/><Relationship Id="rId2" Type="http://schemas.openxmlformats.org/officeDocument/2006/relationships/image" Target="../media/image7.GIF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GIF"/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GIF"/><Relationship Id="rId3" Type="http://schemas.openxmlformats.org/officeDocument/2006/relationships/image" Target="../media/image21.png"/><Relationship Id="rId2" Type="http://schemas.openxmlformats.org/officeDocument/2006/relationships/image" Target="../media/image10.wmf"/><Relationship Id="rId1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10.wmf"/><Relationship Id="rId1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19" descr="nhom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962400"/>
            <a:ext cx="723900" cy="257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0" descr="Pictur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21" descr="Pictur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400" y="-685800"/>
            <a:ext cx="11660188" cy="778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22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5257800"/>
            <a:ext cx="1905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23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4114800"/>
            <a:ext cx="733425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2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0575" y="2895600"/>
            <a:ext cx="733425" cy="244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WordArt 25"/>
          <p:cNvSpPr>
            <a:spLocks noTextEdit="1"/>
          </p:cNvSpPr>
          <p:nvPr/>
        </p:nvSpPr>
        <p:spPr>
          <a:xfrm>
            <a:off x="1676400" y="990600"/>
            <a:ext cx="5610225" cy="23209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endParaRPr lang="en-US" sz="7200" b="1" spc="-72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7" name="Picture 28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775" y="4191000"/>
            <a:ext cx="733425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30" descr="Picture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5410200"/>
            <a:ext cx="1763713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34" descr="lang ho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2110" y="4788535"/>
            <a:ext cx="1268730" cy="1268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990600" y="2362200"/>
            <a:ext cx="7419975" cy="1506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4000" b="1" kern="1200" cap="none" spc="0" normalizeH="0" baseline="0" noProof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kern="1200" cap="none" spc="0" normalizeH="0" baseline="0" noProof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4000" b="1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kern="1200" cap="none" spc="0" normalizeH="0" baseline="0" noProof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4000" b="1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kern="1200" cap="none" spc="0" normalizeH="0" baseline="0" noProof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4000" b="1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kern="1200" cap="none" spc="0" normalizeH="0" baseline="0" noProof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4000" b="1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kern="1200" cap="none" spc="0" normalizeH="0" baseline="0" noProof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kumimoji="0" lang="en-US" sz="4000" b="1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000" b="1" kern="1200" cap="none" spc="0" normalizeH="0" baseline="0" noProof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4000" b="1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kern="1200" cap="none" spc="0" normalizeH="0" baseline="0" noProof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4000" b="1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kern="1200" cap="none" spc="0" normalizeH="0" baseline="0" noProof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</a:t>
            </a:r>
            <a:r>
              <a:rPr kumimoji="0" lang="en-US" sz="4000" b="1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kern="1200" cap="none" spc="0" normalizeH="0" baseline="0" noProof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</a:t>
            </a:r>
            <a:r>
              <a:rPr kumimoji="0" lang="en-US" sz="4000" b="1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kern="1200" cap="none" spc="0" normalizeH="0" baseline="0" noProof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4000" b="1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kern="1200" cap="none" spc="0" normalizeH="0" baseline="0" noProof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endParaRPr kumimoji="0" lang="en-US" sz="4000" b="1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endParaRPr kumimoji="0" lang="en-US" sz="4000" b="1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000" b="1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Lứa tuổi: mẫu giáo bé </a:t>
            </a:r>
            <a:endParaRPr kumimoji="0" lang="en-US" sz="4000" b="1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998980" y="354330"/>
            <a:ext cx="57734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UỶ BAN NHÂN DÂN QUẬN LONG BIÊN 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TRƯỜNG MẦM NON GIANG BIÊN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OGO_TRƯỜNG-removebg-preview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1066800"/>
            <a:ext cx="1030605" cy="1030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Picture 4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5"/>
          <p:cNvSpPr txBox="1"/>
          <p:nvPr/>
        </p:nvSpPr>
        <p:spPr>
          <a:xfrm>
            <a:off x="2133600" y="1752600"/>
            <a:ext cx="4343400" cy="1828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5400" dirty="0">
                <a:solidFill>
                  <a:srgbClr val="3333FF"/>
                </a:solidFill>
                <a:latin typeface="Arial" panose="020B0604020202020204" pitchFamily="34" charset="0"/>
              </a:rPr>
              <a:t>Trò chơi:</a:t>
            </a:r>
            <a:r>
              <a:rPr sz="5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sz="5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4000" dirty="0">
                <a:solidFill>
                  <a:srgbClr val="FF3300"/>
                </a:solidFill>
                <a:latin typeface=".VnTime" panose="020B7200000000000000" pitchFamily="34" charset="0"/>
              </a:rPr>
              <a:t>Ai th«ng minh nhÊt</a:t>
            </a:r>
            <a:endParaRPr sz="4000" dirty="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5"/>
          <p:cNvSpPr>
            <a:spLocks noGrp="1"/>
          </p:cNvSpPr>
          <p:nvPr>
            <p:ph type="title" sz="quarter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là danh lam thắng cảnh của Hà Nội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10" descr="ha noi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762000" y="1600200"/>
            <a:ext cx="3392488" cy="2185988"/>
          </a:xfrm>
        </p:spPr>
      </p:pic>
      <p:pic>
        <p:nvPicPr>
          <p:cNvPr id="12292" name="Picture 11" descr="dinhBacho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943475" y="4343400"/>
            <a:ext cx="3446463" cy="2133600"/>
          </a:xfrm>
        </p:spPr>
      </p:pic>
      <p:pic>
        <p:nvPicPr>
          <p:cNvPr id="12293" name="Picture 12" descr="PLACES30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4191000"/>
            <a:ext cx="3048000" cy="2286000"/>
          </a:xfrm>
        </p:spPr>
      </p:pic>
      <p:pic>
        <p:nvPicPr>
          <p:cNvPr id="12294" name="Picture 13" descr="ha0383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57800" y="1676400"/>
            <a:ext cx="2971800" cy="2209800"/>
          </a:xfrm>
        </p:spPr>
      </p:pic>
      <p:pic>
        <p:nvPicPr>
          <p:cNvPr id="15374" name="Picture 14">
            <a:hlinkClick r:id="" action="ppaction://media"/>
          </p:cNvPr>
          <p:cNvPicPr>
            <a:picLocks noRot="1" noChangeAspect="1"/>
          </p:cNvPicPr>
          <p:nvPr>
            <a:wavAudioFile r:embed="rId5" name="j0214098.wav"/>
          </p:nvPr>
        </p:nvPicPr>
        <p:blipFill>
          <a:blip r:embed="rId6"/>
          <a:stretch>
            <a:fillRect/>
          </a:stretch>
        </p:blipFill>
        <p:spPr>
          <a:xfrm>
            <a:off x="0" y="3810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5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58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sz="4000" dirty="0">
                <a:solidFill>
                  <a:srgbClr val="FF0000"/>
                </a:solidFill>
                <a:latin typeface=".VnTime" panose="020B7200000000000000" pitchFamily="34" charset="0"/>
              </a:rPr>
              <a:t>Chän danh lam th¸ng c¶nh cña thñ ®« Hµ Néi</a:t>
            </a:r>
            <a:endParaRPr sz="40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29759" name="Group 63"/>
          <p:cNvGraphicFramePr>
            <a:graphicFrameLocks noGrp="1"/>
          </p:cNvGraphicFramePr>
          <p:nvPr>
            <p:ph sz="quarter" idx="1"/>
          </p:nvPr>
        </p:nvGraphicFramePr>
        <p:xfrm>
          <a:off x="2514600" y="1600200"/>
          <a:ext cx="3657600" cy="2033588"/>
        </p:xfrm>
        <a:graphic>
          <a:graphicData uri="http://schemas.openxmlformats.org/drawingml/2006/table">
            <a:tbl>
              <a:tblPr/>
              <a:tblGrid>
                <a:gridCol w="1787525"/>
                <a:gridCol w="1870075"/>
              </a:tblGrid>
              <a:tr h="203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49" name="Picture 53">
            <a:hlinkClick r:id="" action="ppaction://media"/>
          </p:cNvPr>
          <p:cNvPicPr>
            <a:picLocks noGrp="1" noRot="1" noChangeAspect="1"/>
          </p:cNvPicPr>
          <p:nvPr>
            <p:ph sz="quarter" idx="3"/>
            <a:wavAudioFile r:embed="rId1" name="j0214098.wav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0"/>
            <a:ext cx="1219200" cy="1219200"/>
          </a:xfrm>
        </p:spPr>
      </p:pic>
      <p:pic>
        <p:nvPicPr>
          <p:cNvPr id="13324" name="Picture 54" descr="cau the huc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4343400"/>
            <a:ext cx="1981200" cy="1676400"/>
          </a:xfrm>
        </p:spPr>
      </p:pic>
      <p:pic>
        <p:nvPicPr>
          <p:cNvPr id="13325" name="Picture 55" descr="40121283589510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800600" y="4267200"/>
            <a:ext cx="1828800" cy="1752600"/>
          </a:xfrm>
        </p:spPr>
      </p:pic>
      <p:pic>
        <p:nvPicPr>
          <p:cNvPr id="13326" name="Picture 61" descr="CONST0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4267200"/>
            <a:ext cx="20574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7" name="Picture 62" descr="Deser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4343400"/>
            <a:ext cx="1828800" cy="167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97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4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4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8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47800" y="-457200"/>
            <a:ext cx="11660188" cy="769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65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810000"/>
            <a:ext cx="762000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66" descr="nhom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3376">
            <a:off x="0" y="1905000"/>
            <a:ext cx="81915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67" descr="nhom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975" y="3276600"/>
            <a:ext cx="1851025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68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098285">
            <a:off x="1836738" y="-84137"/>
            <a:ext cx="820737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69" descr="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33400" y="4800600"/>
            <a:ext cx="1703388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0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098285">
            <a:off x="4579938" y="-84137"/>
            <a:ext cx="820737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71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708525"/>
            <a:ext cx="1676400" cy="1039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72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257800"/>
            <a:ext cx="914400" cy="56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73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5334000"/>
            <a:ext cx="685800" cy="425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8" name="WordArt 74"/>
          <p:cNvSpPr>
            <a:spLocks noTextEdit="1"/>
          </p:cNvSpPr>
          <p:nvPr/>
        </p:nvSpPr>
        <p:spPr>
          <a:xfrm>
            <a:off x="381000" y="1219200"/>
            <a:ext cx="8007350" cy="28019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CHÚC CÁC BÉ CHĂM NGOAN HỌC GIỎI</a:t>
            </a:r>
            <a:endParaRPr 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9" name="Text Box 75"/>
          <p:cNvSpPr txBox="1"/>
          <p:nvPr/>
        </p:nvSpPr>
        <p:spPr>
          <a:xfrm>
            <a:off x="1355725" y="20939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90" name="Picture 14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16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9050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17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61262">
            <a:off x="3846513" y="4879975"/>
            <a:ext cx="760412" cy="2513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18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67959">
            <a:off x="6073775" y="5100638"/>
            <a:ext cx="90487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9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29125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20" descr="ha no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8" y="0"/>
            <a:ext cx="90947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Text Box 21"/>
          <p:cNvSpPr txBox="1"/>
          <p:nvPr/>
        </p:nvSpPr>
        <p:spPr>
          <a:xfrm>
            <a:off x="1828800" y="6096000"/>
            <a:ext cx="5715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solidFill>
                  <a:schemeClr val="bg1"/>
                </a:solidFill>
                <a:latin typeface=".VnTime" panose="020B7200000000000000" pitchFamily="34" charset="0"/>
              </a:rPr>
              <a:t>Th¸p rïa – Hå Hoµn KiÕm</a:t>
            </a:r>
            <a:endParaRPr sz="3600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70865" y="5318760"/>
            <a:ext cx="81159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>
                <a:solidFill>
                  <a:srgbClr val="FF0000"/>
                </a:solidFill>
              </a:rPr>
              <a:t>Từ lâu, hình ảnh Tháp Rùa Hồ G</a:t>
            </a:r>
            <a:r>
              <a:rPr lang="" altLang="en-US">
                <a:solidFill>
                  <a:srgbClr val="FF0000"/>
                </a:solidFill>
              </a:rPr>
              <a:t>ư</a:t>
            </a:r>
            <a:r>
              <a:rPr lang="en-US" altLang="en-US">
                <a:solidFill>
                  <a:srgbClr val="FF0000"/>
                </a:solidFill>
              </a:rPr>
              <a:t>ơm Hà Nội </a:t>
            </a:r>
            <a:r>
              <a:rPr lang="" altLang="en-US">
                <a:solidFill>
                  <a:srgbClr val="FF0000"/>
                </a:solidFill>
              </a:rPr>
              <a:t>đ</a:t>
            </a:r>
            <a:r>
              <a:rPr lang="en-US" altLang="en-US">
                <a:solidFill>
                  <a:srgbClr val="FF0000"/>
                </a:solidFill>
              </a:rPr>
              <a:t>ã trở thành biểu t</a:t>
            </a:r>
            <a:r>
              <a:rPr lang="" altLang="en-US">
                <a:solidFill>
                  <a:srgbClr val="FF0000"/>
                </a:solidFill>
              </a:rPr>
              <a:t>ư</a:t>
            </a:r>
            <a:r>
              <a:rPr lang="en-US" altLang="en-US">
                <a:solidFill>
                  <a:srgbClr val="FF0000"/>
                </a:solidFill>
              </a:rPr>
              <a:t>ợng du lịch quen thuộc với ng</a:t>
            </a:r>
            <a:r>
              <a:rPr lang="" altLang="en-US">
                <a:solidFill>
                  <a:srgbClr val="FF0000"/>
                </a:solidFill>
              </a:rPr>
              <a:t>ư</a:t>
            </a:r>
            <a:r>
              <a:rPr lang="en-US" altLang="en-US">
                <a:solidFill>
                  <a:srgbClr val="FF0000"/>
                </a:solidFill>
              </a:rPr>
              <a:t>ời dân và du khách. </a:t>
            </a:r>
            <a:r>
              <a:rPr lang="" altLang="en-US">
                <a:solidFill>
                  <a:srgbClr val="FF0000"/>
                </a:solidFill>
              </a:rPr>
              <a:t>Đ</a:t>
            </a:r>
            <a:r>
              <a:rPr lang="en-US" altLang="en-US">
                <a:solidFill>
                  <a:srgbClr val="FF0000"/>
                </a:solidFill>
              </a:rPr>
              <a:t>ây c</a:t>
            </a:r>
            <a:r>
              <a:rPr lang="" altLang="en-US">
                <a:solidFill>
                  <a:srgbClr val="FF0000"/>
                </a:solidFill>
              </a:rPr>
              <a:t>ũ</a:t>
            </a:r>
            <a:r>
              <a:rPr lang="en-US" altLang="en-US">
                <a:solidFill>
                  <a:srgbClr val="FF0000"/>
                </a:solidFill>
              </a:rPr>
              <a:t>ng là công trình sở hữu nét </a:t>
            </a:r>
            <a:r>
              <a:rPr lang="" altLang="en-US">
                <a:solidFill>
                  <a:srgbClr val="FF0000"/>
                </a:solidFill>
              </a:rPr>
              <a:t>đ</a:t>
            </a:r>
            <a:r>
              <a:rPr lang="en-US" altLang="en-US">
                <a:solidFill>
                  <a:srgbClr val="FF0000"/>
                </a:solidFill>
              </a:rPr>
              <a:t>ẹp riêng biệt, vừa mang nét hoài cổ, vừa có </a:t>
            </a:r>
            <a:r>
              <a:rPr lang="" altLang="en-US">
                <a:solidFill>
                  <a:srgbClr val="FF0000"/>
                </a:solidFill>
              </a:rPr>
              <a:t>ý</a:t>
            </a:r>
            <a:r>
              <a:rPr lang="en-US" altLang="en-US">
                <a:solidFill>
                  <a:srgbClr val="FF0000"/>
                </a:solidFill>
              </a:rPr>
              <a:t> ngh</a:t>
            </a:r>
            <a:r>
              <a:rPr lang="" altLang="en-US">
                <a:solidFill>
                  <a:srgbClr val="FF0000"/>
                </a:solidFill>
              </a:rPr>
              <a:t>ĩ</a:t>
            </a:r>
            <a:r>
              <a:rPr lang="en-US" altLang="en-US">
                <a:solidFill>
                  <a:srgbClr val="FF0000"/>
                </a:solidFill>
              </a:rPr>
              <a:t>a </a:t>
            </a:r>
            <a:r>
              <a:rPr lang="" altLang="en-US">
                <a:solidFill>
                  <a:srgbClr val="FF0000"/>
                </a:solidFill>
              </a:rPr>
              <a:t>đ</a:t>
            </a:r>
            <a:r>
              <a:rPr lang="en-US" altLang="en-US">
                <a:solidFill>
                  <a:srgbClr val="FF0000"/>
                </a:solidFill>
              </a:rPr>
              <a:t>ặc tr</a:t>
            </a:r>
            <a:r>
              <a:rPr lang="" altLang="en-US">
                <a:solidFill>
                  <a:srgbClr val="FF0000"/>
                </a:solidFill>
              </a:rPr>
              <a:t>ư</a:t>
            </a:r>
            <a:r>
              <a:rPr lang="en-US" altLang="en-US">
                <a:solidFill>
                  <a:srgbClr val="FF0000"/>
                </a:solidFill>
              </a:rPr>
              <a:t>ng về v</a:t>
            </a:r>
            <a:r>
              <a:rPr lang="" altLang="en-US">
                <a:solidFill>
                  <a:srgbClr val="FF0000"/>
                </a:solidFill>
              </a:rPr>
              <a:t>ă</a:t>
            </a:r>
            <a:r>
              <a:rPr lang="en-US" altLang="en-US">
                <a:solidFill>
                  <a:srgbClr val="FF0000"/>
                </a:solidFill>
              </a:rPr>
              <a:t>n hóa, lịch sử: 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4" l="2508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4" l="2508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4" l="2508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2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9050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4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61262">
            <a:off x="3846513" y="4879975"/>
            <a:ext cx="760412" cy="2513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5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67959">
            <a:off x="6073775" y="5100638"/>
            <a:ext cx="90487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6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29125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8" descr="cau the hu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470" y="0"/>
            <a:ext cx="9221470" cy="683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Text Box 9"/>
          <p:cNvSpPr txBox="1"/>
          <p:nvPr/>
        </p:nvSpPr>
        <p:spPr>
          <a:xfrm>
            <a:off x="3124200" y="6248400"/>
            <a:ext cx="26336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solidFill>
                  <a:srgbClr val="FFFF00"/>
                </a:solidFill>
                <a:latin typeface=".VnTime" panose="020B7200000000000000" pitchFamily="34" charset="0"/>
              </a:rPr>
              <a:t>CÇu Thª Hóc</a:t>
            </a:r>
            <a:endParaRPr sz="3200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4" l="2508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4" l="2508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4" l="2508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14" descr="Picture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510"/>
            <a:ext cx="9212580" cy="6887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20" descr="nhom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81915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25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38600"/>
            <a:ext cx="19812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27" descr="nhom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414673">
            <a:off x="1212850" y="3730625"/>
            <a:ext cx="819150" cy="258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28" descr="nhom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0644">
            <a:off x="7986713" y="3735388"/>
            <a:ext cx="819150" cy="2595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30" descr="nhom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48604">
            <a:off x="8153400" y="762000"/>
            <a:ext cx="81915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31" descr="dinhBach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-76200"/>
            <a:ext cx="9211945" cy="6847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0" name="Text Box 32"/>
          <p:cNvSpPr txBox="1"/>
          <p:nvPr/>
        </p:nvSpPr>
        <p:spPr>
          <a:xfrm>
            <a:off x="3352800" y="6172200"/>
            <a:ext cx="37331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BÁC HỒ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276350" y="5334000"/>
            <a:ext cx="72288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>
                <a:solidFill>
                  <a:srgbClr val="FFFF00"/>
                </a:solidFill>
              </a:rPr>
              <a:t>L</a:t>
            </a:r>
            <a:r>
              <a:rPr lang="" altLang="en-US">
                <a:solidFill>
                  <a:srgbClr val="FFFF00"/>
                </a:solidFill>
              </a:rPr>
              <a:t>ă</a:t>
            </a:r>
            <a:r>
              <a:rPr lang="en-US" altLang="en-US">
                <a:solidFill>
                  <a:srgbClr val="FFFF00"/>
                </a:solidFill>
              </a:rPr>
              <a:t>ng Bác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ã trở thành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ịa chỉ h</a:t>
            </a:r>
            <a:r>
              <a:rPr lang="" altLang="en-US">
                <a:solidFill>
                  <a:srgbClr val="FFFF00"/>
                </a:solidFill>
              </a:rPr>
              <a:t>ư</a:t>
            </a:r>
            <a:r>
              <a:rPr lang="en-US" altLang="en-US">
                <a:solidFill>
                  <a:srgbClr val="FFFF00"/>
                </a:solidFill>
              </a:rPr>
              <a:t>ớng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ến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ầu tiên của du khách mỗi khi tới Thủ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ô Hà Nội, là nơi hội tụ tình cảm và niềm tin của nhân dân cả n</a:t>
            </a:r>
            <a:r>
              <a:rPr lang="" altLang="en-US">
                <a:solidFill>
                  <a:srgbClr val="FFFF00"/>
                </a:solidFill>
              </a:rPr>
              <a:t>ư</a:t>
            </a:r>
            <a:r>
              <a:rPr lang="en-US" altLang="en-US">
                <a:solidFill>
                  <a:srgbClr val="FFFF00"/>
                </a:solidFill>
              </a:rPr>
              <a:t>ớc, kiều bào ta ở n</a:t>
            </a:r>
            <a:r>
              <a:rPr lang="" altLang="en-US">
                <a:solidFill>
                  <a:srgbClr val="FFFF00"/>
                </a:solidFill>
              </a:rPr>
              <a:t>ư</a:t>
            </a:r>
            <a:r>
              <a:rPr lang="en-US" altLang="en-US">
                <a:solidFill>
                  <a:srgbClr val="FFFF00"/>
                </a:solidFill>
              </a:rPr>
              <a:t>ớc ngoài và khách quốc tế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ến Việt Nam.</a:t>
            </a:r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0"/>
            <a:ext cx="19050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161262">
            <a:off x="3846513" y="4879975"/>
            <a:ext cx="760412" cy="2513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5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67959">
            <a:off x="6073775" y="5100638"/>
            <a:ext cx="90487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6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4429125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8" descr="ao ca bac h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9"/>
          <p:cNvSpPr txBox="1"/>
          <p:nvPr/>
        </p:nvSpPr>
        <p:spPr>
          <a:xfrm>
            <a:off x="3581400" y="6289675"/>
            <a:ext cx="3122613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solidFill>
                  <a:srgbClr val="FF0000"/>
                </a:solidFill>
                <a:latin typeface=".VnTime" panose="020B7200000000000000" pitchFamily="34" charset="0"/>
              </a:rPr>
              <a:t>Ao c¸ B¸c Hå</a:t>
            </a:r>
            <a:endParaRPr sz="32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066800" y="5113655"/>
            <a:ext cx="7298055" cy="11906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>
                <a:solidFill>
                  <a:srgbClr val="FF0000"/>
                </a:solidFill>
              </a:rPr>
              <a:t>Ao cá Bác Hồ là một phần di sản qu</a:t>
            </a:r>
            <a:r>
              <a:rPr lang="" altLang="en-US">
                <a:solidFill>
                  <a:srgbClr val="FF0000"/>
                </a:solidFill>
              </a:rPr>
              <a:t>ý</a:t>
            </a:r>
            <a:r>
              <a:rPr lang="en-US" altLang="en-US">
                <a:solidFill>
                  <a:srgbClr val="FF0000"/>
                </a:solidFill>
              </a:rPr>
              <a:t> giá, gắn liền với cuộc sống giản dị của Chủ tịch Hồ Chí Minh. Tham quan nơi </a:t>
            </a:r>
            <a:r>
              <a:rPr lang="" altLang="en-US">
                <a:solidFill>
                  <a:srgbClr val="FF0000"/>
                </a:solidFill>
              </a:rPr>
              <a:t>đ</a:t>
            </a:r>
            <a:r>
              <a:rPr lang="en-US" altLang="en-US">
                <a:solidFill>
                  <a:srgbClr val="FF0000"/>
                </a:solidFill>
              </a:rPr>
              <a:t>ây, du khách không chỉ tìm hiểu về </a:t>
            </a:r>
            <a:r>
              <a:rPr lang="" altLang="en-US">
                <a:solidFill>
                  <a:srgbClr val="FF0000"/>
                </a:solidFill>
              </a:rPr>
              <a:t>đ</a:t>
            </a:r>
            <a:r>
              <a:rPr lang="en-US" altLang="en-US">
                <a:solidFill>
                  <a:srgbClr val="FF0000"/>
                </a:solidFill>
              </a:rPr>
              <a:t>ời sống th</a:t>
            </a:r>
            <a:r>
              <a:rPr lang="" altLang="en-US">
                <a:solidFill>
                  <a:srgbClr val="FF0000"/>
                </a:solidFill>
              </a:rPr>
              <a:t>ư</a:t>
            </a:r>
            <a:r>
              <a:rPr lang="en-US" altLang="en-US">
                <a:solidFill>
                  <a:srgbClr val="FF0000"/>
                </a:solidFill>
              </a:rPr>
              <a:t>ờng ngày của Bác mà còn cảm nhận bài học </a:t>
            </a:r>
            <a:r>
              <a:rPr lang="" altLang="en-US">
                <a:solidFill>
                  <a:srgbClr val="FF0000"/>
                </a:solidFill>
              </a:rPr>
              <a:t>ý</a:t>
            </a:r>
            <a:r>
              <a:rPr lang="en-US" altLang="en-US">
                <a:solidFill>
                  <a:srgbClr val="FF0000"/>
                </a:solidFill>
              </a:rPr>
              <a:t> ngh</a:t>
            </a:r>
            <a:r>
              <a:rPr lang="" altLang="en-US">
                <a:solidFill>
                  <a:srgbClr val="FF0000"/>
                </a:solidFill>
              </a:rPr>
              <a:t>ĩ</a:t>
            </a:r>
            <a:r>
              <a:rPr lang="en-US" altLang="en-US">
                <a:solidFill>
                  <a:srgbClr val="FF0000"/>
                </a:solidFill>
              </a:rPr>
              <a:t>a về tình yêu thiên nhiên và yêu lao </a:t>
            </a:r>
            <a:r>
              <a:rPr lang="" altLang="en-US">
                <a:solidFill>
                  <a:srgbClr val="FF0000"/>
                </a:solidFill>
              </a:rPr>
              <a:t>đ</a:t>
            </a:r>
            <a:r>
              <a:rPr lang="en-US" altLang="en-US">
                <a:solidFill>
                  <a:srgbClr val="FF0000"/>
                </a:solidFill>
              </a:rPr>
              <a:t>ộng.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5" descr="Picture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114800"/>
            <a:ext cx="13716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6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78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7" descr="chuamotco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8" descr="nhom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8604">
            <a:off x="8434388" y="314325"/>
            <a:ext cx="733425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Text Box 9"/>
          <p:cNvSpPr txBox="1"/>
          <p:nvPr/>
        </p:nvSpPr>
        <p:spPr>
          <a:xfrm>
            <a:off x="3429000" y="5943600"/>
            <a:ext cx="31686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solidFill>
                  <a:srgbClr val="FFFF00"/>
                </a:solidFill>
                <a:latin typeface=".VnTime" panose="020B7200000000000000" pitchFamily="34" charset="0"/>
              </a:rPr>
              <a:t>Chïa Mét Cét</a:t>
            </a:r>
            <a:endParaRPr sz="3600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362200" y="4495800"/>
            <a:ext cx="55581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>
                <a:solidFill>
                  <a:srgbClr val="FFFF00"/>
                </a:solidFill>
              </a:rPr>
              <a:t>Chùa Một Cột, một di sản v</a:t>
            </a:r>
            <a:r>
              <a:rPr lang="" altLang="en-US">
                <a:solidFill>
                  <a:srgbClr val="FFFF00"/>
                </a:solidFill>
              </a:rPr>
              <a:t>ă</a:t>
            </a:r>
            <a:r>
              <a:rPr lang="en-US" altLang="en-US">
                <a:solidFill>
                  <a:srgbClr val="FFFF00"/>
                </a:solidFill>
              </a:rPr>
              <a:t>n hóa tâm linh quan trọng của Hà Nội, </a:t>
            </a:r>
            <a:r>
              <a:rPr lang="" altLang="en-US">
                <a:solidFill>
                  <a:srgbClr val="FFFF00"/>
                </a:solidFill>
              </a:rPr>
              <a:t>đư</a:t>
            </a:r>
            <a:r>
              <a:rPr lang="en-US" altLang="en-US">
                <a:solidFill>
                  <a:srgbClr val="FFFF00"/>
                </a:solidFill>
              </a:rPr>
              <a:t>ợc dành riêng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ể thờ Quan Thế </a:t>
            </a:r>
            <a:r>
              <a:rPr lang="" altLang="en-US">
                <a:solidFill>
                  <a:srgbClr val="FFFF00"/>
                </a:solidFill>
              </a:rPr>
              <a:t>Â</a:t>
            </a:r>
            <a:r>
              <a:rPr lang="en-US" altLang="en-US">
                <a:solidFill>
                  <a:srgbClr val="FFFF00"/>
                </a:solidFill>
              </a:rPr>
              <a:t>m Bồ Tát.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ây là biểu t</a:t>
            </a:r>
            <a:r>
              <a:rPr lang="" altLang="en-US">
                <a:solidFill>
                  <a:srgbClr val="FFFF00"/>
                </a:solidFill>
              </a:rPr>
              <a:t>ư</a:t>
            </a:r>
            <a:r>
              <a:rPr lang="en-US" altLang="en-US">
                <a:solidFill>
                  <a:srgbClr val="FFFF00"/>
                </a:solidFill>
              </a:rPr>
              <a:t>ợng của lòng từ bi và trí tuệ.</a:t>
            </a:r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5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38600"/>
            <a:ext cx="16002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6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78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7" descr="quoc tu gia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8"/>
          <p:cNvSpPr txBox="1"/>
          <p:nvPr/>
        </p:nvSpPr>
        <p:spPr>
          <a:xfrm>
            <a:off x="3200400" y="6172200"/>
            <a:ext cx="4800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miếu quốc tử giám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41655" y="4791710"/>
            <a:ext cx="84499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>
                <a:solidFill>
                  <a:srgbClr val="FFFF00"/>
                </a:solidFill>
              </a:rPr>
              <a:t>V</a:t>
            </a:r>
            <a:r>
              <a:rPr lang="" altLang="en-US">
                <a:solidFill>
                  <a:srgbClr val="FFFF00"/>
                </a:solidFill>
              </a:rPr>
              <a:t>ă</a:t>
            </a:r>
            <a:r>
              <a:rPr lang="en-US" altLang="en-US">
                <a:solidFill>
                  <a:srgbClr val="FFFF00"/>
                </a:solidFill>
              </a:rPr>
              <a:t>n Miếu - Quốc Tử Giám là một quần thể di tích lịch sử, v</a:t>
            </a:r>
            <a:r>
              <a:rPr lang="" altLang="en-US">
                <a:solidFill>
                  <a:srgbClr val="FFFF00"/>
                </a:solidFill>
              </a:rPr>
              <a:t>ă</a:t>
            </a:r>
            <a:r>
              <a:rPr lang="en-US" altLang="en-US">
                <a:solidFill>
                  <a:srgbClr val="FFFF00"/>
                </a:solidFill>
              </a:rPr>
              <a:t>n hóa, tôn giáo quan trọng của Việt Nam.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ây là nơi thờ Khổng Tử và các bậc tiên hiền của Nho học,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ồng thời c</a:t>
            </a:r>
            <a:r>
              <a:rPr lang="" altLang="en-US">
                <a:solidFill>
                  <a:srgbClr val="FFFF00"/>
                </a:solidFill>
              </a:rPr>
              <a:t>ũ</a:t>
            </a:r>
            <a:r>
              <a:rPr lang="en-US" altLang="en-US">
                <a:solidFill>
                  <a:srgbClr val="FFFF00"/>
                </a:solidFill>
              </a:rPr>
              <a:t>ng là nơi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ào tạo nhân tài cho </a:t>
            </a:r>
            <a:r>
              <a:rPr lang="" altLang="en-US">
                <a:solidFill>
                  <a:srgbClr val="FFFF00"/>
                </a:solidFill>
              </a:rPr>
              <a:t>đ</a:t>
            </a:r>
            <a:r>
              <a:rPr lang="en-US" altLang="en-US">
                <a:solidFill>
                  <a:srgbClr val="FFFF00"/>
                </a:solidFill>
              </a:rPr>
              <a:t>ất n</a:t>
            </a:r>
            <a:r>
              <a:rPr lang="" altLang="en-US">
                <a:solidFill>
                  <a:srgbClr val="FFFF00"/>
                </a:solidFill>
              </a:rPr>
              <a:t>ư</a:t>
            </a:r>
            <a:r>
              <a:rPr lang="en-US" altLang="en-US">
                <a:solidFill>
                  <a:srgbClr val="FFFF00"/>
                </a:solidFill>
              </a:rPr>
              <a:t>ớc trong suốt nhiều thế kỷ. V</a:t>
            </a:r>
            <a:r>
              <a:rPr lang="" altLang="en-US">
                <a:solidFill>
                  <a:srgbClr val="FFFF00"/>
                </a:solidFill>
              </a:rPr>
              <a:t>ă</a:t>
            </a:r>
            <a:r>
              <a:rPr lang="en-US" altLang="en-US">
                <a:solidFill>
                  <a:srgbClr val="FFFF00"/>
                </a:solidFill>
              </a:rPr>
              <a:t>n Miếu </a:t>
            </a:r>
            <a:r>
              <a:rPr lang="" altLang="en-US">
                <a:solidFill>
                  <a:srgbClr val="FFFF00"/>
                </a:solidFill>
              </a:rPr>
              <a:t>đư</a:t>
            </a:r>
            <a:r>
              <a:rPr lang="en-US" altLang="en-US">
                <a:solidFill>
                  <a:srgbClr val="FFFF00"/>
                </a:solidFill>
              </a:rPr>
              <a:t>ợc xây dựng vào n</a:t>
            </a:r>
            <a:r>
              <a:rPr lang="" altLang="en-US">
                <a:solidFill>
                  <a:srgbClr val="FFFF00"/>
                </a:solidFill>
              </a:rPr>
              <a:t>ă</a:t>
            </a:r>
            <a:r>
              <a:rPr lang="en-US" altLang="en-US">
                <a:solidFill>
                  <a:srgbClr val="FFFF00"/>
                </a:solidFill>
              </a:rPr>
              <a:t>m 1070, d</a:t>
            </a:r>
            <a:r>
              <a:rPr lang="" altLang="en-US">
                <a:solidFill>
                  <a:srgbClr val="FFFF00"/>
                </a:solidFill>
              </a:rPr>
              <a:t>ư</a:t>
            </a:r>
            <a:r>
              <a:rPr lang="en-US" altLang="en-US">
                <a:solidFill>
                  <a:srgbClr val="FFFF00"/>
                </a:solidFill>
              </a:rPr>
              <a:t>ới thời vua L</a:t>
            </a:r>
            <a:r>
              <a:rPr lang="" altLang="en-US">
                <a:solidFill>
                  <a:srgbClr val="FFFF00"/>
                </a:solidFill>
              </a:rPr>
              <a:t>ý</a:t>
            </a:r>
            <a:r>
              <a:rPr lang="en-US" altLang="en-US">
                <a:solidFill>
                  <a:srgbClr val="FFFF00"/>
                </a:solidFill>
              </a:rPr>
              <a:t> Thánh Tông</a:t>
            </a:r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 sz="quarter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 món ăn của thủ đô Hà Nội</a:t>
            </a:r>
            <a:endParaRPr 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10" descr="banh com"/>
          <p:cNvPicPr>
            <a:picLocks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9200"/>
            <a:ext cx="4419600" cy="2614613"/>
          </a:xfrm>
        </p:spPr>
      </p:pic>
      <p:pic>
        <p:nvPicPr>
          <p:cNvPr id="9220" name="Picture 11" descr="pho_HN"/>
          <p:cNvPicPr>
            <a:picLocks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219200"/>
            <a:ext cx="4572000" cy="2566988"/>
          </a:xfrm>
        </p:spPr>
      </p:pic>
      <p:pic>
        <p:nvPicPr>
          <p:cNvPr id="9221" name="Picture 13" descr="com"/>
          <p:cNvPicPr>
            <a:picLocks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938588"/>
            <a:ext cx="4572000" cy="2919412"/>
          </a:xfrm>
        </p:spPr>
      </p:pic>
      <p:sp>
        <p:nvSpPr>
          <p:cNvPr id="9222" name="Text Box 14"/>
          <p:cNvSpPr txBox="1"/>
          <p:nvPr/>
        </p:nvSpPr>
        <p:spPr>
          <a:xfrm>
            <a:off x="685800" y="1630363"/>
            <a:ext cx="1636713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sz="2800" dirty="0">
                <a:solidFill>
                  <a:srgbClr val="FF0000"/>
                </a:solidFill>
                <a:latin typeface=".VnTime" panose="020B7200000000000000" pitchFamily="34" charset="0"/>
              </a:rPr>
              <a:t>¸nh cèm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23" name="Text Box 15"/>
          <p:cNvSpPr txBox="1"/>
          <p:nvPr/>
        </p:nvSpPr>
        <p:spPr>
          <a:xfrm>
            <a:off x="5851525" y="1316038"/>
            <a:ext cx="14922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dirty="0">
                <a:solidFill>
                  <a:srgbClr val="FF0000"/>
                </a:solidFill>
                <a:latin typeface=".VnTime" panose="020B7200000000000000" pitchFamily="34" charset="0"/>
              </a:rPr>
              <a:t>Phë HN</a:t>
            </a:r>
            <a:endParaRPr sz="32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9224" name="Picture 17" descr="bun thang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-101600" y="3886200"/>
            <a:ext cx="4521200" cy="2971800"/>
          </a:xfrm>
        </p:spPr>
      </p:pic>
      <p:sp>
        <p:nvSpPr>
          <p:cNvPr id="9225" name="Text Box 18"/>
          <p:cNvSpPr txBox="1"/>
          <p:nvPr/>
        </p:nvSpPr>
        <p:spPr>
          <a:xfrm>
            <a:off x="974725" y="3754438"/>
            <a:ext cx="183832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dirty="0">
                <a:solidFill>
                  <a:srgbClr val="FF0000"/>
                </a:solidFill>
                <a:latin typeface=".VnTime" panose="020B7200000000000000" pitchFamily="34" charset="0"/>
              </a:rPr>
              <a:t>Bón thang</a:t>
            </a:r>
            <a:endParaRPr sz="32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9226" name="Text Box 19"/>
          <p:cNvSpPr txBox="1"/>
          <p:nvPr/>
        </p:nvSpPr>
        <p:spPr>
          <a:xfrm>
            <a:off x="5927725" y="3983038"/>
            <a:ext cx="2662238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dirty="0">
                <a:solidFill>
                  <a:srgbClr val="FF0000"/>
                </a:solidFill>
                <a:latin typeface=".VnTime" panose="020B7200000000000000" pitchFamily="34" charset="0"/>
              </a:rPr>
              <a:t>Cèm lµng vßng</a:t>
            </a:r>
            <a:endParaRPr sz="32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0" y="-457200"/>
            <a:ext cx="102870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WordArt 23" descr="Narrow vertical"/>
          <p:cNvSpPr>
            <a:spLocks noTextEdit="1"/>
          </p:cNvSpPr>
          <p:nvPr/>
        </p:nvSpPr>
        <p:spPr>
          <a:xfrm>
            <a:off x="2286000" y="1143000"/>
            <a:ext cx="4648200" cy="1981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Hoạt động 3</a:t>
            </a:r>
            <a:endParaRPr lang="en-US" sz="3600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44" name="Oval 25"/>
          <p:cNvSpPr/>
          <p:nvPr/>
        </p:nvSpPr>
        <p:spPr>
          <a:xfrm>
            <a:off x="228600" y="3200400"/>
            <a:ext cx="8305800" cy="2438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800" b="1" dirty="0">
                <a:latin typeface=".VnArabia" panose="020B7200000000000000" pitchFamily="34" charset="0"/>
              </a:rPr>
              <a:t>¤n luyÖn, cñng cè</a:t>
            </a:r>
            <a:endParaRPr sz="4800" b="1" dirty="0">
              <a:latin typeface=".VnArabia" panose="020B7200000000000000" pitchFamily="34" charset="0"/>
            </a:endParaRPr>
          </a:p>
        </p:txBody>
      </p:sp>
    </p:spTree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1611</Words>
  <Application>WPS Slides</Application>
  <PresentationFormat>On-screen Show (4:3)</PresentationFormat>
  <Paragraphs>53</Paragraphs>
  <Slides>13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.VnTime</vt:lpstr>
      <vt:lpstr>.VnArabia</vt:lpstr>
      <vt:lpstr>Microsoft YaHei</vt:lpstr>
      <vt:lpstr>Arial Unicode MS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Các món ăn của thủ đô Hà Nội</vt:lpstr>
      <vt:lpstr>PowerPoint 演示文稿</vt:lpstr>
      <vt:lpstr>PowerPoint 演示文稿</vt:lpstr>
      <vt:lpstr>Đâu là danh lam thắng cảnh của Hà Nội</vt:lpstr>
      <vt:lpstr>Chän danh lam th¸ng c¶nh cña thñ ®« Hµ Néi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Cty TNHH Thang Binh</dc:creator>
  <cp:lastModifiedBy>mngiangbienc1 mngiangbienc1</cp:lastModifiedBy>
  <cp:revision>41</cp:revision>
  <dcterms:created xsi:type="dcterms:W3CDTF">2009-11-06T01:20:00Z</dcterms:created>
  <dcterms:modified xsi:type="dcterms:W3CDTF">2025-05-06T01:39:48Z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BB83DCEF86AF4EC2AF9916E9A03C6A68_12</vt:lpwstr>
  </property>
  <property fmtid="{D5CDD505-2E9C-101B-9397-08002B2CF9AE}" pid="3" name="KSOProductBuildVer">
    <vt:lpwstr>1033-12.2.0.20795</vt:lpwstr>
  </property>
</Properties>
</file>