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70" r:id="rId3"/>
    <p:sldId id="266" r:id="rId5"/>
    <p:sldId id="264" r:id="rId6"/>
    <p:sldId id="263" r:id="rId7"/>
    <p:sldId id="265" r:id="rId8"/>
    <p:sldId id="272" r:id="rId9"/>
    <p:sldId id="273" r:id="rId10"/>
    <p:sldId id="267" r:id="rId1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53" d="100"/>
          <a:sy n="53" d="100"/>
        </p:scale>
        <p:origin x="-1866" y="-72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8" name="Chỗ dành sẵn cho Hình ảnh của Bản chiếu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099" name="Chỗ dành sẵn cho Ghi chú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vi-VN" altLang="vi-VN" dirty="0">
              <a:latin typeface="Arial" panose="020B0604020202020204" pitchFamily="34" charset="0"/>
            </a:endParaRPr>
          </a:p>
        </p:txBody>
      </p:sp>
      <p:sp>
        <p:nvSpPr>
          <p:cNvPr id="4100" name="Chỗ dành sẵn cho Số hiệu Bản chiếu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vi-VN" altLang="vi-VN" sz="1200" dirty="0"/>
            </a:fld>
            <a:endParaRPr lang="vi-VN" altLang="vi-VN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microsoft.com/office/2007/relationships/media" Target="../media/media1.mp3"/><Relationship Id="rId1" Type="http://schemas.openxmlformats.org/officeDocument/2006/relationships/audio" Target="../media/media1.mp3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microsoft.com/office/2007/relationships/media" Target="../media/media2.mp3"/><Relationship Id="rId2" Type="http://schemas.openxmlformats.org/officeDocument/2006/relationships/audio" Target="../media/media2.mp3"/><Relationship Id="rId1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4" name="Picture 4" descr="Hình nền powerpoint mở đầu | Background powerpoint, Powerpoint background  templates, Powerpoint background desig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10715"/>
            <a:ext cx="9144000" cy="516493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TextBox 3"/>
          <p:cNvSpPr txBox="1"/>
          <p:nvPr/>
        </p:nvSpPr>
        <p:spPr>
          <a:xfrm>
            <a:off x="3114120" y="108347"/>
            <a:ext cx="3256280" cy="55308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1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  <a:endParaRPr lang="en-US" altLang="en-US" sz="15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1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GIANG BIÊN</a:t>
            </a:r>
            <a:endParaRPr lang="en-US" altLang="en-US" sz="15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53" name="Rectangle 4"/>
          <p:cNvSpPr/>
          <p:nvPr/>
        </p:nvSpPr>
        <p:spPr>
          <a:xfrm>
            <a:off x="1672828" y="1615679"/>
            <a:ext cx="5798344" cy="12452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ÁN </a:t>
            </a:r>
            <a:endParaRPr lang="en-US" altLang="vi-VN" sz="1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  <a:endParaRPr lang="en-US" altLang="vi-VN" sz="1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altLang="vi-VN" sz="15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54" name="Rectangle 5"/>
          <p:cNvSpPr/>
          <p:nvPr/>
        </p:nvSpPr>
        <p:spPr>
          <a:xfrm>
            <a:off x="750570" y="2500630"/>
            <a:ext cx="6583680" cy="18764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1370330" lvl="0" indent="0" algn="ctr" eaLnBrk="1" hangingPunct="1">
              <a:spcBef>
                <a:spcPct val="0"/>
              </a:spcBef>
              <a:buNone/>
            </a:pP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</a:t>
            </a: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i: </a:t>
            </a:r>
            <a:r>
              <a:rPr lang="it-IT" altLang="en-US" sz="2800" b="1" dirty="0" smtClean="0">
                <a:solidFill>
                  <a:srgbClr val="002060"/>
                </a:solidFill>
                <a:sym typeface="+mn-ea"/>
              </a:rPr>
              <a:t>So sánh số lượng 2 nhóm trong phạm vi 5</a:t>
            </a:r>
            <a:endParaRPr lang="it-IT" altLang="en-US" sz="2800" b="1" dirty="0">
              <a:solidFill>
                <a:srgbClr val="002060"/>
              </a:solidFill>
            </a:endParaRPr>
          </a:p>
          <a:p>
            <a:pPr marL="1370330" lvl="0" indent="0" eaLnBrk="1" hangingPunct="1">
              <a:spcBef>
                <a:spcPct val="0"/>
              </a:spcBef>
              <a:buNone/>
            </a:pPr>
            <a:r>
              <a:rPr lang="en-US" altLang="vi-VN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Lứa tuổi: Mẫu giáo bé (3-4 tuổi)</a:t>
            </a:r>
            <a:endParaRPr lang="en-US" altLang="vi-VN" sz="21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0330" lvl="0" indent="0" eaLnBrk="1" hangingPunct="1">
              <a:spcBef>
                <a:spcPct val="0"/>
              </a:spcBef>
              <a:buNone/>
            </a:pPr>
            <a:endParaRPr lang="en-US" altLang="vi-VN" sz="21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0330" lvl="0" indent="0" eaLnBrk="1" hangingPunct="1">
              <a:spcBef>
                <a:spcPct val="0"/>
              </a:spcBef>
              <a:buNone/>
            </a:pPr>
            <a:r>
              <a:rPr lang="en-US" altLang="vi-VN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Giáo viên: Nguyễn Thị Nhung</a:t>
            </a:r>
            <a:endParaRPr lang="en-US" altLang="vi-VN" sz="18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8" name="Picture 3" descr="A logo with hands and a flower&#10;&#10;Description automatically generat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742950"/>
            <a:ext cx="796925" cy="8356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/>
      <p:bldP spid="2053" grpId="0"/>
      <p:bldP spid="205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29000" y="66675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hát</a:t>
            </a:r>
            <a:r>
              <a:rPr lang="en-US" dirty="0" smtClean="0"/>
              <a:t> </a:t>
            </a:r>
            <a:r>
              <a:rPr lang="en-US" dirty="0" err="1" smtClean="0"/>
              <a:t>mùa</a:t>
            </a:r>
            <a:r>
              <a:rPr lang="en-US" dirty="0" smtClean="0"/>
              <a:t> </a:t>
            </a:r>
            <a:r>
              <a:rPr lang="en-US" dirty="0" err="1" smtClean="0"/>
              <a:t>hè</a:t>
            </a:r>
            <a:r>
              <a:rPr lang="en-US" dirty="0" smtClean="0"/>
              <a:t> </a:t>
            </a:r>
            <a:r>
              <a:rPr lang="en-US" dirty="0" err="1" smtClean="0"/>
              <a:t>đến</a:t>
            </a:r>
            <a:endParaRPr lang="en-US" dirty="0"/>
          </a:p>
        </p:txBody>
      </p:sp>
      <p:pic>
        <p:nvPicPr>
          <p:cNvPr id="6" name="nhac-thieu-nhi-vui-nhon-hay-nhat-mua-hat-tre-em-soi-dong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4267200" y="2266950"/>
            <a:ext cx="609600" cy="6096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" y="-5603"/>
            <a:ext cx="9139518" cy="5149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02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Pictures\bai bien 1.jpg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929" y="0"/>
            <a:ext cx="916192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" name="Picture 2" descr="Hình ảnh Bằng Tay Travel Leisure Bãi Biển, Bờ Biển, Ghế Bãi Biển, ô miễn  phí tải tập tin PNG PSDComment và Vector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7" t="44546" r="21818" b="10000"/>
          <a:stretch>
            <a:fillRect/>
          </a:stretch>
        </p:blipFill>
        <p:spPr bwMode="auto">
          <a:xfrm>
            <a:off x="3048000" y="2715406"/>
            <a:ext cx="1219200" cy="999344"/>
          </a:xfrm>
          <a:prstGeom prst="parallelogram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ình ảnh Bằng Tay Travel Leisure Bãi Biển, Bờ Biển, Ghế Bãi Biển, ô miễn  phí tải tập tin PNG PSDComment và Vector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7" t="44546" r="21818" b="10000"/>
          <a:stretch>
            <a:fillRect/>
          </a:stretch>
        </p:blipFill>
        <p:spPr bwMode="auto">
          <a:xfrm>
            <a:off x="3962400" y="3028950"/>
            <a:ext cx="1219200" cy="999344"/>
          </a:xfrm>
          <a:prstGeom prst="parallelogram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ình ảnh Bằng Tay Travel Leisure Bãi Biển, Bờ Biển, Ghế Bãi Biển, ô miễn  phí tải tập tin PNG PSDComment và Vector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7" t="44546" r="21818" b="10000"/>
          <a:stretch>
            <a:fillRect/>
          </a:stretch>
        </p:blipFill>
        <p:spPr bwMode="auto">
          <a:xfrm>
            <a:off x="4876800" y="3325006"/>
            <a:ext cx="1219200" cy="999344"/>
          </a:xfrm>
          <a:prstGeom prst="parallelogram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420197"/>
            <a:ext cx="1371600" cy="1608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 descr="Hình ảnh Bằng Tay Travel Leisure Bãi Biển, Bờ Biển, Ghế Bãi Biển, ô miễn  phí tải tập tin PNG PSDComment và Vector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7" t="44546" r="21818" b="10000"/>
          <a:stretch>
            <a:fillRect/>
          </a:stretch>
        </p:blipFill>
        <p:spPr bwMode="auto">
          <a:xfrm>
            <a:off x="5886450" y="3629806"/>
            <a:ext cx="1219200" cy="999344"/>
          </a:xfrm>
          <a:prstGeom prst="parallelogram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ình ảnh Bằng Tay Travel Leisure Bãi Biển, Bờ Biển, Ghế Bãi Biển, ô miễn  phí tải tập tin PNG PSDComment và Vector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7" t="44546" r="21818" b="10000"/>
          <a:stretch>
            <a:fillRect/>
          </a:stretch>
        </p:blipFill>
        <p:spPr bwMode="auto">
          <a:xfrm>
            <a:off x="7391400" y="3629806"/>
            <a:ext cx="1219200" cy="999344"/>
          </a:xfrm>
          <a:prstGeom prst="parallelogram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877397"/>
            <a:ext cx="1371600" cy="1608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105997"/>
            <a:ext cx="1371600" cy="1608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334597"/>
            <a:ext cx="1371600" cy="1608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486997"/>
            <a:ext cx="1371600" cy="1608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0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261938"/>
            <a:ext cx="9144000" cy="5543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https://encrypted-tbn0.gstatic.com/images?q=tbn:ANd9GcT2M15GplhtSLCF4c-_tJEZmPvTafzkP7NBtn3C4ueMCizlg2pid7c32rCZNVY&amp;s"/>
          <p:cNvPicPr/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5" t="5923" r="11459" b="6272"/>
          <a:stretch>
            <a:fillRect/>
          </a:stretch>
        </p:blipFill>
        <p:spPr bwMode="auto">
          <a:xfrm>
            <a:off x="95250" y="2495549"/>
            <a:ext cx="1384300" cy="199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300038"/>
            <a:ext cx="138112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5" y="300038"/>
            <a:ext cx="138112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275" y="395287"/>
            <a:ext cx="138112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075" y="395288"/>
            <a:ext cx="138112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85774"/>
            <a:ext cx="138112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7739742" y="806648"/>
            <a:ext cx="783771" cy="933450"/>
            <a:chOff x="7620000" y="1428750"/>
            <a:chExt cx="1066800" cy="1219200"/>
          </a:xfrm>
        </p:grpSpPr>
        <p:sp>
          <p:nvSpPr>
            <p:cNvPr id="2" name="Rectangle 1"/>
            <p:cNvSpPr/>
            <p:nvPr/>
          </p:nvSpPr>
          <p:spPr>
            <a:xfrm>
              <a:off x="7620000" y="1428750"/>
              <a:ext cx="1066800" cy="12192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Oval 2"/>
            <p:cNvSpPr/>
            <p:nvPr/>
          </p:nvSpPr>
          <p:spPr>
            <a:xfrm>
              <a:off x="7772400" y="1581150"/>
              <a:ext cx="228600" cy="29051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8382000" y="1581150"/>
              <a:ext cx="228600" cy="29051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7772400" y="2128838"/>
              <a:ext cx="228600" cy="29051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8305800" y="2128838"/>
              <a:ext cx="228600" cy="29051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8077200" y="1824038"/>
              <a:ext cx="228600" cy="29051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6" name="Picture 25" descr="https://encrypted-tbn0.gstatic.com/images?q=tbn:ANd9GcT2M15GplhtSLCF4c-_tJEZmPvTafzkP7NBtn3C4ueMCizlg2pid7c32rCZNVY&amp;s"/>
          <p:cNvPicPr/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5" t="5923" r="11459" b="6272"/>
          <a:stretch>
            <a:fillRect/>
          </a:stretch>
        </p:blipFill>
        <p:spPr bwMode="auto">
          <a:xfrm>
            <a:off x="1476375" y="2509837"/>
            <a:ext cx="1384300" cy="199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6" descr="https://encrypted-tbn0.gstatic.com/images?q=tbn:ANd9GcT2M15GplhtSLCF4c-_tJEZmPvTafzkP7NBtn3C4ueMCizlg2pid7c32rCZNVY&amp;s"/>
          <p:cNvPicPr/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5" t="5923" r="11459" b="6272"/>
          <a:stretch>
            <a:fillRect/>
          </a:stretch>
        </p:blipFill>
        <p:spPr bwMode="auto">
          <a:xfrm>
            <a:off x="3006725" y="2509837"/>
            <a:ext cx="1384300" cy="199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 descr="https://encrypted-tbn0.gstatic.com/images?q=tbn:ANd9GcT2M15GplhtSLCF4c-_tJEZmPvTafzkP7NBtn3C4ueMCizlg2pid7c32rCZNVY&amp;s"/>
          <p:cNvPicPr/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5" t="5923" r="11459" b="6272"/>
          <a:stretch>
            <a:fillRect/>
          </a:stretch>
        </p:blipFill>
        <p:spPr bwMode="auto">
          <a:xfrm>
            <a:off x="4483100" y="2509837"/>
            <a:ext cx="1384300" cy="19907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roup 5"/>
          <p:cNvGrpSpPr/>
          <p:nvPr/>
        </p:nvGrpSpPr>
        <p:grpSpPr>
          <a:xfrm>
            <a:off x="7772400" y="2705100"/>
            <a:ext cx="783771" cy="933450"/>
            <a:chOff x="7772400" y="2705100"/>
            <a:chExt cx="783771" cy="933450"/>
          </a:xfrm>
        </p:grpSpPr>
        <p:sp>
          <p:nvSpPr>
            <p:cNvPr id="30" name="Rectangle 29"/>
            <p:cNvSpPr/>
            <p:nvPr/>
          </p:nvSpPr>
          <p:spPr>
            <a:xfrm>
              <a:off x="7772400" y="2705100"/>
              <a:ext cx="783771" cy="93345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7884367" y="2821781"/>
              <a:ext cx="167951" cy="22242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8332236" y="2821781"/>
              <a:ext cx="167951" cy="22242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7884367" y="3241105"/>
              <a:ext cx="167951" cy="22242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8276253" y="3241105"/>
              <a:ext cx="167951" cy="22242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33333E-6 L -0.00121 -0.16111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261938"/>
            <a:ext cx="9144000" cy="5543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https://encrypted-tbn0.gstatic.com/images?q=tbn:ANd9GcT2M15GplhtSLCF4c-_tJEZmPvTafzkP7NBtn3C4ueMCizlg2pid7c32rCZNVY&amp;s"/>
          <p:cNvPicPr/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5" t="5923" r="11459" b="6272"/>
          <a:stretch>
            <a:fillRect/>
          </a:stretch>
        </p:blipFill>
        <p:spPr bwMode="auto">
          <a:xfrm>
            <a:off x="95250" y="2495549"/>
            <a:ext cx="1384300" cy="199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300038"/>
            <a:ext cx="138112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5" y="300038"/>
            <a:ext cx="138112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275" y="395287"/>
            <a:ext cx="138112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075" y="395288"/>
            <a:ext cx="138112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 descr="https://encrypted-tbn0.gstatic.com/images?q=tbn:ANd9GcT2M15GplhtSLCF4c-_tJEZmPvTafzkP7NBtn3C4ueMCizlg2pid7c32rCZNVY&amp;s"/>
          <p:cNvPicPr/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5" t="5923" r="11459" b="6272"/>
          <a:stretch>
            <a:fillRect/>
          </a:stretch>
        </p:blipFill>
        <p:spPr bwMode="auto">
          <a:xfrm>
            <a:off x="1476375" y="2509837"/>
            <a:ext cx="1384300" cy="199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6" descr="https://encrypted-tbn0.gstatic.com/images?q=tbn:ANd9GcT2M15GplhtSLCF4c-_tJEZmPvTafzkP7NBtn3C4ueMCizlg2pid7c32rCZNVY&amp;s"/>
          <p:cNvPicPr/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5" t="5923" r="11459" b="6272"/>
          <a:stretch>
            <a:fillRect/>
          </a:stretch>
        </p:blipFill>
        <p:spPr bwMode="auto">
          <a:xfrm>
            <a:off x="3006725" y="2509837"/>
            <a:ext cx="1384300" cy="199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 descr="https://encrypted-tbn0.gstatic.com/images?q=tbn:ANd9GcT2M15GplhtSLCF4c-_tJEZmPvTafzkP7NBtn3C4ueMCizlg2pid7c32rCZNVY&amp;s"/>
          <p:cNvPicPr/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5" t="5923" r="11459" b="6272"/>
          <a:stretch>
            <a:fillRect/>
          </a:stretch>
        </p:blipFill>
        <p:spPr bwMode="auto">
          <a:xfrm>
            <a:off x="4483100" y="2509837"/>
            <a:ext cx="1384300" cy="19907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roup 5"/>
          <p:cNvGrpSpPr/>
          <p:nvPr/>
        </p:nvGrpSpPr>
        <p:grpSpPr>
          <a:xfrm>
            <a:off x="7217229" y="609600"/>
            <a:ext cx="783771" cy="933450"/>
            <a:chOff x="7772400" y="2705100"/>
            <a:chExt cx="783771" cy="933450"/>
          </a:xfrm>
        </p:grpSpPr>
        <p:sp>
          <p:nvSpPr>
            <p:cNvPr id="30" name="Rectangle 29"/>
            <p:cNvSpPr/>
            <p:nvPr/>
          </p:nvSpPr>
          <p:spPr>
            <a:xfrm>
              <a:off x="7772400" y="2705100"/>
              <a:ext cx="783771" cy="93345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8077200" y="2821781"/>
              <a:ext cx="167951" cy="22242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7905753" y="3267075"/>
              <a:ext cx="167951" cy="22242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8276253" y="3241105"/>
              <a:ext cx="167951" cy="22242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339303" y="3038474"/>
            <a:ext cx="783771" cy="933450"/>
            <a:chOff x="7772400" y="2705100"/>
            <a:chExt cx="783771" cy="933450"/>
          </a:xfrm>
        </p:grpSpPr>
        <p:sp>
          <p:nvSpPr>
            <p:cNvPr id="29" name="Rectangle 28"/>
            <p:cNvSpPr/>
            <p:nvPr/>
          </p:nvSpPr>
          <p:spPr>
            <a:xfrm>
              <a:off x="7772400" y="2705100"/>
              <a:ext cx="783771" cy="93345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7884367" y="2821781"/>
              <a:ext cx="167951" cy="22242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8332236" y="2821781"/>
              <a:ext cx="167951" cy="22242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7884367" y="3241105"/>
              <a:ext cx="167951" cy="22242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8276253" y="3241105"/>
              <a:ext cx="167951" cy="22242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7239000" y="590550"/>
            <a:ext cx="783771" cy="933450"/>
            <a:chOff x="7772400" y="2838450"/>
            <a:chExt cx="783771" cy="933450"/>
          </a:xfrm>
        </p:grpSpPr>
        <p:sp>
          <p:nvSpPr>
            <p:cNvPr id="40" name="Rectangle 39"/>
            <p:cNvSpPr/>
            <p:nvPr/>
          </p:nvSpPr>
          <p:spPr>
            <a:xfrm>
              <a:off x="7772400" y="2838450"/>
              <a:ext cx="783771" cy="93345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8077200" y="3086100"/>
              <a:ext cx="167951" cy="22242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1506" name="Picture 2" descr="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07" name="WordArt 4"/>
          <p:cNvSpPr>
            <a:spLocks noTextEdit="1"/>
          </p:cNvSpPr>
          <p:nvPr/>
        </p:nvSpPr>
        <p:spPr>
          <a:xfrm>
            <a:off x="3086100" y="1257300"/>
            <a:ext cx="3257550" cy="1885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1400" b="1">
                <a:ln w="12700" cap="flat" cmpd="sng">
                  <a:solidFill>
                    <a:srgbClr val="3333CC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FF">
                    <a:alpha val="85881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Verdana Ref" charset="0"/>
                <a:ea typeface="Verdana Ref" charset="0"/>
              </a:rPr>
              <a:t>Hoạt động 3</a:t>
            </a:r>
            <a:endParaRPr lang="en-US" sz="1400" b="1">
              <a:ln w="12700" cap="flat" cmpd="sng">
                <a:solidFill>
                  <a:srgbClr val="3333CC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FF">
                  <a:alpha val="85881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Verdana Ref" charset="0"/>
              <a:ea typeface="Verdana Ref" charset="0"/>
            </a:endParaRPr>
          </a:p>
          <a:p>
            <a:pPr algn="ctr"/>
            <a:r>
              <a:rPr lang="en-US" sz="1400" b="1">
                <a:ln w="12700" cap="flat" cmpd="sng">
                  <a:solidFill>
                    <a:srgbClr val="3333CC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FF">
                    <a:alpha val="85881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Verdana Ref" charset="0"/>
                <a:ea typeface="Verdana Ref" charset="0"/>
              </a:rPr>
              <a:t>Ôn luyện, củng cố</a:t>
            </a:r>
            <a:endParaRPr lang="en-US" sz="1400" b="1">
              <a:ln w="12700" cap="flat" cmpd="sng">
                <a:solidFill>
                  <a:srgbClr val="3333CC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FF">
                  <a:alpha val="85881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Verdana Ref" charset="0"/>
              <a:ea typeface="Verdana Ref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1506" name="Picture 2" descr="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07" name="WordArt 4"/>
          <p:cNvSpPr>
            <a:spLocks noTextEdit="1"/>
          </p:cNvSpPr>
          <p:nvPr/>
        </p:nvSpPr>
        <p:spPr>
          <a:xfrm>
            <a:off x="3086100" y="1257300"/>
            <a:ext cx="3257550" cy="1885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Autofit/>
          </a:bodyPr>
          <a:p>
            <a:pPr algn="ctr"/>
            <a:r>
              <a:rPr lang="en-US" sz="2400" b="1">
                <a:ln w="12700" cap="flat" cmpd="sng">
                  <a:solidFill>
                    <a:srgbClr val="3333CC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FF">
                    <a:alpha val="85881"/>
                  </a:srgbClr>
                </a:solidFill>
                <a:effectLst/>
                <a:latin typeface="Verdana Ref" charset="0"/>
                <a:ea typeface="Verdana Ref" charset="0"/>
              </a:rPr>
              <a:t>TC</a:t>
            </a:r>
            <a:r>
              <a:rPr lang="en-US" sz="2400" b="1">
                <a:ln w="12700" cap="flat" cmpd="sng">
                  <a:solidFill>
                    <a:srgbClr val="3333CC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FF">
                    <a:alpha val="85881"/>
                  </a:srgbClr>
                </a:solidFill>
                <a:effectLst/>
                <a:latin typeface="Times New Roman" panose="02020603050405020304" pitchFamily="18" charset="0"/>
                <a:ea typeface="Verdana Ref" charset="0"/>
                <a:cs typeface="Times New Roman" panose="02020603050405020304" pitchFamily="18" charset="0"/>
              </a:rPr>
              <a:t> 1 :</a:t>
            </a:r>
            <a:endParaRPr lang="en-US" sz="2400" b="1">
              <a:ln w="12700" cap="flat" cmpd="sng">
                <a:solidFill>
                  <a:srgbClr val="3333CC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FF">
                  <a:alpha val="85881"/>
                </a:srgbClr>
              </a:solidFill>
              <a:effectLst/>
              <a:latin typeface="Times New Roman" panose="02020603050405020304" pitchFamily="18" charset="0"/>
              <a:ea typeface="Verdana Ref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sz="2400" b="1">
                <a:ln w="12700" cap="flat" cmpd="sng">
                  <a:solidFill>
                    <a:srgbClr val="3333CC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FF">
                    <a:alpha val="85881"/>
                  </a:srgbClr>
                </a:solidFill>
                <a:effectLst/>
                <a:latin typeface="Times New Roman" panose="02020603050405020304" pitchFamily="18" charset="0"/>
                <a:ea typeface="Verdana Ref" charset="0"/>
                <a:cs typeface="Times New Roman" panose="02020603050405020304" pitchFamily="18" charset="0"/>
              </a:rPr>
              <a:t>TC 1: “ Nghe tinh </a:t>
            </a:r>
            <a:r>
              <a:rPr lang="" altLang="en-US" sz="2400" b="1">
                <a:ln w="12700" cap="flat" cmpd="sng">
                  <a:solidFill>
                    <a:srgbClr val="3333CC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FF">
                    <a:alpha val="85881"/>
                  </a:srgbClr>
                </a:solidFill>
                <a:effectLst/>
                <a:latin typeface="Times New Roman" panose="02020603050405020304" pitchFamily="18" charset="0"/>
                <a:ea typeface="Verdana Ref" charset="0"/>
                <a:cs typeface="Times New Roman" panose="02020603050405020304" pitchFamily="18" charset="0"/>
              </a:rPr>
              <a:t>đ</a:t>
            </a:r>
            <a:r>
              <a:rPr lang="en-US" altLang="en-US" sz="2400" b="1">
                <a:ln w="12700" cap="flat" cmpd="sng">
                  <a:solidFill>
                    <a:srgbClr val="3333CC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FF">
                    <a:alpha val="85881"/>
                  </a:srgbClr>
                </a:solidFill>
                <a:effectLst/>
                <a:latin typeface="Times New Roman" panose="02020603050405020304" pitchFamily="18" charset="0"/>
                <a:ea typeface="Verdana Ref" charset="0"/>
                <a:cs typeface="Times New Roman" panose="02020603050405020304" pitchFamily="18" charset="0"/>
              </a:rPr>
              <a:t>ếm giỏi”</a:t>
            </a:r>
            <a:endParaRPr lang="en-US" altLang="en-US" sz="2400" b="1">
              <a:ln w="12700" cap="flat" cmpd="sng">
                <a:solidFill>
                  <a:srgbClr val="3333CC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FF">
                  <a:alpha val="85881"/>
                </a:srgbClr>
              </a:solidFill>
              <a:effectLst/>
              <a:latin typeface="Times New Roman" panose="02020603050405020304" pitchFamily="18" charset="0"/>
              <a:ea typeface="Verdana Ref" charset="0"/>
              <a:cs typeface="Times New Roman" panose="02020603050405020304" pitchFamily="18" charset="0"/>
            </a:endParaRPr>
          </a:p>
          <a:p>
            <a:pPr algn="ctr"/>
            <a:endParaRPr lang="en-US" altLang="en-US" sz="2400" b="1">
              <a:ln w="12700" cap="flat" cmpd="sng">
                <a:solidFill>
                  <a:srgbClr val="3333CC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FF">
                  <a:alpha val="85881"/>
                </a:srgbClr>
              </a:solidFill>
              <a:effectLst/>
              <a:latin typeface="Times New Roman" panose="02020603050405020304" pitchFamily="18" charset="0"/>
              <a:ea typeface="Verdana Ref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sz="2400" b="1">
                <a:ln w="12700" cap="flat" cmpd="sng">
                  <a:solidFill>
                    <a:srgbClr val="3333CC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FF">
                    <a:alpha val="85881"/>
                  </a:srgbClr>
                </a:solidFill>
                <a:effectLst/>
                <a:latin typeface="Times New Roman" panose="02020603050405020304" pitchFamily="18" charset="0"/>
                <a:ea typeface="Verdana Ref" charset="0"/>
                <a:cs typeface="Times New Roman" panose="02020603050405020304" pitchFamily="18" charset="0"/>
              </a:rPr>
              <a:t>- Nghe tiếng vỗ tay xem là mấy, vỗ thêm cho </a:t>
            </a:r>
            <a:r>
              <a:rPr lang="" altLang="en-US" sz="2400" b="1">
                <a:ln w="12700" cap="flat" cmpd="sng">
                  <a:solidFill>
                    <a:srgbClr val="3333CC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FF">
                    <a:alpha val="85881"/>
                  </a:srgbClr>
                </a:solidFill>
                <a:effectLst/>
                <a:latin typeface="Times New Roman" panose="02020603050405020304" pitchFamily="18" charset="0"/>
                <a:ea typeface="Verdana Ref" charset="0"/>
                <a:cs typeface="Times New Roman" panose="02020603050405020304" pitchFamily="18" charset="0"/>
              </a:rPr>
              <a:t>đ</a:t>
            </a:r>
            <a:r>
              <a:rPr lang="en-US" altLang="en-US" sz="2400" b="1">
                <a:ln w="12700" cap="flat" cmpd="sng">
                  <a:solidFill>
                    <a:srgbClr val="3333CC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FF">
                    <a:alpha val="85881"/>
                  </a:srgbClr>
                </a:solidFill>
                <a:effectLst/>
                <a:latin typeface="Times New Roman" panose="02020603050405020304" pitchFamily="18" charset="0"/>
                <a:ea typeface="Verdana Ref" charset="0"/>
                <a:cs typeface="Times New Roman" panose="02020603050405020304" pitchFamily="18" charset="0"/>
              </a:rPr>
              <a:t>ủ số l</a:t>
            </a:r>
            <a:r>
              <a:rPr lang="" altLang="en-US" sz="2400" b="1">
                <a:ln w="12700" cap="flat" cmpd="sng">
                  <a:solidFill>
                    <a:srgbClr val="3333CC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FF">
                    <a:alpha val="85881"/>
                  </a:srgbClr>
                </a:solidFill>
                <a:effectLst/>
                <a:latin typeface="Times New Roman" panose="02020603050405020304" pitchFamily="18" charset="0"/>
                <a:ea typeface="Verdana Ref" charset="0"/>
                <a:cs typeface="Times New Roman" panose="02020603050405020304" pitchFamily="18" charset="0"/>
              </a:rPr>
              <a:t>ư</a:t>
            </a:r>
            <a:r>
              <a:rPr lang="en-US" altLang="en-US" sz="2400" b="1">
                <a:ln w="12700" cap="flat" cmpd="sng">
                  <a:solidFill>
                    <a:srgbClr val="3333CC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FF">
                    <a:alpha val="85881"/>
                  </a:srgbClr>
                </a:solidFill>
                <a:effectLst/>
                <a:latin typeface="Times New Roman" panose="02020603050405020304" pitchFamily="18" charset="0"/>
                <a:ea typeface="Verdana Ref" charset="0"/>
                <a:cs typeface="Times New Roman" panose="02020603050405020304" pitchFamily="18" charset="0"/>
              </a:rPr>
              <a:t>ợng là 5</a:t>
            </a:r>
            <a:endParaRPr lang="en-US" altLang="en-US" sz="2400" b="1">
              <a:ln w="12700" cap="flat" cmpd="sng">
                <a:solidFill>
                  <a:srgbClr val="3333CC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FF">
                  <a:alpha val="85881"/>
                </a:srgbClr>
              </a:solidFill>
              <a:effectLst/>
              <a:latin typeface="Times New Roman" panose="02020603050405020304" pitchFamily="18" charset="0"/>
              <a:ea typeface="Verdana Ref" charset="0"/>
              <a:cs typeface="Times New Roman" panose="02020603050405020304" pitchFamily="18" charset="0"/>
            </a:endParaRPr>
          </a:p>
          <a:p>
            <a:pPr algn="ctr"/>
            <a:endParaRPr lang="en-US" altLang="en-US" sz="2400" b="1">
              <a:ln w="12700" cap="flat" cmpd="sng">
                <a:solidFill>
                  <a:srgbClr val="3333CC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FF">
                  <a:alpha val="85881"/>
                </a:srgbClr>
              </a:solidFill>
              <a:effectLst/>
              <a:latin typeface="Times New Roman" panose="02020603050405020304" pitchFamily="18" charset="0"/>
              <a:ea typeface="Verdana Ref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sz="2400" b="1">
                <a:ln w="12700" cap="flat" cmpd="sng">
                  <a:solidFill>
                    <a:srgbClr val="3333CC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FF">
                    <a:alpha val="85881"/>
                  </a:srgbClr>
                </a:solidFill>
                <a:effectLst/>
                <a:latin typeface="Times New Roman" panose="02020603050405020304" pitchFamily="18" charset="0"/>
                <a:ea typeface="Verdana Ref" charset="0"/>
                <a:cs typeface="Times New Roman" panose="02020603050405020304" pitchFamily="18" charset="0"/>
              </a:rPr>
              <a:t>- Cô cho trẻ chơi 2 -3 lần</a:t>
            </a:r>
            <a:endParaRPr lang="en-US" altLang="en-US" sz="2400" b="1">
              <a:ln w="12700" cap="flat" cmpd="sng">
                <a:solidFill>
                  <a:srgbClr val="3333CC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FF">
                  <a:alpha val="85881"/>
                </a:srgbClr>
              </a:solidFill>
              <a:effectLst/>
              <a:latin typeface="Times New Roman" panose="02020603050405020304" pitchFamily="18" charset="0"/>
              <a:ea typeface="Verdana Ref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D:\Pictures\tro choi.jp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9" r="3150"/>
          <a:stretch>
            <a:fillRect/>
          </a:stretch>
        </p:blipFill>
        <p:spPr bwMode="auto">
          <a:xfrm>
            <a:off x="0" y="0"/>
            <a:ext cx="9144000" cy="5111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nhac-vui-nhon-cho-b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226695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20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395</Words>
  <Application>WPS Presentation</Application>
  <PresentationFormat>On-screen Show (16:9)</PresentationFormat>
  <Paragraphs>24</Paragraphs>
  <Slides>8</Slides>
  <Notes>0</Notes>
  <HiddenSlides>0</HiddenSlides>
  <MMClips>2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21" baseType="lpstr">
      <vt:lpstr>Arial</vt:lpstr>
      <vt:lpstr>SimSun</vt:lpstr>
      <vt:lpstr>Wingdings</vt:lpstr>
      <vt:lpstr>Times New Roman</vt:lpstr>
      <vt:lpstr>Calibri</vt:lpstr>
      <vt:lpstr>Microsoft YaHei</vt:lpstr>
      <vt:lpstr>Arial Unicode MS</vt:lpstr>
      <vt:lpstr>Verdana Ref</vt:lpstr>
      <vt:lpstr>Verdana</vt:lpstr>
      <vt:lpstr>Comic Sans MS</vt:lpstr>
      <vt:lpstr>Arial Black</vt:lpstr>
      <vt:lpstr>Times New Roman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mngiangbienc1 mngiangbienc1</cp:lastModifiedBy>
  <cp:revision>36</cp:revision>
  <dcterms:created xsi:type="dcterms:W3CDTF">2006-08-16T00:00:00Z</dcterms:created>
  <dcterms:modified xsi:type="dcterms:W3CDTF">2025-04-01T02:23:40Z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664A14DF5AC24AEFBD05E200A4A3F5E0_12</vt:lpwstr>
  </property>
  <property fmtid="{D5CDD505-2E9C-101B-9397-08002B2CF9AE}" pid="3" name="KSOProductBuildVer">
    <vt:lpwstr>1033-12.2.0.20326</vt:lpwstr>
  </property>
</Properties>
</file>