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275" r:id="rId4"/>
    <p:sldId id="276" r:id="rId5"/>
    <p:sldId id="271" r:id="rId6"/>
    <p:sldId id="279" r:id="rId7"/>
    <p:sldId id="277" r:id="rId8"/>
    <p:sldId id="262" r:id="rId9"/>
    <p:sldId id="287" r:id="rId10"/>
    <p:sldId id="263" r:id="rId11"/>
    <p:sldId id="289" r:id="rId12"/>
    <p:sldId id="268" r:id="rId13"/>
    <p:sldId id="264" r:id="rId14"/>
    <p:sldId id="286" r:id="rId15"/>
    <p:sldId id="269" r:id="rId16"/>
    <p:sldId id="266"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3" autoAdjust="0"/>
    <p:restoredTop sz="94660"/>
  </p:normalViewPr>
  <p:slideViewPr>
    <p:cSldViewPr snapToGrid="0">
      <p:cViewPr varScale="1">
        <p:scale>
          <a:sx n="67" d="100"/>
          <a:sy n="67" d="100"/>
        </p:scale>
        <p:origin x="8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E1944-8F70-40C6-8692-2217296E0E4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91205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E1944-8F70-40C6-8692-2217296E0E4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3708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E1944-8F70-40C6-8692-2217296E0E4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81099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E1944-8F70-40C6-8692-2217296E0E4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239768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E1944-8F70-40C6-8692-2217296E0E4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61562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E1944-8F70-40C6-8692-2217296E0E4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124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E1944-8F70-40C6-8692-2217296E0E4D}"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9633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E1944-8F70-40C6-8692-2217296E0E4D}"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18500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E1944-8F70-40C6-8692-2217296E0E4D}"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84448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E1944-8F70-40C6-8692-2217296E0E4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834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E1944-8F70-40C6-8692-2217296E0E4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84D9-47CF-4A88-B5FB-88FC60A8077B}" type="slidenum">
              <a:rPr lang="en-US" smtClean="0"/>
              <a:t>‹#›</a:t>
            </a:fld>
            <a:endParaRPr lang="en-US"/>
          </a:p>
        </p:txBody>
      </p:sp>
    </p:spTree>
    <p:extLst>
      <p:ext uri="{BB962C8B-B14F-4D97-AF65-F5344CB8AC3E}">
        <p14:creationId xmlns:p14="http://schemas.microsoft.com/office/powerpoint/2010/main" val="147924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E1944-8F70-40C6-8692-2217296E0E4D}" type="datetimeFigureOut">
              <a:rPr lang="en-US" smtClean="0"/>
              <a:t>4/21/2024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984D9-47CF-4A88-B5FB-88FC60A8077B}" type="slidenum">
              <a:rPr lang="en-US" smtClean="0"/>
              <a:t>‹#›</a:t>
            </a:fld>
            <a:endParaRPr lang="en-US"/>
          </a:p>
        </p:txBody>
      </p:sp>
    </p:spTree>
    <p:extLst>
      <p:ext uri="{BB962C8B-B14F-4D97-AF65-F5344CB8AC3E}">
        <p14:creationId xmlns:p14="http://schemas.microsoft.com/office/powerpoint/2010/main" val="979801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12192000" cy="6858000"/>
          </a:xfrm>
          <a:prstGeom prst="rect">
            <a:avLst/>
          </a:prstGeom>
        </p:spPr>
      </p:pic>
      <p:sp>
        <p:nvSpPr>
          <p:cNvPr id="8" name="TextBox 7"/>
          <p:cNvSpPr txBox="1">
            <a:spLocks noChangeArrowheads="1"/>
          </p:cNvSpPr>
          <p:nvPr/>
        </p:nvSpPr>
        <p:spPr bwMode="auto">
          <a:xfrm>
            <a:off x="4047338" y="288200"/>
            <a:ext cx="44630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UBND QUẬN LONG BIÊN</a:t>
            </a:r>
          </a:p>
          <a:p>
            <a:pPr algn="ctr">
              <a:lnSpc>
                <a:spcPct val="100000"/>
              </a:lnSpc>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TRƯỜNG MN GIANG BIÊN</a:t>
            </a:r>
          </a:p>
        </p:txBody>
      </p:sp>
      <p:sp>
        <p:nvSpPr>
          <p:cNvPr id="11" name="TextBox 10"/>
          <p:cNvSpPr txBox="1">
            <a:spLocks noChangeArrowheads="1"/>
          </p:cNvSpPr>
          <p:nvPr/>
        </p:nvSpPr>
        <p:spPr bwMode="auto">
          <a:xfrm>
            <a:off x="1614004" y="2434326"/>
            <a:ext cx="9703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Lĩnh</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vực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triển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thẩm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mỹ</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Đề</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tài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Dạy</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hát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Mùa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hè</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đến</a:t>
            </a:r>
            <a:r>
              <a:rPr lang="en-US" altLang="en-US" sz="3200" b="1" dirty="0">
                <a:solidFill>
                  <a:schemeClr val="bg1"/>
                </a:solidFill>
                <a:latin typeface="Times New Roman" panose="02020603050405020304" pitchFamily="18" charset="0"/>
                <a:cs typeface="Times New Roman" panose="02020603050405020304" pitchFamily="18" charset="0"/>
              </a:rPr>
              <a:t>”.T/g </a:t>
            </a:r>
            <a:r>
              <a:rPr lang="en-US" altLang="en-US" sz="3200" b="1" dirty="0" err="1">
                <a:solidFill>
                  <a:schemeClr val="bg1"/>
                </a:solidFill>
                <a:latin typeface="Times New Roman" panose="02020603050405020304" pitchFamily="18" charset="0"/>
                <a:cs typeface="Times New Roman" panose="02020603050405020304" pitchFamily="18" charset="0"/>
              </a:rPr>
              <a:t>Nguyễn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Thị</a:t>
            </a:r>
            <a:r>
              <a:rPr lang="en-US" altLang="en-US" sz="3200" b="1" dirty="0">
                <a:solidFill>
                  <a:schemeClr val="bg1"/>
                </a:solidFill>
                <a:latin typeface="Times New Roman" panose="02020603050405020304" pitchFamily="18" charset="0"/>
                <a:cs typeface="Times New Roman" panose="02020603050405020304" pitchFamily="18" charset="0"/>
              </a:rPr>
              <a:t> Nhung</a:t>
            </a:r>
          </a:p>
          <a:p>
            <a:pPr algn="ctr">
              <a:lnSpc>
                <a:spcPct val="100000"/>
              </a:lnSpc>
              <a:spcBef>
                <a:spcPct val="0"/>
              </a:spcBef>
              <a:buFontTx/>
              <a:buNone/>
            </a:pPr>
            <a:r>
              <a:rPr lang="en-US" altLang="en-US" sz="3200" b="1" dirty="0">
                <a:solidFill>
                  <a:schemeClr val="bg1"/>
                </a:solidFill>
                <a:latin typeface="Times New Roman" panose="02020603050405020304" pitchFamily="18" charset="0"/>
                <a:cs typeface="Times New Roman" panose="02020603050405020304" pitchFamily="18" charset="0"/>
              </a:rPr>
              <a:t>TC: Tai ai </a:t>
            </a:r>
            <a:r>
              <a:rPr lang="en-US" altLang="en-US" sz="3200" b="1" dirty="0" err="1">
                <a:solidFill>
                  <a:schemeClr val="bg1"/>
                </a:solidFill>
                <a:latin typeface="Times New Roman" panose="02020603050405020304" pitchFamily="18" charset="0"/>
                <a:cs typeface="Times New Roman" panose="02020603050405020304" pitchFamily="18" charset="0"/>
              </a:rPr>
              <a:t>tinh</a:t>
            </a:r>
            <a:r>
              <a:rPr lang="en-US" b="1" i="1" dirty="0"/>
              <a:t> </a:t>
            </a:r>
          </a:p>
          <a:p>
            <a:pPr algn="ctr">
              <a:lnSpc>
                <a:spcPct val="100000"/>
              </a:lnSpc>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Độ</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tuổi</a:t>
            </a:r>
            <a:r>
              <a:rPr lang="en-US" altLang="en-US" sz="3200" b="1" dirty="0">
                <a:solidFill>
                  <a:schemeClr val="bg1"/>
                </a:solidFill>
                <a:latin typeface="Times New Roman" panose="02020603050405020304" pitchFamily="18" charset="0"/>
                <a:cs typeface="Times New Roman" panose="02020603050405020304" pitchFamily="18" charset="0"/>
              </a:rPr>
              <a:t>: 3-4 </a:t>
            </a:r>
            <a:r>
              <a:rPr lang="en-US" altLang="en-US" sz="3200" b="1" dirty="0" err="1">
                <a:solidFill>
                  <a:schemeClr val="bg1"/>
                </a:solidFill>
                <a:latin typeface="Times New Roman" panose="02020603050405020304" pitchFamily="18" charset="0"/>
                <a:cs typeface="Times New Roman" panose="02020603050405020304" pitchFamily="18" charset="0"/>
              </a:rPr>
              <a:t>tuổi</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Giáo</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viên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Nguyễn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Thị</a:t>
            </a:r>
            <a:r>
              <a:rPr lang="en-US" altLang="en-US" sz="3200" b="1" dirty="0">
                <a:solidFill>
                  <a:schemeClr val="bg1"/>
                </a:solidFill>
                <a:latin typeface="Times New Roman" panose="02020603050405020304" pitchFamily="18" charset="0"/>
                <a:cs typeface="Times New Roman" panose="02020603050405020304" pitchFamily="18" charset="0"/>
              </a:rPr>
              <a:t> Nhung</a:t>
            </a:r>
          </a:p>
        </p:txBody>
      </p:sp>
      <p:pic>
        <p:nvPicPr>
          <p:cNvPr id="4" name="Picture 3" descr="A logo with hands and a flower&#10;&#10;Description automatically generated">
            <a:extLst>
              <a:ext uri="{FF2B5EF4-FFF2-40B4-BE49-F238E27FC236}">
                <a16:creationId xmlns:a16="http://schemas.microsoft.com/office/drawing/2014/main" id="{F6E5E70B-65E2-E0DF-F1D9-C28DA46F4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5064" y="1180752"/>
            <a:ext cx="1207628" cy="1267019"/>
          </a:xfrm>
          <a:prstGeom prst="rect">
            <a:avLst/>
          </a:prstGeom>
        </p:spPr>
      </p:pic>
    </p:spTree>
    <p:custDataLst>
      <p:tags r:id="rId1"/>
    </p:custDataLst>
    <p:extLst>
      <p:ext uri="{BB962C8B-B14F-4D97-AF65-F5344CB8AC3E}">
        <p14:creationId xmlns:p14="http://schemas.microsoft.com/office/powerpoint/2010/main" val="2689670991"/>
      </p:ext>
    </p:extLst>
  </p:cSld>
  <p:clrMapOvr>
    <a:masterClrMapping/>
  </p:clrMapOvr>
  <mc:AlternateContent xmlns:mc="http://schemas.openxmlformats.org/markup-compatibility/2006" xmlns:p14="http://schemas.microsoft.com/office/powerpoint/2010/main">
    <mc:Choice Requires="p14">
      <p:transition spd="slow" p14:dur="1400" advTm="24805">
        <p14:ripple/>
      </p:transition>
    </mc:Choice>
    <mc:Fallback xmlns="">
      <p:transition spd="slow" advTm="248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7" y="0"/>
            <a:ext cx="12192000" cy="6858000"/>
          </a:xfrm>
          <a:prstGeom prst="rect">
            <a:avLst/>
          </a:prstGeom>
        </p:spPr>
      </p:pic>
      <p:sp>
        <p:nvSpPr>
          <p:cNvPr id="6" name="TextBox 5"/>
          <p:cNvSpPr txBox="1"/>
          <p:nvPr/>
        </p:nvSpPr>
        <p:spPr>
          <a:xfrm>
            <a:off x="5364480" y="4804136"/>
            <a:ext cx="48768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SÁNG TÁC: HOÀNG VĂN YẾN</a:t>
            </a:r>
          </a:p>
        </p:txBody>
      </p:sp>
      <p:sp>
        <p:nvSpPr>
          <p:cNvPr id="4" name="TextBox 3"/>
          <p:cNvSpPr txBox="1"/>
          <p:nvPr/>
        </p:nvSpPr>
        <p:spPr>
          <a:xfrm>
            <a:off x="3756675" y="2351782"/>
            <a:ext cx="7120860" cy="1077218"/>
          </a:xfrm>
          <a:prstGeom prst="rect">
            <a:avLst/>
          </a:prstGeom>
          <a:noFill/>
        </p:spPr>
        <p:txBody>
          <a:bodyPr wrap="non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Cô</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vừa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con </a:t>
            </a:r>
            <a:r>
              <a:rPr lang="en-US" sz="3200" b="1" dirty="0" err="1">
                <a:solidFill>
                  <a:srgbClr val="0070C0"/>
                </a:solidFill>
                <a:latin typeface="Times New Roman" panose="02020603050405020304" pitchFamily="18" charset="0"/>
                <a:cs typeface="Times New Roman" panose="02020603050405020304" pitchFamily="18" charset="0"/>
              </a:rPr>
              <a:t>nghe</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a:t>
            </a:r>
          </a:p>
          <a:p>
            <a:pPr algn="ct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hát</a:t>
            </a:r>
            <a:r>
              <a:rPr lang="en-US" sz="3200" b="1" dirty="0">
                <a:solidFill>
                  <a:srgbClr val="0070C0"/>
                </a:solidFill>
                <a:latin typeface="Times New Roman" panose="02020603050405020304" pitchFamily="18" charset="0"/>
                <a:cs typeface="Times New Roman" panose="02020603050405020304" pitchFamily="18" charset="0"/>
              </a:rPr>
              <a:t> do </a:t>
            </a:r>
            <a:r>
              <a:rPr lang="en-US" sz="3200" b="1" dirty="0" err="1">
                <a:solidFill>
                  <a:srgbClr val="0070C0"/>
                </a:solidFill>
                <a:latin typeface="Times New Roman" panose="02020603050405020304" pitchFamily="18" charset="0"/>
                <a:cs typeface="Times New Roman" panose="02020603050405020304" pitchFamily="18" charset="0"/>
              </a:rPr>
              <a:t>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sáng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tác</a:t>
            </a:r>
            <a:r>
              <a:rPr lang="en-US" sz="3200" b="1"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821223962"/>
      </p:ext>
    </p:extLst>
  </p:cSld>
  <p:clrMapOvr>
    <a:masterClrMapping/>
  </p:clrMapOvr>
  <mc:AlternateContent xmlns:mc="http://schemas.openxmlformats.org/markup-compatibility/2006" xmlns:p14="http://schemas.microsoft.com/office/powerpoint/2010/main">
    <mc:Choice Requires="p14">
      <p:transition spd="slow" p14:dur="2000" advTm="22734"/>
    </mc:Choice>
    <mc:Fallback xmlns="">
      <p:transition spd="slow" advTm="22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741E7B8-8F8E-5E0D-3DC4-7E92B05640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29"/>
          <a:stretch/>
        </p:blipFill>
        <p:spPr bwMode="auto">
          <a:xfrm>
            <a:off x="20" y="0"/>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6406CC0-BDC4-AB3D-8D80-41D3200EBD14}"/>
              </a:ext>
            </a:extLst>
          </p:cNvPr>
          <p:cNvSpPr txBox="1">
            <a:spLocks/>
          </p:cNvSpPr>
          <p:nvPr/>
        </p:nvSpPr>
        <p:spPr>
          <a:xfrm>
            <a:off x="4110038" y="2633662"/>
            <a:ext cx="7662862"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imes New Roman" panose="02020603050405020304" pitchFamily="18" charset="0"/>
                <a:cs typeface="Times New Roman" panose="02020603050405020304" pitchFamily="18" charset="0"/>
              </a:rPr>
              <a:t>Cô</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lần</a:t>
            </a:r>
            <a:r>
              <a:rPr lang="en-US" sz="4800" b="1" dirty="0">
                <a:latin typeface="Times New Roman" panose="02020603050405020304" pitchFamily="18" charset="0"/>
                <a:cs typeface="Times New Roman" panose="02020603050405020304" pitchFamily="18" charset="0"/>
              </a:rPr>
              <a:t> 2 </a:t>
            </a:r>
            <a:r>
              <a:rPr lang="en-US" sz="4800" b="1" dirty="0" err="1">
                <a:latin typeface="Times New Roman" panose="02020603050405020304" pitchFamily="18" charset="0"/>
                <a:cs typeface="Times New Roman" panose="02020603050405020304" pitchFamily="18" charset="0"/>
              </a:rPr>
              <a:t>kết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hợp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nhạc</a:t>
            </a:r>
            <a:endParaRPr lang="en-US" sz="4800" b="1" dirty="0">
              <a:latin typeface="Times New Roman" panose="02020603050405020304" pitchFamily="18" charset="0"/>
              <a:cs typeface="Times New Roman" panose="02020603050405020304" pitchFamily="18" charset="0"/>
            </a:endParaRPr>
          </a:p>
        </p:txBody>
      </p:sp>
      <p:pic>
        <p:nvPicPr>
          <p:cNvPr id="4" name="beat_bai_hat_mua_he_den__gvgB3MByoK-gucZKgpi">
            <a:hlinkClick r:id="" action="ppaction://media"/>
            <a:extLst>
              <a:ext uri="{FF2B5EF4-FFF2-40B4-BE49-F238E27FC236}">
                <a16:creationId xmlns:a16="http://schemas.microsoft.com/office/drawing/2014/main" id="{A0829651-06E1-D645-5AAB-BF9CDC4E80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62525" y="4402290"/>
            <a:ext cx="609600" cy="609600"/>
          </a:xfrm>
          <a:prstGeom prst="rect">
            <a:avLst/>
          </a:prstGeom>
        </p:spPr>
      </p:pic>
    </p:spTree>
    <p:extLst>
      <p:ext uri="{BB962C8B-B14F-4D97-AF65-F5344CB8AC3E}">
        <p14:creationId xmlns:p14="http://schemas.microsoft.com/office/powerpoint/2010/main" val="42322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4480" y="4804136"/>
            <a:ext cx="48768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SÁNG TÁC: HOÀNG VĂN YẾN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3846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959" b="1660"/>
          <a:stretch/>
        </p:blipFill>
        <p:spPr>
          <a:xfrm>
            <a:off x="2015232" y="1209031"/>
            <a:ext cx="7946915" cy="4420402"/>
          </a:xfrm>
          <a:prstGeom prst="rect">
            <a:avLst/>
          </a:prstGeo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p:cNvSpPr/>
          <p:nvPr/>
        </p:nvSpPr>
        <p:spPr>
          <a:xfrm>
            <a:off x="3609474" y="1919957"/>
            <a:ext cx="5370897" cy="2415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LƠI</a:t>
            </a:r>
          </a:p>
        </p:txBody>
      </p:sp>
      <p:sp>
        <p:nvSpPr>
          <p:cNvPr id="10" name="TextBox 9"/>
          <p:cNvSpPr txBox="1"/>
          <p:nvPr/>
        </p:nvSpPr>
        <p:spPr>
          <a:xfrm>
            <a:off x="4211653" y="1900113"/>
            <a:ext cx="3676584" cy="523220"/>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BÀI </a:t>
            </a:r>
            <a:r>
              <a:rPr lang="en-US" sz="2800" b="1" dirty="0" err="1">
                <a:solidFill>
                  <a:srgbClr val="FF0000"/>
                </a:solidFill>
                <a:latin typeface="Times New Roman" panose="02020603050405020304" pitchFamily="18" charset="0"/>
                <a:cs typeface="Times New Roman" panose="02020603050405020304" pitchFamily="18" charset="0"/>
              </a:rPr>
              <a:t>HÁT:Mùa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hè</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39220" y="2644170"/>
            <a:ext cx="5141151" cy="1569660"/>
          </a:xfrm>
          <a:prstGeom prst="rect">
            <a:avLst/>
          </a:prstGeom>
          <a:noFill/>
        </p:spPr>
        <p:txBody>
          <a:bodyPr wrap="none" rtlCol="0">
            <a:spAutoFit/>
          </a:bodyPr>
          <a:lstStyle/>
          <a:p>
            <a:pPr algn="ctr"/>
            <a:r>
              <a:rPr lang="vi-VN" sz="2400" b="0" i="0" dirty="0">
                <a:solidFill>
                  <a:srgbClr val="1F1F1F"/>
                </a:solidFill>
                <a:effectLst/>
                <a:highlight>
                  <a:srgbClr val="FFFFFF"/>
                </a:highlight>
                <a:latin typeface="arial" panose="020B0604020202020204" pitchFamily="34" charset="0"/>
              </a:rPr>
              <a:t>Mùa hè đến, chim hót vui</a:t>
            </a:r>
            <a:br>
              <a:rPr lang="vi-VN" sz="2400" dirty="0"/>
            </a:br>
            <a:r>
              <a:rPr lang="vi-VN" sz="2400" b="0" i="0" dirty="0">
                <a:solidFill>
                  <a:srgbClr val="1F1F1F"/>
                </a:solidFill>
                <a:effectLst/>
                <a:highlight>
                  <a:srgbClr val="FFFFFF"/>
                </a:highlight>
                <a:latin typeface="arial" panose="020B0604020202020204" pitchFamily="34" charset="0"/>
              </a:rPr>
              <a:t>Bướm vờn hoa lượn bay trong nắng</a:t>
            </a:r>
            <a:br>
              <a:rPr lang="vi-VN" sz="2400" dirty="0"/>
            </a:br>
            <a:r>
              <a:rPr lang="vi-VN" sz="2400" b="0" i="0" dirty="0">
                <a:solidFill>
                  <a:srgbClr val="1F1F1F"/>
                </a:solidFill>
                <a:effectLst/>
                <a:highlight>
                  <a:srgbClr val="FFFFFF"/>
                </a:highlight>
                <a:latin typeface="arial" panose="020B0604020202020204" pitchFamily="34" charset="0"/>
              </a:rPr>
              <a:t>Mùa hè đến, mùa hè vui</a:t>
            </a:r>
            <a:br>
              <a:rPr lang="vi-VN" sz="2400" dirty="0"/>
            </a:br>
            <a:r>
              <a:rPr lang="vi-VN" sz="2400" b="0" i="0" dirty="0">
                <a:solidFill>
                  <a:srgbClr val="1F1F1F"/>
                </a:solidFill>
                <a:effectLst/>
                <a:highlight>
                  <a:srgbClr val="FFFFFF"/>
                </a:highlight>
                <a:latin typeface="arial" panose="020B0604020202020204" pitchFamily="34" charset="0"/>
              </a:rPr>
              <a:t>Em hát ca đón mùa hè sang</a:t>
            </a:r>
            <a:endParaRPr lang="en-US"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3563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2199">
        <p15:prstTrans prst="curtains"/>
      </p:transition>
    </mc:Choice>
    <mc:Fallback xmlns="">
      <p:transition spd="slow" advTm="7219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364480" y="4804136"/>
            <a:ext cx="48768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SÁNG TÁC: HOÀNG VĂN YẾN</a:t>
            </a:r>
          </a:p>
        </p:txBody>
      </p:sp>
      <p:sp>
        <p:nvSpPr>
          <p:cNvPr id="9" name="TextBox 8"/>
          <p:cNvSpPr txBox="1"/>
          <p:nvPr/>
        </p:nvSpPr>
        <p:spPr>
          <a:xfrm>
            <a:off x="4393279" y="1087226"/>
            <a:ext cx="5934637" cy="1077218"/>
          </a:xfrm>
          <a:prstGeom prst="rect">
            <a:avLst/>
          </a:prstGeom>
          <a:noFill/>
        </p:spPr>
        <p:txBody>
          <a:bodyPr wrap="non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điệu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như</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nào</a:t>
            </a:r>
            <a:r>
              <a:rPr lang="en-US" sz="3200" b="1" dirty="0">
                <a:solidFill>
                  <a:srgbClr val="0070C0"/>
                </a:solidFill>
                <a:latin typeface="Times New Roman" panose="02020603050405020304" pitchFamily="18" charset="0"/>
                <a:cs typeface="Times New Roman" panose="02020603050405020304" pitchFamily="18" charset="0"/>
              </a:rPr>
              <a:t>?</a:t>
            </a:r>
          </a:p>
          <a:p>
            <a:pPr algn="ct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dung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điều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3CB2AAE-E2A4-035F-CEB8-15B668F39D63}"/>
              </a:ext>
            </a:extLst>
          </p:cNvPr>
          <p:cNvSpPr txBox="1"/>
          <p:nvPr/>
        </p:nvSpPr>
        <p:spPr>
          <a:xfrm>
            <a:off x="2996803" y="2411730"/>
            <a:ext cx="8018860" cy="3539430"/>
          </a:xfrm>
          <a:prstGeom prst="rect">
            <a:avLst/>
          </a:prstGeom>
          <a:noFill/>
        </p:spPr>
        <p:txBody>
          <a:bodyPr wrap="square">
            <a:spAutoFit/>
          </a:bodyPr>
          <a:lstStyle/>
          <a:p>
            <a:pPr algn="l"/>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Giai điệu bài hát vui nhộn.</a:t>
            </a:r>
          </a:p>
          <a:p>
            <a:pPr algn="l"/>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Nội dung: Bài hát nói về một mùa hè sắp đến, mùa hè có cảnh đẹp, có tiếng chim hót ríu rít, vui nhộn, có trăm hoa đua nở, có những chú bướm bay lượn trong ánh nắng mặt trời, các bạn nhỏ đã cùng nhau múa hát để đón một mùa hè mới lại đến.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l"/>
            <a:r>
              <a:rPr lang="en-US" sz="2800" dirty="0">
                <a:solidFill>
                  <a:srgbClr val="002060"/>
                </a:solidFill>
                <a:latin typeface="Times New Roman" panose="02020603050405020304" pitchFamily="18" charset="0"/>
                <a:cs typeface="Times New Roman" panose="02020603050405020304" pitchFamily="18" charset="0"/>
              </a:rPr>
              <a:t>-  GD</a:t>
            </a:r>
            <a:r>
              <a:rPr lang="vi-VN"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Mùa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hè</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nhớ</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khỏe</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nhé</a:t>
            </a:r>
            <a:r>
              <a:rPr lang="en-US" sz="2800" dirty="0">
                <a:solidFill>
                  <a:srgbClr val="002060"/>
                </a:solidFill>
                <a:latin typeface="Times New Roman" panose="02020603050405020304" pitchFamily="18" charset="0"/>
                <a:cs typeface="Times New Roman" panose="02020603050405020304" pitchFamily="18" charset="0"/>
              </a:rPr>
              <a:t>!</a:t>
            </a:r>
            <a:endParaRPr lang="vi-VN" sz="2800" i="0" dirty="0">
              <a:solidFill>
                <a:srgbClr val="00206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4173930"/>
      </p:ext>
    </p:extLst>
  </p:cSld>
  <p:clrMapOvr>
    <a:masterClrMapping/>
  </p:clrMapOvr>
  <mc:AlternateContent xmlns:mc="http://schemas.openxmlformats.org/markup-compatibility/2006" xmlns:p14="http://schemas.microsoft.com/office/powerpoint/2010/main">
    <mc:Choice Requires="p14">
      <p:transition spd="slow" p14:dur="2000" advTm="36716"/>
    </mc:Choice>
    <mc:Fallback xmlns="">
      <p:transition spd="slow" advTm="36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514"/>
            <a:ext cx="12192000"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14800" y="2438400"/>
            <a:ext cx="4495800" cy="3046988"/>
          </a:xfrm>
          <a:prstGeom prst="rect">
            <a:avLst/>
          </a:prstGeom>
          <a:noFill/>
        </p:spPr>
        <p:txBody>
          <a:bodyPr wrap="square" rtlCol="0">
            <a:spAutoFit/>
          </a:bodyPr>
          <a:lstStyle/>
          <a:p>
            <a:r>
              <a:rPr lang="en-US" sz="4800" b="1" dirty="0" err="1">
                <a:solidFill>
                  <a:srgbClr val="7030A0"/>
                </a:solidFill>
                <a:latin typeface="Times New Roman" panose="02020603050405020304" pitchFamily="18" charset="0"/>
                <a:cs typeface="Times New Roman" panose="02020603050405020304" pitchFamily="18" charset="0"/>
              </a:rPr>
              <a:t>Trẻ</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thực</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hiện</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Tổ</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Nhóm</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Cá</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nhân</a:t>
            </a:r>
            <a:endParaRPr lang="en-US" sz="4800" b="1" dirty="0">
              <a:solidFill>
                <a:srgbClr val="7030A0"/>
              </a:solidFill>
              <a:latin typeface="Times New Roman" panose="02020603050405020304" pitchFamily="18" charset="0"/>
              <a:cs typeface="Times New Roman" panose="02020603050405020304" pitchFamily="18" charset="0"/>
            </a:endParaRPr>
          </a:p>
        </p:txBody>
      </p:sp>
      <p:pic>
        <p:nvPicPr>
          <p:cNvPr id="3" name="beat_bai_hat_mua_he_den__gvgB3MByoK-gucZKgpi">
            <a:hlinkClick r:id="" action="ppaction://media"/>
            <a:extLst>
              <a:ext uri="{FF2B5EF4-FFF2-40B4-BE49-F238E27FC236}">
                <a16:creationId xmlns:a16="http://schemas.microsoft.com/office/drawing/2014/main" id="{B17D66C5-1EE5-8BAE-B519-0909FD3A94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0100" y="48757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
            <a:ext cx="11963400" cy="680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1524000" y="0"/>
            <a:ext cx="9144000" cy="464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TC “Tai ai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a:t>
            </a:r>
          </a:p>
          <a:p>
            <a:r>
              <a:rPr lang="vi-VN" sz="3300" dirty="0">
                <a:latin typeface="Times New Roman" panose="02020603050405020304" pitchFamily="18" charset="0"/>
                <a:cs typeface="Times New Roman" panose="02020603050405020304" pitchFamily="18" charset="0"/>
              </a:rPr>
              <a:t> Cô cho trẻ chơi 2-3 lần và nhận xét sau mỗi lần chơi</a:t>
            </a:r>
          </a:p>
          <a:p>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364480" y="4804136"/>
            <a:ext cx="48768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SÁNG TÁC: HOÀNG VĂN YẾN</a:t>
            </a:r>
          </a:p>
        </p:txBody>
      </p:sp>
      <p:sp>
        <p:nvSpPr>
          <p:cNvPr id="3" name="Rectangle 2"/>
          <p:cNvSpPr/>
          <p:nvPr/>
        </p:nvSpPr>
        <p:spPr>
          <a:xfrm>
            <a:off x="2507917" y="2551837"/>
            <a:ext cx="9328483" cy="1754326"/>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Xin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chào</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và</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hẹn</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gặp</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lại</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các</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con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trong</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các</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tiết</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học</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sau</a:t>
            </a:r>
            <a:r>
              <a:rPr lang="en-US"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a:t>
            </a:r>
          </a:p>
        </p:txBody>
      </p:sp>
    </p:spTree>
    <p:custDataLst>
      <p:tags r:id="rId1"/>
    </p:custDataLst>
    <p:extLst>
      <p:ext uri="{BB962C8B-B14F-4D97-AF65-F5344CB8AC3E}">
        <p14:creationId xmlns:p14="http://schemas.microsoft.com/office/powerpoint/2010/main" val="4040988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3432">
        <p15:prstTrans prst="curtains"/>
      </p:transition>
    </mc:Choice>
    <mc:Fallback xmlns="">
      <p:transition spd="slow" advTm="4343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3069_491[1]">
            <a:extLst>
              <a:ext uri="{FF2B5EF4-FFF2-40B4-BE49-F238E27FC236}">
                <a16:creationId xmlns:a16="http://schemas.microsoft.com/office/drawing/2014/main" id="{5374B485-542C-794D-7C4D-55C8BC668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3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Du-lich-Nha-Trang-Vinpearland-Hon-Ngoc-Viet-2011-07-21-11-41-57">
            <a:extLst>
              <a:ext uri="{FF2B5EF4-FFF2-40B4-BE49-F238E27FC236}">
                <a16:creationId xmlns:a16="http://schemas.microsoft.com/office/drawing/2014/main" id="{C1CB81B6-698A-4E55-60CD-7A9B196F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01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3877475175_ce54fb311a_o">
            <a:extLst>
              <a:ext uri="{FF2B5EF4-FFF2-40B4-BE49-F238E27FC236}">
                <a16:creationId xmlns:a16="http://schemas.microsoft.com/office/drawing/2014/main" id="{C90DFBAA-3198-D0F1-7898-7BA04B48B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0"/>
            <a:ext cx="12091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244450734_Khanh%20Hoa">
            <a:extLst>
              <a:ext uri="{FF2B5EF4-FFF2-40B4-BE49-F238E27FC236}">
                <a16:creationId xmlns:a16="http://schemas.microsoft.com/office/drawing/2014/main" id="{2599E0BD-7AF9-F930-B99B-1655C4DC8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DSC_3085+copy">
            <a:extLst>
              <a:ext uri="{FF2B5EF4-FFF2-40B4-BE49-F238E27FC236}">
                <a16:creationId xmlns:a16="http://schemas.microsoft.com/office/drawing/2014/main" id="{E9FC6008-326B-614A-2AA8-BBC2A7BE9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lide3">
            <a:extLst>
              <a:ext uri="{FF2B5EF4-FFF2-40B4-BE49-F238E27FC236}">
                <a16:creationId xmlns:a16="http://schemas.microsoft.com/office/drawing/2014/main" id="{974C4933-9573-589D-4E65-18922056C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0"/>
            <a:ext cx="12063413" cy="67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8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364480" y="4804136"/>
            <a:ext cx="48768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SÁNG TÁC: HOÀNG VĂN YẾN</a:t>
            </a:r>
          </a:p>
        </p:txBody>
      </p:sp>
      <p:sp>
        <p:nvSpPr>
          <p:cNvPr id="7" name="Rectangle 6"/>
          <p:cNvSpPr/>
          <p:nvPr/>
        </p:nvSpPr>
        <p:spPr>
          <a:xfrm>
            <a:off x="3484344" y="2422829"/>
            <a:ext cx="7806090" cy="15782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BÀI HÁT: “</a:t>
            </a:r>
            <a:r>
              <a:rPr lang="en-US" sz="4000" b="1" dirty="0" err="1">
                <a:latin typeface="Times New Roman" panose="02020603050405020304" pitchFamily="18" charset="0"/>
                <a:cs typeface="Times New Roman" panose="02020603050405020304" pitchFamily="18" charset="0"/>
              </a:rPr>
              <a:t>Mùa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a:t>
            </a:r>
          </a:p>
          <a:p>
            <a:pPr algn="ctr"/>
            <a:r>
              <a:rPr lang="en-US" sz="2800" b="1" dirty="0">
                <a:latin typeface="Times New Roman" panose="02020603050405020304" pitchFamily="18" charset="0"/>
                <a:cs typeface="Times New Roman" panose="02020603050405020304" pitchFamily="18" charset="0"/>
              </a:rPr>
              <a:t>SÁNG TÁC: NGUYỄN THỊ NHUNG</a:t>
            </a:r>
          </a:p>
        </p:txBody>
      </p:sp>
    </p:spTree>
    <p:custDataLst>
      <p:tags r:id="rId1"/>
    </p:custDataLst>
    <p:extLst>
      <p:ext uri="{BB962C8B-B14F-4D97-AF65-F5344CB8AC3E}">
        <p14:creationId xmlns:p14="http://schemas.microsoft.com/office/powerpoint/2010/main" val="3642755567"/>
      </p:ext>
    </p:extLst>
  </p:cSld>
  <p:clrMapOvr>
    <a:masterClrMapping/>
  </p:clrMapOvr>
  <mc:AlternateContent xmlns:mc="http://schemas.openxmlformats.org/markup-compatibility/2006" xmlns:p14="http://schemas.microsoft.com/office/powerpoint/2010/main">
    <mc:Choice Requires="p14">
      <p:transition spd="slow" p14:dur="2000" advTm="9990"/>
    </mc:Choice>
    <mc:Fallback xmlns="">
      <p:transition spd="slow" advTm="9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0741E7B8-8F8E-5E0D-3DC4-7E92B0564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1504" y="0"/>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6406CC0-BDC4-AB3D-8D80-41D3200EBD14}"/>
              </a:ext>
            </a:extLst>
          </p:cNvPr>
          <p:cNvSpPr txBox="1">
            <a:spLocks/>
          </p:cNvSpPr>
          <p:nvPr/>
        </p:nvSpPr>
        <p:spPr>
          <a:xfrm>
            <a:off x="4110038" y="2633662"/>
            <a:ext cx="490537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Times New Roman" panose="02020603050405020304" pitchFamily="18" charset="0"/>
                <a:cs typeface="Times New Roman" panose="02020603050405020304" pitchFamily="18" charset="0"/>
              </a:rPr>
              <a:t>CÔ HÁT LẦN 1</a:t>
            </a:r>
          </a:p>
        </p:txBody>
      </p:sp>
    </p:spTree>
    <p:extLst>
      <p:ext uri="{BB962C8B-B14F-4D97-AF65-F5344CB8AC3E}">
        <p14:creationId xmlns:p14="http://schemas.microsoft.com/office/powerpoint/2010/main" val="2392366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788674573"/>
</p:tagLst>
</file>

<file path=ppt/tags/tag2.xml><?xml version="1.0" encoding="utf-8"?>
<p:tagLst xmlns:a="http://schemas.openxmlformats.org/drawingml/2006/main" xmlns:r="http://schemas.openxmlformats.org/officeDocument/2006/relationships" xmlns:p="http://schemas.openxmlformats.org/presentationml/2006/main">
  <p:tag name="TIMING" val="|20.6"/>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2.3|8.9"/>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1.3|6.7"/>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319</Words>
  <Application>Microsoft Office PowerPoint</Application>
  <PresentationFormat>Widescreen</PresentationFormat>
  <Paragraphs>34</Paragraphs>
  <Slides>16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Nhung</cp:lastModifiedBy>
  <cp:revision>36</cp:revision>
  <dcterms:created xsi:type="dcterms:W3CDTF">2021-12-03T10:55:52Z</dcterms:created>
  <dcterms:modified xsi:type="dcterms:W3CDTF">2024-04-21T13:52:57Z</dcterms:modified>
</cp:coreProperties>
</file>