
<file path=[Content_Types].xml><?xml version="1.0" encoding="utf-8"?>
<Types xmlns="http://schemas.openxmlformats.org/package/2006/content-types">
  <Default Extension="jpeg" ContentType="image/jpeg"/>
  <Default Extension="JPG" ContentType="image/.jp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3" r:id="rId3"/>
    <p:sldId id="273" r:id="rId4"/>
    <p:sldId id="274" r:id="rId5"/>
    <p:sldId id="278" r:id="rId6"/>
    <p:sldId id="265" r:id="rId7"/>
    <p:sldId id="284" r:id="rId8"/>
    <p:sldId id="269" r:id="rId9"/>
    <p:sldId id="271" r:id="rId10"/>
    <p:sldId id="272"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60"/>
  </p:normalViewPr>
  <p:slideViewPr>
    <p:cSldViewPr>
      <p:cViewPr>
        <p:scale>
          <a:sx n="62" d="100"/>
          <a:sy n="62" d="100"/>
        </p:scale>
        <p:origin x="-732" y="-22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bleStyles" Target="tableStyles.xml"/><Relationship Id="rId13" Type="http://schemas.openxmlformats.org/officeDocument/2006/relationships/viewProps" Target="viewProps.xml"/><Relationship Id="rId12" Type="http://schemas.openxmlformats.org/officeDocument/2006/relationships/presProps" Target="presProps.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5E30B6-C739-4A9B-A28B-38A7FB6749E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E6C8-B4D8-402B-910F-E6463A95335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A5E30B6-C739-4A9B-A28B-38A7FB6749E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E6C8-B4D8-402B-910F-E6463A95335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A5E30B6-C739-4A9B-A28B-38A7FB6749E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E6C8-B4D8-402B-910F-E6463A95335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AA5E30B6-C739-4A9B-A28B-38A7FB6749E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E6C8-B4D8-402B-910F-E6463A95335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AA5E30B6-C739-4A9B-A28B-38A7FB6749E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59E6C8-B4D8-402B-910F-E6463A95335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AA5E30B6-C739-4A9B-A28B-38A7FB6749E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9E6C8-B4D8-402B-910F-E6463A95335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AA5E30B6-C739-4A9B-A28B-38A7FB6749E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59E6C8-B4D8-402B-910F-E6463A95335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5E30B6-C739-4A9B-A28B-38A7FB6749E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59E6C8-B4D8-402B-910F-E6463A95335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5E30B6-C739-4A9B-A28B-38A7FB6749E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59E6C8-B4D8-402B-910F-E6463A95335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AA5E30B6-C739-4A9B-A28B-38A7FB6749E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9E6C8-B4D8-402B-910F-E6463A95335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AA5E30B6-C739-4A9B-A28B-38A7FB6749E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59E6C8-B4D8-402B-910F-E6463A95335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5E30B6-C739-4A9B-A28B-38A7FB6749E1}"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59E6C8-B4D8-402B-910F-E6463A95335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7.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304800"/>
            <a:ext cx="6553200" cy="769441"/>
          </a:xfrm>
          <a:prstGeom prst="rect">
            <a:avLst/>
          </a:prstGeom>
          <a:noFill/>
        </p:spPr>
        <p:txBody>
          <a:bodyPr wrap="square" rtlCol="0">
            <a:spAutoFit/>
          </a:bodyPr>
          <a:lstStyle/>
          <a:p>
            <a:pPr algn="ctr"/>
            <a:r>
              <a:rPr lang="en-US" sz="2400" b="1" dirty="0" smtClean="0">
                <a:solidFill>
                  <a:srgbClr val="002060"/>
                </a:solidFill>
                <a:latin typeface="Times New Roman" panose="02020603050405020304" pitchFamily="18" charset="0"/>
                <a:cs typeface="Times New Roman" panose="02020603050405020304" pitchFamily="18" charset="0"/>
              </a:rPr>
              <a:t>PHÒNG GD- ĐT QUẬN LONG BIÊN</a:t>
            </a:r>
            <a:endParaRPr lang="en-US" sz="2400" b="1" dirty="0" smtClean="0">
              <a:solidFill>
                <a:srgbClr val="002060"/>
              </a:solidFill>
              <a:latin typeface="Times New Roman" panose="02020603050405020304" pitchFamily="18" charset="0"/>
              <a:cs typeface="Times New Roman" panose="02020603050405020304" pitchFamily="18" charset="0"/>
            </a:endParaRPr>
          </a:p>
          <a:p>
            <a:pPr algn="ctr"/>
            <a:r>
              <a:rPr lang="en-US" sz="2000" b="1" dirty="0" smtClean="0">
                <a:solidFill>
                  <a:srgbClr val="002060"/>
                </a:solidFill>
                <a:latin typeface="Times New Roman" panose="02020603050405020304" pitchFamily="18" charset="0"/>
                <a:cs typeface="Times New Roman" panose="02020603050405020304" pitchFamily="18" charset="0"/>
              </a:rPr>
              <a:t>TRƯỜNG MẦM NON GIANG BIÊN </a:t>
            </a:r>
            <a:endParaRPr lang="en-US" sz="2000" b="1" dirty="0">
              <a:solidFill>
                <a:srgbClr val="00206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52400" y="2133600"/>
            <a:ext cx="8991600" cy="706755"/>
          </a:xfrm>
          <a:prstGeom prst="rect">
            <a:avLst/>
          </a:prstGeom>
          <a:noFill/>
        </p:spPr>
        <p:txBody>
          <a:bodyPr wrap="square" rtlCol="0">
            <a:spAutoFit/>
          </a:bodyPr>
          <a:lstStyle/>
          <a:p>
            <a:r>
              <a:rPr lang="en-US" sz="4000" b="1" dirty="0" smtClean="0">
                <a:solidFill>
                  <a:srgbClr val="FF0000"/>
                </a:solidFill>
                <a:latin typeface="Times New Roman" panose="02020603050405020304" pitchFamily="18" charset="0"/>
                <a:cs typeface="Times New Roman" panose="02020603050405020304" pitchFamily="18" charset="0"/>
              </a:rPr>
              <a:t>LĨNH VỰC PHÁT TRIỂN THẨM MỸ</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09600" y="3047999"/>
            <a:ext cx="8534400" cy="1569660"/>
          </a:xfrm>
          <a:prstGeom prst="rect">
            <a:avLst/>
          </a:prstGeom>
          <a:noFill/>
        </p:spPr>
        <p:txBody>
          <a:bodyPr wrap="square" rtlCol="0">
            <a:spAutoFit/>
          </a:bodyPr>
          <a:lstStyle/>
          <a:p>
            <a:r>
              <a:rPr lang="en-US" sz="3200" b="1" dirty="0" err="1" smtClean="0">
                <a:solidFill>
                  <a:srgbClr val="0070C0"/>
                </a:solidFill>
                <a:latin typeface="Times New Roman" panose="02020603050405020304" pitchFamily="18" charset="0"/>
                <a:cs typeface="Times New Roman" panose="02020603050405020304" pitchFamily="18" charset="0"/>
              </a:rPr>
              <a:t>Đề</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tài</a:t>
            </a:r>
            <a:r>
              <a:rPr lang="en-US" sz="3200" b="1" dirty="0" smtClean="0">
                <a:solidFill>
                  <a:srgbClr val="0070C0"/>
                </a:solidFill>
                <a:latin typeface="Times New Roman" panose="02020603050405020304" pitchFamily="18" charset="0"/>
                <a:cs typeface="Times New Roman" panose="02020603050405020304" pitchFamily="18" charset="0"/>
              </a:rPr>
              <a:t>	: </a:t>
            </a:r>
            <a:r>
              <a:rPr lang="en-US" sz="3200" b="1" dirty="0" err="1" smtClean="0">
                <a:solidFill>
                  <a:srgbClr val="0070C0"/>
                </a:solidFill>
                <a:latin typeface="Times New Roman" panose="02020603050405020304" pitchFamily="18" charset="0"/>
                <a:cs typeface="Times New Roman" panose="02020603050405020304" pitchFamily="18" charset="0"/>
              </a:rPr>
              <a:t>Dạy</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hát</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smtClean="0">
                <a:solidFill>
                  <a:srgbClr val="0070C0"/>
                </a:solidFill>
                <a:latin typeface="Times New Roman" panose="02020603050405020304" pitchFamily="18" charset="0"/>
                <a:cs typeface="Times New Roman" panose="02020603050405020304" pitchFamily="18" charset="0"/>
              </a:rPr>
              <a:t>“</a:t>
            </a:r>
            <a:r>
              <a:rPr lang="en-US" sz="3200" b="1" dirty="0" err="1" smtClean="0">
                <a:solidFill>
                  <a:srgbClr val="0070C0"/>
                </a:solidFill>
                <a:latin typeface="Times New Roman" panose="02020603050405020304" pitchFamily="18" charset="0"/>
                <a:cs typeface="Times New Roman" panose="02020603050405020304" pitchFamily="18" charset="0"/>
              </a:rPr>
              <a:t>quà</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mùng</a:t>
            </a:r>
            <a:r>
              <a:rPr lang="en-US" sz="3200" b="1" dirty="0" smtClean="0">
                <a:solidFill>
                  <a:srgbClr val="0070C0"/>
                </a:solidFill>
                <a:latin typeface="Times New Roman" panose="02020603050405020304" pitchFamily="18" charset="0"/>
                <a:cs typeface="Times New Roman" panose="02020603050405020304" pitchFamily="18" charset="0"/>
              </a:rPr>
              <a:t> 8-3”</a:t>
            </a:r>
            <a:endParaRPr lang="en-US" sz="3200" b="1" dirty="0" smtClean="0">
              <a:solidFill>
                <a:srgbClr val="0070C0"/>
              </a:solidFill>
              <a:latin typeface="Times New Roman" panose="02020603050405020304" pitchFamily="18" charset="0"/>
              <a:cs typeface="Times New Roman" panose="02020603050405020304" pitchFamily="18" charset="0"/>
            </a:endParaRPr>
          </a:p>
          <a:p>
            <a:r>
              <a:rPr lang="en-US" sz="3200" b="1" dirty="0" smtClean="0">
                <a:solidFill>
                  <a:srgbClr val="0070C0"/>
                </a:solidFill>
                <a:latin typeface="Times New Roman" panose="02020603050405020304" pitchFamily="18" charset="0"/>
                <a:cs typeface="Times New Roman" panose="02020603050405020304" pitchFamily="18" charset="0"/>
              </a:rPr>
              <a:t>	 	 TC </a:t>
            </a:r>
            <a:r>
              <a:rPr lang="en-US" sz="3200" b="1" dirty="0" smtClean="0">
                <a:solidFill>
                  <a:srgbClr val="0070C0"/>
                </a:solidFill>
                <a:latin typeface="Times New Roman" panose="02020603050405020304" pitchFamily="18" charset="0"/>
                <a:cs typeface="Times New Roman" panose="02020603050405020304" pitchFamily="18" charset="0"/>
              </a:rPr>
              <a:t>“tai </a:t>
            </a:r>
            <a:r>
              <a:rPr lang="en-US" sz="3200" b="1" dirty="0" err="1" smtClean="0">
                <a:solidFill>
                  <a:srgbClr val="0070C0"/>
                </a:solidFill>
                <a:latin typeface="Times New Roman" panose="02020603050405020304" pitchFamily="18" charset="0"/>
                <a:cs typeface="Times New Roman" panose="02020603050405020304" pitchFamily="18" charset="0"/>
              </a:rPr>
              <a:t>ai</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tinh</a:t>
            </a:r>
            <a:r>
              <a:rPr lang="en-US" sz="3200" b="1" dirty="0" smtClean="0">
                <a:solidFill>
                  <a:srgbClr val="0070C0"/>
                </a:solidFill>
                <a:latin typeface="Times New Roman" panose="02020603050405020304" pitchFamily="18" charset="0"/>
                <a:cs typeface="Times New Roman" panose="02020603050405020304" pitchFamily="18" charset="0"/>
              </a:rPr>
              <a:t>”</a:t>
            </a:r>
            <a:endParaRPr lang="en-US" sz="3200" b="1" dirty="0" smtClean="0">
              <a:solidFill>
                <a:srgbClr val="0070C0"/>
              </a:solidFill>
              <a:latin typeface="Times New Roman" panose="02020603050405020304" pitchFamily="18" charset="0"/>
              <a:cs typeface="Times New Roman" panose="02020603050405020304" pitchFamily="18" charset="0"/>
            </a:endParaRPr>
          </a:p>
          <a:p>
            <a:r>
              <a:rPr lang="en-US" sz="3200" b="1" dirty="0" err="1" smtClean="0">
                <a:solidFill>
                  <a:srgbClr val="0070C0"/>
                </a:solidFill>
                <a:latin typeface="Times New Roman" panose="02020603050405020304" pitchFamily="18" charset="0"/>
                <a:cs typeface="Times New Roman" panose="02020603050405020304" pitchFamily="18" charset="0"/>
              </a:rPr>
              <a:t>Lứa</a:t>
            </a:r>
            <a:r>
              <a:rPr lang="en-US" sz="3200" b="1" dirty="0" smtClean="0">
                <a:solidFill>
                  <a:srgbClr val="0070C0"/>
                </a:solidFill>
                <a:latin typeface="Times New Roman" panose="02020603050405020304" pitchFamily="18" charset="0"/>
                <a:cs typeface="Times New Roman" panose="02020603050405020304" pitchFamily="18" charset="0"/>
              </a:rPr>
              <a:t> </a:t>
            </a:r>
            <a:r>
              <a:rPr lang="en-US" sz="3200" b="1" dirty="0" err="1" smtClean="0">
                <a:solidFill>
                  <a:srgbClr val="0070C0"/>
                </a:solidFill>
                <a:latin typeface="Times New Roman" panose="02020603050405020304" pitchFamily="18" charset="0"/>
                <a:cs typeface="Times New Roman" panose="02020603050405020304" pitchFamily="18" charset="0"/>
              </a:rPr>
              <a:t>tuổi</a:t>
            </a:r>
            <a:r>
              <a:rPr lang="en-US" sz="3200" b="1" dirty="0" smtClean="0">
                <a:solidFill>
                  <a:srgbClr val="0070C0"/>
                </a:solidFill>
                <a:latin typeface="Times New Roman" panose="02020603050405020304" pitchFamily="18" charset="0"/>
                <a:cs typeface="Times New Roman" panose="02020603050405020304" pitchFamily="18" charset="0"/>
              </a:rPr>
              <a:t>	: </a:t>
            </a:r>
            <a:r>
              <a:rPr lang="en-US" sz="3200" b="1" dirty="0" smtClean="0">
                <a:solidFill>
                  <a:srgbClr val="0070C0"/>
                </a:solidFill>
                <a:latin typeface="Times New Roman" panose="02020603050405020304" pitchFamily="18" charset="0"/>
                <a:cs typeface="Times New Roman" panose="02020603050405020304" pitchFamily="18" charset="0"/>
              </a:rPr>
              <a:t>MGB</a:t>
            </a:r>
            <a:endParaRPr lang="en-US" sz="3200" b="1" dirty="0" smtClean="0">
              <a:solidFill>
                <a:srgbClr val="0070C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276600" y="5564535"/>
            <a:ext cx="2743200" cy="400110"/>
          </a:xfrm>
          <a:prstGeom prst="rect">
            <a:avLst/>
          </a:prstGeom>
          <a:noFill/>
        </p:spPr>
        <p:txBody>
          <a:bodyPr wrap="square" rtlCol="0">
            <a:spAutoFit/>
          </a:bodyPr>
          <a:lstStyle/>
          <a:p>
            <a:endParaRPr lang="en-US" sz="2000" b="1"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68" y="0"/>
            <a:ext cx="915213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2400" y="0"/>
            <a:ext cx="8763000" cy="2554545"/>
          </a:xfrm>
          <a:prstGeom prst="rect">
            <a:avLst/>
          </a:prstGeom>
        </p:spPr>
        <p:txBody>
          <a:bodyPr wrap="square">
            <a:spAutoFit/>
          </a:bodyPr>
          <a:lstStyle/>
          <a:p>
            <a:pPr algn="ctr" fontAlgn="base"/>
            <a:r>
              <a:rPr lang="en-US" sz="3200" b="1" dirty="0" smtClean="0">
                <a:latin typeface="Times New Roman" panose="02020603050405020304" pitchFamily="18" charset="0"/>
                <a:cs typeface="Times New Roman" panose="02020603050405020304" pitchFamily="18" charset="0"/>
              </a:rPr>
              <a:t>ỔN ĐỊNH TỔ </a:t>
            </a:r>
            <a:r>
              <a:rPr lang="en-US" sz="3200" b="1" dirty="0" smtClean="0">
                <a:latin typeface="Times New Roman" panose="02020603050405020304" pitchFamily="18" charset="0"/>
                <a:cs typeface="Times New Roman" panose="02020603050405020304" pitchFamily="18" charset="0"/>
              </a:rPr>
              <a:t>CHỨC</a:t>
            </a:r>
            <a:endParaRPr lang="en-US" sz="3200" b="1" dirty="0" smtClean="0">
              <a:latin typeface="Times New Roman" panose="02020603050405020304" pitchFamily="18" charset="0"/>
              <a:cs typeface="Times New Roman" panose="02020603050405020304" pitchFamily="18" charset="0"/>
            </a:endParaRPr>
          </a:p>
          <a:p>
            <a:pPr algn="ctr" fontAlgn="base"/>
            <a:endParaRPr lang="en-US" sz="3200" b="1" dirty="0">
              <a:latin typeface="Times New Roman" panose="02020603050405020304" pitchFamily="18" charset="0"/>
              <a:cs typeface="Times New Roman" panose="02020603050405020304" pitchFamily="18" charset="0"/>
            </a:endParaRPr>
          </a:p>
          <a:p>
            <a:pPr algn="ctr" fontAlgn="base"/>
            <a:r>
              <a:rPr lang="en-US" sz="3200" b="1" dirty="0" err="1" smtClean="0">
                <a:latin typeface="Times New Roman" panose="02020603050405020304" pitchFamily="18" charset="0"/>
                <a:cs typeface="Times New Roman" panose="02020603050405020304" pitchFamily="18" charset="0"/>
              </a:rPr>
              <a:t>Trò</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chuyện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về</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ngày</a:t>
            </a:r>
            <a:r>
              <a:rPr lang="en-US" sz="3200" b="1" dirty="0" smtClean="0">
                <a:latin typeface="Times New Roman" panose="02020603050405020304" pitchFamily="18" charset="0"/>
                <a:cs typeface="Times New Roman" panose="02020603050405020304" pitchFamily="18" charset="0"/>
              </a:rPr>
              <a:t> 8-3</a:t>
            </a:r>
            <a:endParaRPr lang="en-US" sz="3200" b="1" dirty="0" smtClean="0">
              <a:latin typeface="Times New Roman" panose="02020603050405020304" pitchFamily="18" charset="0"/>
              <a:cs typeface="Times New Roman" panose="02020603050405020304" pitchFamily="18" charset="0"/>
            </a:endParaRPr>
          </a:p>
          <a:p>
            <a:pPr algn="ctr" fontAlgn="base"/>
            <a:endParaRPr lang="en-US" sz="3200" b="1" dirty="0" smtClean="0">
              <a:latin typeface="Times New Roman" panose="02020603050405020304" pitchFamily="18" charset="0"/>
              <a:cs typeface="Times New Roman" panose="02020603050405020304" pitchFamily="18" charset="0"/>
            </a:endParaRPr>
          </a:p>
          <a:p>
            <a:r>
              <a:rPr lang="vi-VN" sz="3200" dirty="0">
                <a:latin typeface="+mj-lt"/>
                <a:cs typeface="Times New Roman" panose="02020603050405020304" pitchFamily="18" charset="0"/>
              </a:rPr>
              <a:t> </a:t>
            </a:r>
            <a:endParaRPr lang="vi-VN" sz="3200" dirty="0">
              <a:latin typeface="+mj-lt"/>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71624"/>
            <a:ext cx="8077200" cy="391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81000" y="757236"/>
            <a:ext cx="3649134" cy="541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757236"/>
            <a:ext cx="4114800" cy="541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1066800"/>
            <a:ext cx="9144000" cy="3231654"/>
          </a:xfrm>
          <a:prstGeom prst="rect">
            <a:avLst/>
          </a:prstGeom>
        </p:spPr>
        <p:txBody>
          <a:bodyPr wrap="square">
            <a:spAutoFit/>
          </a:bodyPr>
          <a:lstStyle/>
          <a:p>
            <a:pPr algn="ctr"/>
            <a:r>
              <a:rPr lang="en-US" sz="6600" b="1" dirty="0" smtClean="0">
                <a:solidFill>
                  <a:srgbClr val="FF0000"/>
                </a:solidFill>
                <a:latin typeface="Times New Roman" panose="02020603050405020304" pitchFamily="18" charset="0"/>
                <a:cs typeface="Times New Roman" panose="02020603050405020304" pitchFamily="18" charset="0"/>
              </a:rPr>
              <a:t>DẠY HÁT </a:t>
            </a:r>
            <a:endParaRPr lang="en-US" sz="6600" b="1" dirty="0" smtClean="0">
              <a:solidFill>
                <a:srgbClr val="FF0000"/>
              </a:solidFill>
              <a:latin typeface="Times New Roman" panose="02020603050405020304" pitchFamily="18" charset="0"/>
              <a:cs typeface="Times New Roman" panose="02020603050405020304" pitchFamily="18" charset="0"/>
            </a:endParaRPr>
          </a:p>
          <a:p>
            <a:pPr algn="ctr"/>
            <a:r>
              <a:rPr lang="en-US" sz="6600" b="1" dirty="0" smtClean="0">
                <a:solidFill>
                  <a:srgbClr val="FF0000"/>
                </a:solidFill>
                <a:latin typeface="Times New Roman" panose="02020603050405020304" pitchFamily="18" charset="0"/>
                <a:cs typeface="Times New Roman" panose="02020603050405020304" pitchFamily="18" charset="0"/>
              </a:rPr>
              <a:t>“</a:t>
            </a:r>
            <a:r>
              <a:rPr lang="en-US" sz="6600" b="1" dirty="0" err="1" smtClean="0">
                <a:solidFill>
                  <a:srgbClr val="FF0000"/>
                </a:solidFill>
                <a:latin typeface="Times New Roman" panose="02020603050405020304" pitchFamily="18" charset="0"/>
                <a:cs typeface="Times New Roman" panose="02020603050405020304" pitchFamily="18" charset="0"/>
              </a:rPr>
              <a:t>Qùa</a:t>
            </a:r>
            <a:r>
              <a:rPr lang="en-US" sz="6600" b="1" dirty="0" smtClean="0">
                <a:solidFill>
                  <a:srgbClr val="FF0000"/>
                </a:solidFill>
                <a:latin typeface="Times New Roman" panose="02020603050405020304" pitchFamily="18" charset="0"/>
                <a:cs typeface="Times New Roman" panose="02020603050405020304" pitchFamily="18" charset="0"/>
              </a:rPr>
              <a:t> 8-3”</a:t>
            </a:r>
            <a:endParaRPr lang="vi-VN" sz="6600" dirty="0">
              <a:solidFill>
                <a:srgbClr val="FF0000"/>
              </a:solidFill>
              <a:latin typeface="Times New Roman" panose="02020603050405020304" pitchFamily="18" charset="0"/>
              <a:cs typeface="Times New Roman" panose="02020603050405020304" pitchFamily="18" charset="0"/>
            </a:endParaRPr>
          </a:p>
          <a:p>
            <a:pPr marL="571500" indent="-571500">
              <a:buFontTx/>
              <a:buChar char="-"/>
            </a:pPr>
            <a:endParaRPr lang="en-US" sz="3600" dirty="0" smtClean="0">
              <a:latin typeface="Times New Roman" panose="02020603050405020304" pitchFamily="18" charset="0"/>
              <a:cs typeface="Times New Roman" panose="02020603050405020304" pitchFamily="18" charset="0"/>
            </a:endParaRPr>
          </a:p>
          <a:p>
            <a:pPr marL="571500" indent="-571500">
              <a:buFontTx/>
              <a:buChar char="-"/>
            </a:pPr>
            <a:endParaRPr lang="vi-VN" sz="3600" dirty="0">
              <a:latin typeface="Times New Roman" panose="02020603050405020304" pitchFamily="18" charset="0"/>
              <a:cs typeface="Times New Roman" panose="02020603050405020304" pitchFamily="18" charset="0"/>
            </a:endParaRPr>
          </a:p>
        </p:txBody>
      </p:sp>
      <p:pic>
        <p:nvPicPr>
          <p:cNvPr id="6" name="Quà 8-3 Tuổi Thơ - Cô cho em mang về nhà.. - Nhạc Thiếu Nhi vui nhộn hay nhất.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685800" y="38862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61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257175"/>
            <a:ext cx="9144000" cy="634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5240" y="685800"/>
            <a:ext cx="9525000" cy="1143000"/>
          </a:xfrm>
        </p:spPr>
        <p:txBody>
          <a:bodyPr>
            <a:noAutofit/>
          </a:bodyPr>
          <a:lstStyle/>
          <a:p>
            <a:r>
              <a:rPr lang="en-US" sz="4800" b="1" dirty="0" smtClean="0">
                <a:latin typeface="Times New Roman" panose="02020603050405020304" pitchFamily="18" charset="0"/>
                <a:cs typeface="Times New Roman" panose="02020603050405020304" pitchFamily="18" charset="0"/>
              </a:rPr>
              <a:t>DẠY TRẺ HÁT</a:t>
            </a:r>
            <a:endParaRPr lang="en-US" sz="4800" b="1"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7086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1371600"/>
            <a:ext cx="5715000" cy="707886"/>
          </a:xfrm>
          <a:prstGeom prst="rect">
            <a:avLst/>
          </a:prstGeom>
          <a:noFill/>
        </p:spPr>
        <p:txBody>
          <a:bodyPr wrap="square" rtlCol="0">
            <a:spAutoFit/>
          </a:bodyPr>
          <a:lstStyle/>
          <a:p>
            <a:pPr algn="ctr"/>
            <a:r>
              <a:rPr lang="en-US" sz="4000" b="1" dirty="0" smtClean="0">
                <a:solidFill>
                  <a:srgbClr val="FF0000"/>
                </a:solidFill>
                <a:latin typeface="Times New Roman" panose="02020603050405020304" pitchFamily="18" charset="0"/>
                <a:cs typeface="Times New Roman" panose="02020603050405020304" pitchFamily="18" charset="0"/>
              </a:rPr>
              <a:t>TRẺ HÁT</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4" name="Quà 8-3 Tuổi Thơ - Cô cho em mang về nhà.. - Nhạc Thiếu Nhi vui nhộn hay nhất.mp3">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600200" y="3398520"/>
            <a:ext cx="609600" cy="609600"/>
          </a:xfrm>
          <a:prstGeom prst="rect">
            <a:avLst/>
          </a:prstGeom>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5250" y="2554288"/>
            <a:ext cx="3871913" cy="174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361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20" y="609600"/>
            <a:ext cx="9147220" cy="569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0" y="762000"/>
            <a:ext cx="9144000" cy="3886200"/>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TC </a:t>
            </a:r>
            <a:r>
              <a:rPr lang="en-US" sz="3600" dirty="0" smtClean="0">
                <a:latin typeface="Times New Roman" panose="02020603050405020304" pitchFamily="18" charset="0"/>
                <a:cs typeface="Times New Roman" panose="02020603050405020304" pitchFamily="18" charset="0"/>
              </a:rPr>
              <a:t>“tai </a:t>
            </a:r>
            <a:r>
              <a:rPr lang="en-US" sz="3600" dirty="0" err="1" smtClean="0">
                <a:latin typeface="Times New Roman" panose="02020603050405020304" pitchFamily="18" charset="0"/>
                <a:cs typeface="Times New Roman" panose="02020603050405020304" pitchFamily="18" charset="0"/>
              </a:rPr>
              <a:t>ai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tinh</a:t>
            </a:r>
            <a:r>
              <a:rPr lang="en-US" sz="3600" dirty="0" smtClean="0">
                <a:latin typeface="Times New Roman" panose="02020603050405020304" pitchFamily="18" charset="0"/>
                <a:cs typeface="Times New Roman" panose="02020603050405020304" pitchFamily="18" charset="0"/>
              </a:rPr>
              <a:t>”</a:t>
            </a:r>
            <a:endParaRPr lang="en-US" sz="3600" dirty="0" smtClean="0">
              <a:latin typeface="Times New Roman" panose="02020603050405020304" pitchFamily="18" charset="0"/>
              <a:cs typeface="Times New Roman" panose="02020603050405020304" pitchFamily="18" charset="0"/>
            </a:endParaRPr>
          </a:p>
          <a:p>
            <a:r>
              <a:rPr lang="vi-VN" sz="3600" b="1" dirty="0"/>
              <a:t>- </a:t>
            </a:r>
            <a:r>
              <a:rPr lang="vi-VN" sz="3600" dirty="0"/>
              <a:t>Cách chơi: Cho trẻ đóng vai người tham gia giao thông vừa đi vừa hát bài "Em đi qua ngã tư đường phố". Khi có hiệu lệnh đèn thì trẻ phải làm đúng vai trò của người tham gia giao thông theo hiệu lệnh đèn.</a:t>
            </a:r>
            <a:endParaRPr lang="vi-VN" sz="3600" dirty="0"/>
          </a:p>
          <a:p>
            <a:r>
              <a:rPr lang="vi-VN" sz="3600" dirty="0"/>
              <a:t>- Cô cho trẻ chơi 2-3 lần và nhận xét sau mỗi lần chơi</a:t>
            </a:r>
            <a:endParaRPr lang="vi-VN" sz="3600" dirty="0"/>
          </a:p>
          <a:p>
            <a:endParaRPr lang="en-US" sz="36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20" y="304800"/>
            <a:ext cx="9140780" cy="6116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0" y="1676400"/>
            <a:ext cx="9144000" cy="2514600"/>
          </a:xfrm>
        </p:spPr>
        <p:txBody>
          <a:bodyPr>
            <a:normAutofit/>
          </a:bodyPr>
          <a:lstStyle/>
          <a:p>
            <a:r>
              <a:rPr lang="vi-VN" b="1" dirty="0" smtClean="0">
                <a:solidFill>
                  <a:srgbClr val="FF0000"/>
                </a:solidFill>
              </a:rPr>
              <a:t>*</a:t>
            </a:r>
            <a:r>
              <a:rPr lang="en-US" b="1" dirty="0" smtClean="0">
                <a:solidFill>
                  <a:srgbClr val="FF0000"/>
                </a:solidFill>
                <a:latin typeface="Times New Roman" panose="02020603050405020304" pitchFamily="18" charset="0"/>
                <a:cs typeface="Times New Roman" panose="02020603050405020304" pitchFamily="18" charset="0"/>
              </a:rPr>
              <a:t>GD</a:t>
            </a:r>
            <a:r>
              <a:rPr lang="vi-VN" b="1" dirty="0" smtClean="0">
                <a:solidFill>
                  <a:srgbClr val="FF0000"/>
                </a:solidFill>
              </a:rPr>
              <a:t>: </a:t>
            </a:r>
            <a:r>
              <a:rPr lang="vi-VN" b="1" dirty="0">
                <a:solidFill>
                  <a:srgbClr val="FF0000"/>
                </a:solidFill>
              </a:rPr>
              <a:t>Khi tham gia giao thông </a:t>
            </a:r>
            <a:r>
              <a:rPr lang="vi-VN" b="1" dirty="0" smtClean="0">
                <a:solidFill>
                  <a:srgbClr val="FF0000"/>
                </a:solidFill>
              </a:rPr>
              <a:t>các </a:t>
            </a:r>
            <a:r>
              <a:rPr lang="vi-VN" b="1" dirty="0">
                <a:solidFill>
                  <a:srgbClr val="FF0000"/>
                </a:solidFill>
              </a:rPr>
              <a:t>con phải </a:t>
            </a:r>
            <a:r>
              <a:rPr lang="en-US" b="1" dirty="0" err="1" smtClean="0">
                <a:solidFill>
                  <a:srgbClr val="FF0000"/>
                </a:solidFill>
                <a:latin typeface="Times New Roman" panose="02020603050405020304" pitchFamily="18" charset="0"/>
                <a:cs typeface="Times New Roman" panose="02020603050405020304" pitchFamily="18" charset="0"/>
              </a:rPr>
              <a:t>tuân</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thủ</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đúng</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các</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luật</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lệ</a:t>
            </a:r>
            <a:r>
              <a:rPr lang="en-US" b="1" dirty="0" smtClean="0">
                <a:solidFill>
                  <a:srgbClr val="FF0000"/>
                </a:solidFill>
                <a:latin typeface="Times New Roman" panose="02020603050405020304" pitchFamily="18" charset="0"/>
                <a:cs typeface="Times New Roman" panose="02020603050405020304" pitchFamily="18" charset="0"/>
              </a:rPr>
              <a:t> ATGT</a:t>
            </a:r>
            <a:endParaRPr lang="en-US"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2400"/>
            <a:ext cx="9144000" cy="6527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219200" y="2844701"/>
            <a:ext cx="6705600" cy="1143000"/>
          </a:xfrm>
          <a:scene3d>
            <a:camera prst="isometricOffAxis1Right"/>
            <a:lightRig rig="threePt" dir="t"/>
          </a:scene3d>
        </p:spPr>
        <p:txBody>
          <a:bodyPr>
            <a:noAutofit/>
          </a:bodyPr>
          <a:lstStyle/>
          <a:p>
            <a:r>
              <a:rPr lang="en-US" sz="7200" b="1" smtClean="0">
                <a:latin typeface="Times New Roman" panose="02020603050405020304" pitchFamily="18" charset="0"/>
                <a:cs typeface="Times New Roman" panose="02020603050405020304" pitchFamily="18" charset="0"/>
              </a:rPr>
              <a:t>THANK YOU!</a:t>
            </a:r>
            <a:endParaRPr lang="en-US" sz="7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575</Words>
  <Application>WPS Presentation</Application>
  <PresentationFormat>On-screen Show (4:3)</PresentationFormat>
  <Paragraphs>33</Paragraphs>
  <Slides>9</Slides>
  <Notes>0</Notes>
  <HiddenSlides>0</HiddenSlides>
  <MMClips>2</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9</vt:i4>
      </vt:variant>
    </vt:vector>
  </HeadingPairs>
  <TitlesOfParts>
    <vt:vector size="17" baseType="lpstr">
      <vt:lpstr>Arial</vt:lpstr>
      <vt:lpstr>SimSun</vt:lpstr>
      <vt:lpstr>Wingdings</vt:lpstr>
      <vt:lpstr>Times New Roman</vt:lpstr>
      <vt:lpstr>Calibri</vt:lpstr>
      <vt:lpstr>Microsoft YaHei</vt:lpstr>
      <vt:lpstr>Arial Unicode MS</vt:lpstr>
      <vt:lpstr>Office Theme</vt:lpstr>
      <vt:lpstr>PowerPoint 演示文稿</vt:lpstr>
      <vt:lpstr>PowerPoint 演示文稿</vt:lpstr>
      <vt:lpstr>PowerPoint 演示文稿</vt:lpstr>
      <vt:lpstr>PowerPoint 演示文稿</vt:lpstr>
      <vt:lpstr>DẠY TRẺ HÁT</vt:lpstr>
      <vt:lpstr>PowerPoint 演示文稿</vt:lpstr>
      <vt:lpstr>PowerPoint 演示文稿</vt:lpstr>
      <vt:lpstr>*GD: Khi tham gia giao thông các con phải tuân thủ đúng các luật lệ ATGT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LĨNH VỰC PHÁT TRIỂN NGÔN NGỮ</dc:title>
  <dc:creator>Windows User</dc:creator>
  <cp:lastModifiedBy>Minhthangpc.VN</cp:lastModifiedBy>
  <cp:revision>31</cp:revision>
  <dcterms:created xsi:type="dcterms:W3CDTF">2021-03-07T13:50:00Z</dcterms:created>
  <dcterms:modified xsi:type="dcterms:W3CDTF">2025-03-03T02:04:50Z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EFFB366B61B94A32BAC070F8485D9658_12</vt:lpwstr>
  </property>
  <property fmtid="{D5CDD505-2E9C-101B-9397-08002B2CF9AE}" pid="3" name="KSOProductBuildVer">
    <vt:lpwstr>1033-12.2.0.20323</vt:lpwstr>
  </property>
</Properties>
</file>