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8" r:id="rId4"/>
    <p:sldId id="262" r:id="rId5"/>
    <p:sldId id="263" r:id="rId6"/>
    <p:sldId id="256" r:id="rId7"/>
    <p:sldId id="257" r:id="rId8"/>
    <p:sldId id="264" r:id="rId9"/>
    <p:sldId id="269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6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4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9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0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8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0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6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FE41-654F-4E75-BB38-246481734BE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8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3550" y="337624"/>
            <a:ext cx="976297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ỦY BAN NHÂN DÂN PH</a:t>
            </a:r>
            <a:r>
              <a:rPr lang="vi-VN" sz="2400" b="1" dirty="0">
                <a:solidFill>
                  <a:srgbClr val="002060"/>
                </a:solidFill>
              </a:rPr>
              <a:t>Ư</a:t>
            </a:r>
            <a:r>
              <a:rPr lang="en-US" sz="2400" b="1" dirty="0">
                <a:solidFill>
                  <a:srgbClr val="002060"/>
                </a:solidFill>
              </a:rPr>
              <a:t>ỜNG VIỆT H</a:t>
            </a:r>
            <a:r>
              <a:rPr lang="vi-VN" sz="2400" b="1" dirty="0">
                <a:solidFill>
                  <a:srgbClr val="002060"/>
                </a:solidFill>
              </a:rPr>
              <a:t>Ư</a:t>
            </a:r>
            <a:r>
              <a:rPr lang="en-US" sz="2400" b="1" dirty="0">
                <a:solidFill>
                  <a:srgbClr val="002060"/>
                </a:solidFill>
              </a:rPr>
              <a:t>NG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TR</a:t>
            </a:r>
            <a:r>
              <a:rPr lang="vi-VN" sz="2400" b="1" dirty="0">
                <a:solidFill>
                  <a:srgbClr val="002060"/>
                </a:solidFill>
              </a:rPr>
              <a:t>Ư</a:t>
            </a:r>
            <a:r>
              <a:rPr lang="en-US" sz="2400" b="1" dirty="0">
                <a:solidFill>
                  <a:srgbClr val="002060"/>
                </a:solidFill>
              </a:rPr>
              <a:t>ỜNG MẦM NON GIANG BIÊN</a:t>
            </a:r>
            <a:endParaRPr lang="vi-VN" sz="2400" b="1" dirty="0">
              <a:solidFill>
                <a:srgbClr val="002060"/>
              </a:solidFill>
            </a:endParaRP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Lĩnh vực: Phát Triển Nhận Thức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động: Làm Quen Với Toán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Đề tài: Dạy trẻ ghép đôi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Lứa tuổi: Trẻ </a:t>
            </a:r>
            <a:r>
              <a:rPr lang="en-US" sz="2400" b="1" dirty="0">
                <a:solidFill>
                  <a:srgbClr val="FF0000"/>
                </a:solidFill>
              </a:rPr>
              <a:t>3-4 </a:t>
            </a:r>
            <a:r>
              <a:rPr lang="vi-VN" sz="2400" b="1" dirty="0">
                <a:solidFill>
                  <a:srgbClr val="FF0000"/>
                </a:solidFill>
              </a:rPr>
              <a:t>tuổi</a:t>
            </a:r>
          </a:p>
          <a:p>
            <a:pPr algn="ctr"/>
            <a:endParaRPr lang="vi-VN" sz="3200" b="1" dirty="0">
              <a:solidFill>
                <a:srgbClr val="FF0000"/>
              </a:solidFill>
            </a:endParaRPr>
          </a:p>
          <a:p>
            <a:pPr algn="ctr"/>
            <a:endParaRPr lang="vi-VN" sz="3200" b="1" dirty="0">
              <a:solidFill>
                <a:srgbClr val="FF0000"/>
              </a:solidFill>
            </a:endParaRPr>
          </a:p>
          <a:p>
            <a:pPr algn="ctr"/>
            <a:endParaRPr lang="vi-VN" sz="3200" b="1" dirty="0">
              <a:solidFill>
                <a:srgbClr val="FF0000"/>
              </a:solidFill>
            </a:endParaRPr>
          </a:p>
          <a:p>
            <a:pPr algn="ctr"/>
            <a:r>
              <a:rPr lang="vi-VN" sz="2800" b="1" dirty="0">
                <a:solidFill>
                  <a:srgbClr val="C00000"/>
                </a:solidFill>
              </a:rPr>
              <a:t>Gv:</a:t>
            </a:r>
            <a:r>
              <a:rPr lang="en-US" sz="2800" b="1" dirty="0" err="1">
                <a:solidFill>
                  <a:srgbClr val="C00000"/>
                </a:solidFill>
              </a:rPr>
              <a:t>Nguyễn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Thị</a:t>
            </a:r>
            <a:r>
              <a:rPr lang="en-US" sz="2800" b="1" dirty="0">
                <a:solidFill>
                  <a:srgbClr val="C00000"/>
                </a:solidFill>
              </a:rPr>
              <a:t> Nhung</a:t>
            </a:r>
            <a:endParaRPr lang="vi-V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6666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904" y="2249252"/>
            <a:ext cx="101684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CHÂN THÀNH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</a:p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385" y="731521"/>
            <a:ext cx="107195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I. Mục Đích – Yêu cầu</a:t>
            </a:r>
          </a:p>
          <a:p>
            <a:r>
              <a:rPr lang="vi-VN" sz="2400" b="1" dirty="0">
                <a:latin typeface="+mj-lt"/>
              </a:rPr>
              <a:t>1. Kiến thức</a:t>
            </a:r>
          </a:p>
          <a:p>
            <a:r>
              <a:rPr lang="vi-VN" sz="2400" dirty="0">
                <a:latin typeface="+mj-lt"/>
              </a:rPr>
              <a:t>- Trẻ biết một số loại đồ dùng được sử dụng như đôi đũa, đôi dép, đôi tất....</a:t>
            </a:r>
          </a:p>
          <a:p>
            <a:r>
              <a:rPr lang="vi-VN" sz="2400" dirty="0">
                <a:latin typeface="+mj-lt"/>
              </a:rPr>
              <a:t>- Trẻ biết ghép 2 đối tượng giống nhau để tạo thành một đôi</a:t>
            </a:r>
          </a:p>
          <a:p>
            <a:r>
              <a:rPr lang="vi-VN" sz="2400" dirty="0">
                <a:latin typeface="+mj-lt"/>
              </a:rPr>
              <a:t>- Trẻ biết ghép các cặp đối tượng có liên quan với nhau để tạo thành 1 đôi như ấm với cốc, quần với áo, ổ khóa với chìa khóa...</a:t>
            </a:r>
          </a:p>
          <a:p>
            <a:r>
              <a:rPr lang="vi-VN" sz="2400" b="1" dirty="0">
                <a:latin typeface="+mj-lt"/>
              </a:rPr>
              <a:t>2. Kỹ năng</a:t>
            </a:r>
          </a:p>
          <a:p>
            <a:r>
              <a:rPr lang="vi-VN" sz="2400" dirty="0">
                <a:latin typeface="+mj-lt"/>
              </a:rPr>
              <a:t>- Rèn kỹ năng quan sát, so sánh để tìm chọn ghép đôi hai đối tượng giống nhau theo các dấu hiệu màu sắc, hình dáng, trái, phải....</a:t>
            </a:r>
          </a:p>
          <a:p>
            <a:r>
              <a:rPr lang="vi-VN" sz="2400" dirty="0">
                <a:latin typeface="+mj-lt"/>
              </a:rPr>
              <a:t>- Rèn kỹ năng sắp xếp đúng các đối tượng liên quan với nhau để thành 1 cặp</a:t>
            </a:r>
          </a:p>
          <a:p>
            <a:r>
              <a:rPr lang="vi-VN" sz="2400" dirty="0">
                <a:latin typeface="+mj-lt"/>
              </a:rPr>
              <a:t>- Rèn kỹ năng nhanh nhẹn khéo léo trong khi chơi</a:t>
            </a:r>
          </a:p>
          <a:p>
            <a:r>
              <a:rPr lang="vi-VN" sz="2400" b="1" dirty="0">
                <a:latin typeface="+mj-lt"/>
              </a:rPr>
              <a:t>3.Thái độ</a:t>
            </a:r>
          </a:p>
          <a:p>
            <a:r>
              <a:rPr lang="vi-VN" sz="2400" dirty="0">
                <a:latin typeface="+mj-lt"/>
              </a:rPr>
              <a:t>- Trẻ có nề nếp học tập, có tinh thần đoàn kết, hợp tác với nhau khi chơi, hình thành nề nếp mang giày dép đúng đôi</a:t>
            </a:r>
          </a:p>
        </p:txBody>
      </p:sp>
    </p:spTree>
    <p:extLst>
      <p:ext uri="{BB962C8B-B14F-4D97-AF65-F5344CB8AC3E}">
        <p14:creationId xmlns:p14="http://schemas.microsoft.com/office/powerpoint/2010/main" val="30919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9305" y="1575582"/>
            <a:ext cx="7188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1.Ổn định tổ chức</a:t>
            </a:r>
          </a:p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- Cô và trẻ cùng vận động theo nhạc bài hát chicken dan</a:t>
            </a:r>
          </a:p>
        </p:txBody>
      </p:sp>
      <p:pic>
        <p:nvPicPr>
          <p:cNvPr id="5" name="Bài hát-Chicken-da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5" end="40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5304" y="6107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" y="1645920"/>
            <a:ext cx="1151675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HĐ1: Dạy trẻ ghép 2 đối tượng giống nhau</a:t>
            </a: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 thành một đôi</a:t>
            </a:r>
          </a:p>
          <a:p>
            <a:endParaRPr lang="vi-VN" sz="3600" dirty="0">
              <a:latin typeface="+mj-lt"/>
            </a:endParaRPr>
          </a:p>
          <a:p>
            <a:pPr lvl="5"/>
            <a:r>
              <a:rPr lang="vi-VN" sz="3600" dirty="0">
                <a:solidFill>
                  <a:srgbClr val="002060"/>
                </a:solidFill>
                <a:latin typeface="+mj-lt"/>
              </a:rPr>
              <a:t>- TC1: Ai giỏi nhất</a:t>
            </a:r>
          </a:p>
          <a:p>
            <a:pPr lvl="5"/>
            <a:r>
              <a:rPr lang="vi-VN" sz="3600" dirty="0">
                <a:solidFill>
                  <a:srgbClr val="002060"/>
                </a:solidFill>
                <a:latin typeface="+mj-lt"/>
              </a:rPr>
              <a:t>- TC2: Đôi bạn thân thiết</a:t>
            </a:r>
          </a:p>
        </p:txBody>
      </p:sp>
      <p:pic>
        <p:nvPicPr>
          <p:cNvPr id="5" name="Bài hát Baby-shark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6314" y="5880247"/>
            <a:ext cx="609600" cy="609600"/>
          </a:xfrm>
          <a:prstGeom prst="rect">
            <a:avLst/>
          </a:prstGeom>
        </p:spPr>
      </p:pic>
      <p:pic>
        <p:nvPicPr>
          <p:cNvPr id="6" name="Nhạc BEAT Trò chơi âm nhạc đổi mới vòng tròn tiết tấ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320" y="5827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37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9310" y="1885070"/>
            <a:ext cx="8778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*HĐ 2: Ghép các cặp đối tượng có liên quan với nhau để tạo thành đôi</a:t>
            </a:r>
          </a:p>
          <a:p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</a:t>
            </a:r>
          </a:p>
        </p:txBody>
      </p:sp>
      <p:pic>
        <p:nvPicPr>
          <p:cNvPr id="5" name="Bài hát Nhà của t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87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00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8" y="146094"/>
            <a:ext cx="2669817" cy="2463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64" y="146094"/>
            <a:ext cx="2574098" cy="2463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35" y="146094"/>
            <a:ext cx="2938430" cy="246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35" y="2914910"/>
            <a:ext cx="2938429" cy="24356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3110" y="2914910"/>
            <a:ext cx="2669817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3" y="3074994"/>
            <a:ext cx="2406472" cy="21431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24864" y="2942579"/>
            <a:ext cx="2574098" cy="24079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38" y="3065466"/>
            <a:ext cx="2114550" cy="21621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29111" y="146094"/>
            <a:ext cx="2687444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05" y="201434"/>
            <a:ext cx="2396687" cy="240795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56542" y="2914910"/>
            <a:ext cx="2660013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92" y="3065466"/>
            <a:ext cx="2438400" cy="21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629" y="122663"/>
            <a:ext cx="2732049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199676"/>
            <a:ext cx="2631688" cy="2143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872" y="2810107"/>
            <a:ext cx="2843561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3042453"/>
            <a:ext cx="2449379" cy="1755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8" y="122662"/>
            <a:ext cx="2803719" cy="2297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8" y="2810107"/>
            <a:ext cx="2803719" cy="2297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17" y="122662"/>
            <a:ext cx="2915232" cy="2297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17" y="2810107"/>
            <a:ext cx="2915232" cy="22971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22420" y="199676"/>
            <a:ext cx="2732048" cy="2220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69" y="308138"/>
            <a:ext cx="2480333" cy="20032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339959" y="2810107"/>
            <a:ext cx="2714509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69" y="2906301"/>
            <a:ext cx="2480333" cy="20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54906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9132" y="2138290"/>
            <a:ext cx="72026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>
              <a:latin typeface="+mj-lt"/>
            </a:endParaRPr>
          </a:p>
          <a:p>
            <a:r>
              <a:rPr lang="vi-VN" sz="4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*HĐ 3: Luyện tập</a:t>
            </a:r>
          </a:p>
          <a:p>
            <a:r>
              <a:rPr lang="vi-VN" sz="4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- Trò chơi: Ai thông minh</a:t>
            </a:r>
          </a:p>
          <a:p>
            <a:endParaRPr lang="vi-VN" dirty="0">
              <a:latin typeface="+mj-lt"/>
            </a:endParaRPr>
          </a:p>
        </p:txBody>
      </p:sp>
      <p:pic>
        <p:nvPicPr>
          <p:cNvPr id="5" name="Nhạc BEAT Trò chơi âm nhạc đổi mới vòng tròn tiết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1908" y="6034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77296" y="0"/>
            <a:ext cx="418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Trò chơi: Ai thông minh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03" y="603711"/>
            <a:ext cx="2034045" cy="27447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685" y="667726"/>
            <a:ext cx="2078680" cy="24355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702" y="523220"/>
            <a:ext cx="2101141" cy="27294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543" y="551176"/>
            <a:ext cx="2198136" cy="27014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13" y="4056845"/>
            <a:ext cx="2349267" cy="28011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4396" y="4076169"/>
            <a:ext cx="2275271" cy="27024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1903" y="4056845"/>
            <a:ext cx="2075382" cy="27410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7588" y="4056845"/>
            <a:ext cx="1820091" cy="2757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2617348" y="3252654"/>
            <a:ext cx="3731937" cy="8041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343955" y="3247795"/>
            <a:ext cx="4404575" cy="809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399365" y="3103289"/>
            <a:ext cx="3783272" cy="97288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9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322</Words>
  <Application>Microsoft Office PowerPoint</Application>
  <PresentationFormat>Widescreen</PresentationFormat>
  <Paragraphs>38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0915.868.202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THIEP</dc:creator>
  <cp:lastModifiedBy>Administrator</cp:lastModifiedBy>
  <cp:revision>22</cp:revision>
  <dcterms:created xsi:type="dcterms:W3CDTF">2020-11-14T14:13:55Z</dcterms:created>
  <dcterms:modified xsi:type="dcterms:W3CDTF">2025-10-18T02:47:59Z</dcterms:modified>
</cp:coreProperties>
</file>