
<file path=[Content_Types].xml><?xml version="1.0" encoding="utf-8"?>
<Types xmlns="http://schemas.openxmlformats.org/package/2006/content-types">
  <Default Extension="gif" ContentType="image/gi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300" r:id="rId3"/>
    <p:sldId id="322" r:id="rId4"/>
    <p:sldId id="323" r:id="rId5"/>
    <p:sldId id="301" r:id="rId6"/>
    <p:sldId id="261" r:id="rId7"/>
    <p:sldId id="302" r:id="rId8"/>
    <p:sldId id="329" r:id="rId9"/>
    <p:sldId id="324" r:id="rId10"/>
    <p:sldId id="330" r:id="rId11"/>
    <p:sldId id="328" r:id="rId12"/>
    <p:sldId id="265" r:id="rId13"/>
    <p:sldId id="266" r:id="rId14"/>
    <p:sldId id="314" r:id="rId15"/>
    <p:sldId id="454" r:id="rId16"/>
    <p:sldId id="450" r:id="rId17"/>
    <p:sldId id="451" r:id="rId18"/>
    <p:sldId id="452" r:id="rId19"/>
    <p:sldId id="453" r:id="rId20"/>
    <p:sldId id="294" r:id="rId21"/>
    <p:sldId id="455" r:id="rId22"/>
    <p:sldId id="456" r:id="rId23"/>
    <p:sldId id="457" r:id="rId24"/>
    <p:sldId id="460" r:id="rId25"/>
    <p:sldId id="459" r:id="rId26"/>
    <p:sldId id="317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0" autoAdjust="0"/>
    <p:restoredTop sz="94660"/>
  </p:normalViewPr>
  <p:slideViewPr>
    <p:cSldViewPr>
      <p:cViewPr varScale="1">
        <p:scale>
          <a:sx n="63" d="100"/>
          <a:sy n="63" d="100"/>
        </p:scale>
        <p:origin x="780" y="5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4A28C7-98CA-426F-89CB-87BFF9714BDF}" type="datetimeFigureOut">
              <a:rPr lang="en-US" smtClean="0"/>
              <a:pPr/>
              <a:t>2/8/2025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CD83C2-73A6-4285-AFF6-951CEC2FFEA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96DB65-A3C5-4570-B0E6-2650DCCA110E}" type="slidenum">
              <a:rPr lang="en-US"/>
              <a:pPr/>
              <a:t>20</a:t>
            </a:fld>
            <a:endParaRPr lang="en-US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96DB65-A3C5-4570-B0E6-2650DCCA110E}" type="slidenum">
              <a:rPr lang="en-US"/>
              <a:pPr/>
              <a:t>21</a:t>
            </a:fld>
            <a:endParaRPr lang="en-US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491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96DB65-A3C5-4570-B0E6-2650DCCA110E}" type="slidenum">
              <a:rPr lang="en-US"/>
              <a:pPr/>
              <a:t>22</a:t>
            </a:fld>
            <a:endParaRPr lang="en-US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347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DA849-CE1F-411A-9C3D-2EE55650A5CA}" type="datetimeFigureOut">
              <a:rPr lang="en-US" smtClean="0"/>
              <a:pPr/>
              <a:t>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A8E6E-A1C1-410C-B858-0EDC2B1DE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DA849-CE1F-411A-9C3D-2EE55650A5CA}" type="datetimeFigureOut">
              <a:rPr lang="en-US" smtClean="0"/>
              <a:pPr/>
              <a:t>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A8E6E-A1C1-410C-B858-0EDC2B1DE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DA849-CE1F-411A-9C3D-2EE55650A5CA}" type="datetimeFigureOut">
              <a:rPr lang="en-US" smtClean="0"/>
              <a:pPr/>
              <a:t>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A8E6E-A1C1-410C-B858-0EDC2B1DE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DA849-CE1F-411A-9C3D-2EE55650A5CA}" type="datetimeFigureOut">
              <a:rPr lang="en-US" smtClean="0"/>
              <a:pPr/>
              <a:t>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A8E6E-A1C1-410C-B858-0EDC2B1DE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DA849-CE1F-411A-9C3D-2EE55650A5CA}" type="datetimeFigureOut">
              <a:rPr lang="en-US" smtClean="0"/>
              <a:pPr/>
              <a:t>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A8E6E-A1C1-410C-B858-0EDC2B1DE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DA849-CE1F-411A-9C3D-2EE55650A5CA}" type="datetimeFigureOut">
              <a:rPr lang="en-US" smtClean="0"/>
              <a:pPr/>
              <a:t>2/8/2025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A8E6E-A1C1-410C-B858-0EDC2B1DE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DA849-CE1F-411A-9C3D-2EE55650A5CA}" type="datetimeFigureOut">
              <a:rPr lang="en-US" smtClean="0"/>
              <a:pPr/>
              <a:t>2/8/2025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A8E6E-A1C1-410C-B858-0EDC2B1DE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DA849-CE1F-411A-9C3D-2EE55650A5CA}" type="datetimeFigureOut">
              <a:rPr lang="en-US" smtClean="0"/>
              <a:pPr/>
              <a:t>2/8/2025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A8E6E-A1C1-410C-B858-0EDC2B1DE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DA849-CE1F-411A-9C3D-2EE55650A5CA}" type="datetimeFigureOut">
              <a:rPr lang="en-US" smtClean="0"/>
              <a:pPr/>
              <a:t>2/8/2025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A8E6E-A1C1-410C-B858-0EDC2B1DE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DA849-CE1F-411A-9C3D-2EE55650A5CA}" type="datetimeFigureOut">
              <a:rPr lang="en-US" smtClean="0"/>
              <a:pPr/>
              <a:t>2/8/2025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A8E6E-A1C1-410C-B858-0EDC2B1DE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DA849-CE1F-411A-9C3D-2EE55650A5CA}" type="datetimeFigureOut">
              <a:rPr lang="en-US" smtClean="0"/>
              <a:pPr/>
              <a:t>2/8/2025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A8E6E-A1C1-410C-B858-0EDC2B1DE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1DA849-CE1F-411A-9C3D-2EE55650A5CA}" type="datetimeFigureOut">
              <a:rPr lang="en-US" smtClean="0"/>
              <a:pPr/>
              <a:t>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1A8E6E-A1C1-410C-B858-0EDC2B1DE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14.png"/><Relationship Id="rId4" Type="http://schemas.openxmlformats.org/officeDocument/2006/relationships/image" Target="../media/image37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3.jpeg"/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12" Type="http://schemas.openxmlformats.org/officeDocument/2006/relationships/image" Target="../media/image4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audio" Target="../media/audio4.wav"/><Relationship Id="rId11" Type="http://schemas.openxmlformats.org/officeDocument/2006/relationships/image" Target="../media/image41.gif"/><Relationship Id="rId5" Type="http://schemas.openxmlformats.org/officeDocument/2006/relationships/audio" Target="../media/audio3.wav"/><Relationship Id="rId10" Type="http://schemas.openxmlformats.org/officeDocument/2006/relationships/audio" Target="../media/audio6.wav"/><Relationship Id="rId4" Type="http://schemas.openxmlformats.org/officeDocument/2006/relationships/audio" Target="../media/audio2.wav"/><Relationship Id="rId9" Type="http://schemas.openxmlformats.org/officeDocument/2006/relationships/image" Target="../media/image40.jpeg"/><Relationship Id="rId14" Type="http://schemas.openxmlformats.org/officeDocument/2006/relationships/image" Target="../media/image44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6.jpeg"/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12" Type="http://schemas.openxmlformats.org/officeDocument/2006/relationships/image" Target="../media/image4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audio" Target="../media/audio4.wav"/><Relationship Id="rId11" Type="http://schemas.openxmlformats.org/officeDocument/2006/relationships/image" Target="../media/image41.gif"/><Relationship Id="rId5" Type="http://schemas.openxmlformats.org/officeDocument/2006/relationships/audio" Target="../media/audio3.wav"/><Relationship Id="rId10" Type="http://schemas.openxmlformats.org/officeDocument/2006/relationships/audio" Target="../media/audio6.wav"/><Relationship Id="rId4" Type="http://schemas.openxmlformats.org/officeDocument/2006/relationships/audio" Target="../media/audio2.wav"/><Relationship Id="rId9" Type="http://schemas.openxmlformats.org/officeDocument/2006/relationships/image" Target="../media/image40.jpeg"/><Relationship Id="rId14" Type="http://schemas.openxmlformats.org/officeDocument/2006/relationships/image" Target="../media/image47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gif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197DD04C-C3CA-6CC0-579E-2975F32E97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4614B67-4D19-5542-85AB-AC4559388863}"/>
              </a:ext>
            </a:extLst>
          </p:cNvPr>
          <p:cNvSpPr/>
          <p:nvPr/>
        </p:nvSpPr>
        <p:spPr>
          <a:xfrm>
            <a:off x="3981450" y="92077"/>
            <a:ext cx="4572000" cy="98488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sz="2000" b="1" kern="0" cap="all" dirty="0">
                <a:solidFill>
                  <a:srgbClr val="002060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PHÒNG GD &amp; ĐT QUẬN LONG BIÊN</a:t>
            </a:r>
            <a:br>
              <a:rPr lang="en-US" altLang="en-US" sz="2000" b="1" kern="0" cap="all" dirty="0">
                <a:solidFill>
                  <a:srgbClr val="002060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en-US" altLang="en-US" sz="2000" b="1" kern="0" cap="all" dirty="0">
                <a:solidFill>
                  <a:srgbClr val="002060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TRƯỜNG MẦM NON GIANG BIÊN</a:t>
            </a:r>
            <a:br>
              <a:rPr lang="en-US" altLang="en-US" sz="2000" b="1" kern="0" cap="all" dirty="0">
                <a:solidFill>
                  <a:srgbClr val="002060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lang="en-US" kern="0" dirty="0">
              <a:solidFill>
                <a:sysClr val="windowText" lastClr="00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7CD3CFB-9F75-622A-C579-2930B55937D6}"/>
              </a:ext>
            </a:extLst>
          </p:cNvPr>
          <p:cNvSpPr/>
          <p:nvPr/>
        </p:nvSpPr>
        <p:spPr>
          <a:xfrm>
            <a:off x="1447800" y="1891259"/>
            <a:ext cx="9334500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0A22E"/>
              </a:buClr>
              <a:buSzPct val="70000"/>
              <a:defRPr/>
            </a:pPr>
            <a:r>
              <a:rPr lang="vi-VN" sz="36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LĨNH VỰC PHÁT TRIỂN NHẬN THỨC</a:t>
            </a:r>
            <a:endParaRPr lang="en-US" altLang="en-US" sz="4000" dirty="0">
              <a:solidFill>
                <a:srgbClr val="FF0000"/>
              </a:solidFill>
              <a:latin typeface="Franklin Gothic Book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E7A13DF-3216-C4ED-9DFD-82C5B4253CEB}"/>
              </a:ext>
            </a:extLst>
          </p:cNvPr>
          <p:cNvSpPr txBox="1"/>
          <p:nvPr/>
        </p:nvSpPr>
        <p:spPr>
          <a:xfrm>
            <a:off x="1581150" y="2761602"/>
            <a:ext cx="9067800" cy="28771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2">
              <a:lnSpc>
                <a:spcPct val="150000"/>
              </a:lnSpc>
            </a:pPr>
            <a:r>
              <a:rPr lang="en-US" sz="4000" b="1" dirty="0" err="1">
                <a:ln w="0">
                  <a:solidFill>
                    <a:srgbClr val="0070C0"/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000" b="1" dirty="0">
                <a:ln w="0">
                  <a:solidFill>
                    <a:srgbClr val="0070C0"/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>
                  <a:solidFill>
                    <a:srgbClr val="0070C0"/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4000" b="1" dirty="0">
                <a:ln w="0">
                  <a:solidFill>
                    <a:srgbClr val="0070C0"/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4000" b="1" dirty="0" err="1">
                <a:ln w="0">
                  <a:solidFill>
                    <a:srgbClr val="0070C0"/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b="1" dirty="0">
                <a:ln w="0">
                  <a:solidFill>
                    <a:srgbClr val="0070C0"/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>
                  <a:solidFill>
                    <a:srgbClr val="0070C0"/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4000" b="1" dirty="0">
                <a:ln w="0">
                  <a:solidFill>
                    <a:srgbClr val="0070C0"/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>
                  <a:solidFill>
                    <a:srgbClr val="0070C0"/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ln w="0">
                  <a:solidFill>
                    <a:srgbClr val="0070C0"/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>
                  <a:solidFill>
                    <a:srgbClr val="0070C0"/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4000" b="1" dirty="0">
                <a:ln w="0">
                  <a:solidFill>
                    <a:srgbClr val="0070C0"/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>
                  <a:solidFill>
                    <a:srgbClr val="0070C0"/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4000" b="1" dirty="0">
                <a:ln w="0">
                  <a:solidFill>
                    <a:srgbClr val="0070C0"/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>
                  <a:solidFill>
                    <a:srgbClr val="0070C0"/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4000" b="1" dirty="0">
                <a:ln w="0">
                  <a:solidFill>
                    <a:srgbClr val="0070C0"/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>
                  <a:solidFill>
                    <a:srgbClr val="0070C0"/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endParaRPr lang="en-US" sz="4000" b="1" dirty="0">
              <a:ln w="0">
                <a:solidFill>
                  <a:srgbClr val="0070C0"/>
                </a:solidFill>
              </a:ln>
              <a:solidFill>
                <a:schemeClr val="tx2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4">
              <a:lnSpc>
                <a:spcPct val="150000"/>
              </a:lnSpc>
            </a:pPr>
            <a:r>
              <a:rPr lang="en-US" sz="2800" b="1" dirty="0" err="1">
                <a:ln w="0">
                  <a:solidFill>
                    <a:srgbClr val="0070C0"/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800" b="1" dirty="0">
                <a:ln w="0">
                  <a:solidFill>
                    <a:srgbClr val="0070C0"/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>
                  <a:solidFill>
                    <a:srgbClr val="0070C0"/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b="1" dirty="0">
                <a:ln w="0">
                  <a:solidFill>
                    <a:srgbClr val="0070C0"/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800" b="1" dirty="0" err="1">
                <a:ln w="0">
                  <a:solidFill>
                    <a:srgbClr val="0070C0"/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b="1" dirty="0">
                <a:ln w="0">
                  <a:solidFill>
                    <a:srgbClr val="0070C0"/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>
                  <a:solidFill>
                    <a:srgbClr val="0070C0"/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dirty="0">
                <a:ln w="0">
                  <a:solidFill>
                    <a:srgbClr val="0070C0"/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>
                  <a:solidFill>
                    <a:srgbClr val="0070C0"/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nhỡ</a:t>
            </a:r>
            <a:r>
              <a:rPr lang="en-US" sz="2800" b="1" dirty="0">
                <a:ln w="0">
                  <a:solidFill>
                    <a:srgbClr val="0070C0"/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4-5 </a:t>
            </a:r>
            <a:r>
              <a:rPr lang="en-US" sz="2800" b="1" dirty="0" err="1">
                <a:ln w="0">
                  <a:solidFill>
                    <a:srgbClr val="0070C0"/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2800" b="1" dirty="0">
              <a:ln w="0">
                <a:solidFill>
                  <a:srgbClr val="0070C0"/>
                </a:solidFill>
              </a:ln>
              <a:solidFill>
                <a:schemeClr val="tx2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4">
              <a:lnSpc>
                <a:spcPct val="150000"/>
              </a:lnSpc>
            </a:pPr>
            <a:r>
              <a:rPr lang="en-US" sz="2800" b="1" dirty="0" err="1">
                <a:ln w="0">
                  <a:solidFill>
                    <a:srgbClr val="0070C0"/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dirty="0">
                <a:ln w="0">
                  <a:solidFill>
                    <a:srgbClr val="0070C0"/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>
                  <a:solidFill>
                    <a:srgbClr val="0070C0"/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b="1" dirty="0">
                <a:ln w="0">
                  <a:solidFill>
                    <a:srgbClr val="0070C0"/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800" b="1" dirty="0" err="1">
                <a:ln w="0">
                  <a:solidFill>
                    <a:srgbClr val="0070C0"/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800" b="1" dirty="0">
                <a:ln w="0">
                  <a:solidFill>
                    <a:srgbClr val="0070C0"/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>
                  <a:solidFill>
                    <a:srgbClr val="0070C0"/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b="1" dirty="0">
                <a:ln w="0">
                  <a:solidFill>
                    <a:srgbClr val="0070C0"/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>
                  <a:solidFill>
                    <a:srgbClr val="0070C0"/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br>
              <a:rPr lang="en-US" sz="2800" b="1" dirty="0">
                <a:ln w="0">
                  <a:solidFill>
                    <a:srgbClr val="0070C0"/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>
                <a:ln w="0">
                  <a:solidFill>
                    <a:srgbClr val="0070C0"/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en-US" sz="2800" b="1" dirty="0" err="1">
                <a:ln w="0">
                  <a:solidFill>
                    <a:srgbClr val="0070C0"/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800" b="1" dirty="0">
                <a:ln w="0">
                  <a:solidFill>
                    <a:srgbClr val="0070C0"/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2800" b="1" dirty="0" err="1">
                <a:ln w="0">
                  <a:solidFill>
                    <a:srgbClr val="0070C0"/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Yến</a:t>
            </a:r>
            <a:endParaRPr lang="en-US" sz="2800" b="1" dirty="0">
              <a:ln w="0">
                <a:solidFill>
                  <a:srgbClr val="0070C0"/>
                </a:solidFill>
              </a:ln>
              <a:solidFill>
                <a:schemeClr val="tx2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467739C-2160-7941-0E4E-B9E1DE173F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975389"/>
            <a:ext cx="647700" cy="65595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3BC44D-D52A-2CAA-E2D8-949BEA48FC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8F54219-13F2-B795-7CCF-BFD55B7CA0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DFFF529-2227-4801-B8EC-0CBAD96F2A3B}"/>
              </a:ext>
            </a:extLst>
          </p:cNvPr>
          <p:cNvSpPr txBox="1"/>
          <p:nvPr/>
        </p:nvSpPr>
        <p:spPr>
          <a:xfrm>
            <a:off x="5029200" y="0"/>
            <a:ext cx="61976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i="0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So </a:t>
            </a:r>
            <a:r>
              <a:rPr lang="en-US" sz="4400" b="1" i="0" dirty="0" err="1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Sánh</a:t>
            </a:r>
            <a:endParaRPr lang="en-US" sz="4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AC0C519-BAE0-4A02-B9BC-6A5A0799ECFB}"/>
              </a:ext>
            </a:extLst>
          </p:cNvPr>
          <p:cNvSpPr/>
          <p:nvPr/>
        </p:nvSpPr>
        <p:spPr>
          <a:xfrm>
            <a:off x="457200" y="990600"/>
            <a:ext cx="11277600" cy="54102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2" descr="bc">
            <a:extLst>
              <a:ext uri="{FF2B5EF4-FFF2-40B4-BE49-F238E27FC236}">
                <a16:creationId xmlns:a16="http://schemas.microsoft.com/office/drawing/2014/main" id="{2974B5C8-11B0-419B-B4A7-779E67D419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47674" y="1066800"/>
            <a:ext cx="4299446" cy="4260195"/>
          </a:xfrm>
          <a:prstGeom prst="rect">
            <a:avLst/>
          </a:prstGeom>
          <a:noFill/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F04AC0F-B318-4B76-9F5F-85AC12911464}"/>
              </a:ext>
            </a:extLst>
          </p:cNvPr>
          <p:cNvSpPr txBox="1"/>
          <p:nvPr/>
        </p:nvSpPr>
        <p:spPr>
          <a:xfrm>
            <a:off x="7918946" y="5702479"/>
            <a:ext cx="656336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</a:rPr>
              <a:t>Rau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</a:rPr>
              <a:t>bắp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</a:rPr>
              <a:t>cải</a:t>
            </a:r>
            <a:endParaRPr lang="en-US" sz="4400" dirty="0">
              <a:solidFill>
                <a:srgbClr val="C000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DA5CC42-A5F6-44E5-B5AD-254091C11D2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9455"/>
          <a:stretch/>
        </p:blipFill>
        <p:spPr>
          <a:xfrm>
            <a:off x="791969" y="863456"/>
            <a:ext cx="5837431" cy="5572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417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3BC44D-D52A-2CAA-E2D8-949BEA48FC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8F54219-13F2-B795-7CCF-BFD55B7CA0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DFFF529-2227-4801-B8EC-0CBAD96F2A3B}"/>
              </a:ext>
            </a:extLst>
          </p:cNvPr>
          <p:cNvSpPr txBox="1"/>
          <p:nvPr/>
        </p:nvSpPr>
        <p:spPr>
          <a:xfrm>
            <a:off x="5029200" y="0"/>
            <a:ext cx="61976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i="0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So </a:t>
            </a:r>
            <a:r>
              <a:rPr lang="en-US" sz="4400" b="1" i="0" dirty="0" err="1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Sánh</a:t>
            </a:r>
            <a:endParaRPr lang="en-US" sz="4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AC0C519-BAE0-4A02-B9BC-6A5A0799ECFB}"/>
              </a:ext>
            </a:extLst>
          </p:cNvPr>
          <p:cNvSpPr/>
          <p:nvPr/>
        </p:nvSpPr>
        <p:spPr>
          <a:xfrm>
            <a:off x="457200" y="990600"/>
            <a:ext cx="11277600" cy="54102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A4A7BEC-AEA2-40B8-833B-96E8B53B1AA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291" r="2041"/>
          <a:stretch/>
        </p:blipFill>
        <p:spPr>
          <a:xfrm>
            <a:off x="939800" y="863457"/>
            <a:ext cx="5410200" cy="546811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DA5CC42-A5F6-44E5-B5AD-254091C11D2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004" r="15437"/>
          <a:stretch/>
        </p:blipFill>
        <p:spPr>
          <a:xfrm>
            <a:off x="6771640" y="863457"/>
            <a:ext cx="4279900" cy="5572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3779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4686300" y="-152400"/>
            <a:ext cx="48006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 dirty="0" err="1">
                <a:latin typeface="Times New Roman" pitchFamily="18" charset="0"/>
              </a:rPr>
              <a:t>Mở</a:t>
            </a:r>
            <a:r>
              <a:rPr lang="en-US" sz="5400" b="1" dirty="0">
                <a:latin typeface="Times New Roman" pitchFamily="18" charset="0"/>
              </a:rPr>
              <a:t> </a:t>
            </a:r>
            <a:r>
              <a:rPr lang="en-US" sz="5400" b="1" dirty="0" err="1">
                <a:latin typeface="Times New Roman" pitchFamily="18" charset="0"/>
              </a:rPr>
              <a:t>rộng</a:t>
            </a:r>
            <a:endParaRPr lang="en-US" sz="5400" b="1" dirty="0">
              <a:latin typeface="Times New Roman" pitchFamily="18" charset="0"/>
            </a:endParaRPr>
          </a:p>
        </p:txBody>
      </p:sp>
      <p:pic>
        <p:nvPicPr>
          <p:cNvPr id="31750" name="Picture 6" descr="cai bap ti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1" y="990600"/>
            <a:ext cx="4924425" cy="5867400"/>
          </a:xfrm>
          <a:prstGeom prst="rect">
            <a:avLst/>
          </a:prstGeom>
          <a:noFill/>
        </p:spPr>
      </p:pic>
      <p:pic>
        <p:nvPicPr>
          <p:cNvPr id="31751" name="Picture 7" descr="cai thi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0" y="685801"/>
            <a:ext cx="3581400" cy="2828925"/>
          </a:xfrm>
          <a:prstGeom prst="rect">
            <a:avLst/>
          </a:prstGeom>
          <a:noFill/>
        </p:spPr>
      </p:pic>
      <p:pic>
        <p:nvPicPr>
          <p:cNvPr id="31752" name="Picture 8" descr="rau ca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0" y="990600"/>
            <a:ext cx="2667000" cy="2667000"/>
          </a:xfrm>
          <a:prstGeom prst="rect">
            <a:avLst/>
          </a:prstGeom>
          <a:noFill/>
        </p:spPr>
      </p:pic>
      <p:pic>
        <p:nvPicPr>
          <p:cNvPr id="31753" name="Picture 9" descr="rau-de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81201" y="4343401"/>
            <a:ext cx="2143125" cy="2143125"/>
          </a:xfrm>
          <a:prstGeom prst="rect">
            <a:avLst/>
          </a:prstGeom>
          <a:noFill/>
        </p:spPr>
      </p:pic>
      <p:pic>
        <p:nvPicPr>
          <p:cNvPr id="31754" name="Picture 10" descr="rau-muo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4255224">
            <a:off x="4419600" y="3581400"/>
            <a:ext cx="2857500" cy="2857500"/>
          </a:xfrm>
          <a:prstGeom prst="rect">
            <a:avLst/>
          </a:prstGeom>
          <a:noFill/>
        </p:spPr>
      </p:pic>
      <p:pic>
        <p:nvPicPr>
          <p:cNvPr id="31755" name="Picture 11" descr="rau can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86600" y="4800600"/>
            <a:ext cx="4876800" cy="365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3175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7" dur="4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8" dur="1400" decel="50000" autoRev="1" fill="hold">
                                          <p:stCondLst>
                                            <p:cond delay="420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9" dur="1400" decel="100000" autoRev="1" fill="hold">
                                          <p:stCondLst>
                                            <p:cond delay="420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0" dur="1400" decel="100000" autoRev="1" fill="hold">
                                          <p:stCondLst>
                                            <p:cond delay="420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3" name="Picture 5" descr="rau mu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2971801"/>
            <a:ext cx="2501900" cy="2981325"/>
          </a:xfrm>
          <a:prstGeom prst="rect">
            <a:avLst/>
          </a:prstGeom>
          <a:noFill/>
        </p:spPr>
      </p:pic>
      <p:pic>
        <p:nvPicPr>
          <p:cNvPr id="32774" name="Picture 6" descr="xa lac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2400" y="2971800"/>
            <a:ext cx="4044950" cy="4819650"/>
          </a:xfrm>
          <a:prstGeom prst="rect">
            <a:avLst/>
          </a:prstGeom>
          <a:noFill/>
        </p:spPr>
      </p:pic>
      <p:pic>
        <p:nvPicPr>
          <p:cNvPr id="32775" name="Picture 7" descr="rau tho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10362" y="1895476"/>
            <a:ext cx="3652838" cy="4352925"/>
          </a:xfrm>
          <a:prstGeom prst="rect">
            <a:avLst/>
          </a:prstGeom>
          <a:noFill/>
        </p:spPr>
      </p:pic>
      <p:pic>
        <p:nvPicPr>
          <p:cNvPr id="32776" name="Picture 8" descr="hanh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847529">
            <a:off x="6781800" y="4387850"/>
            <a:ext cx="3676650" cy="2470150"/>
          </a:xfrm>
          <a:prstGeom prst="rect">
            <a:avLst/>
          </a:prstGeom>
          <a:noFill/>
        </p:spPr>
      </p:pic>
      <p:sp>
        <p:nvSpPr>
          <p:cNvPr id="7" name="Text Box 5">
            <a:extLst>
              <a:ext uri="{FF2B5EF4-FFF2-40B4-BE49-F238E27FC236}">
                <a16:creationId xmlns:a16="http://schemas.microsoft.com/office/drawing/2014/main" id="{EC8E3A51-92AE-42CE-9D06-F20BC9EF92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393271"/>
            <a:ext cx="48006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 dirty="0" err="1">
                <a:latin typeface="Times New Roman" pitchFamily="18" charset="0"/>
              </a:rPr>
              <a:t>Mở</a:t>
            </a:r>
            <a:r>
              <a:rPr lang="en-US" sz="5400" b="1" dirty="0">
                <a:latin typeface="Times New Roman" pitchFamily="18" charset="0"/>
              </a:rPr>
              <a:t> </a:t>
            </a:r>
            <a:r>
              <a:rPr lang="en-US" sz="5400" b="1" dirty="0" err="1">
                <a:latin typeface="Times New Roman" pitchFamily="18" charset="0"/>
              </a:rPr>
              <a:t>rộng</a:t>
            </a:r>
            <a:endParaRPr lang="en-US" sz="5400" b="1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155" decel="1000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1155" decel="100000"/>
                                        <p:tgtEl>
                                          <p:spTgt spid="3277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" dur="1155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" dur="1155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695" decel="1000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695" decel="100000"/>
                                        <p:tgtEl>
                                          <p:spTgt spid="3277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2" dur="4305" accel="100000" fill="hold">
                                          <p:stCondLst>
                                            <p:cond delay="2695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3" dur="2695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4" dur="4305" accel="100000" fill="hold">
                                          <p:stCondLst>
                                            <p:cond delay="2695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5" dur="2695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6" dur="4305" accel="100000" fill="hold">
                                          <p:stCondLst>
                                            <p:cond delay="2695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1D6328-B7B1-1EA9-9F8D-C1B38F3AF1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902D1C1-EB7C-750C-C199-5D8D1AC5F1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E636449-6352-40C0-957F-B2422EB3D83C}"/>
              </a:ext>
            </a:extLst>
          </p:cNvPr>
          <p:cNvSpPr txBox="1"/>
          <p:nvPr/>
        </p:nvSpPr>
        <p:spPr>
          <a:xfrm>
            <a:off x="2667000" y="2514600"/>
            <a:ext cx="71374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</a:rPr>
              <a:t>Bé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</a:rPr>
              <a:t>hãy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</a:rPr>
              <a:t>kể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</a:rPr>
              <a:t>tên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</a:rPr>
              <a:t>các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</a:rPr>
              <a:t>món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</a:rPr>
              <a:t>ăn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</a:rPr>
              <a:t>được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</a:rPr>
              <a:t>chế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</a:rPr>
              <a:t>biến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</a:rPr>
              <a:t>từ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</a:rPr>
              <a:t>rau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747999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1D6328-B7B1-1EA9-9F8D-C1B38F3AF1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902D1C1-EB7C-750C-C199-5D8D1AC5F1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E636449-6352-40C0-957F-B2422EB3D83C}"/>
              </a:ext>
            </a:extLst>
          </p:cNvPr>
          <p:cNvSpPr txBox="1"/>
          <p:nvPr/>
        </p:nvSpPr>
        <p:spPr>
          <a:xfrm>
            <a:off x="2667000" y="2514600"/>
            <a:ext cx="71374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</a:rPr>
              <a:t>Bé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</a:rPr>
              <a:t>hãy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</a:rPr>
              <a:t>kể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</a:rPr>
              <a:t>tên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</a:rPr>
              <a:t>các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</a:rPr>
              <a:t>món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</a:rPr>
              <a:t>ăn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</a:rPr>
              <a:t>được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</a:rPr>
              <a:t>chế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</a:rPr>
              <a:t>biến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</a:rPr>
              <a:t>từ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</a:rPr>
              <a:t>rau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9993727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6EF61F62-C156-4699-9DDE-AE8798A00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84E15B6-0639-4D95-BA87-97EAB07331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19800" y="3296286"/>
            <a:ext cx="6019800" cy="3571875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81F8BA9-08C5-4F44-92CF-BC44328ED2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019800" y="-10160"/>
            <a:ext cx="6096000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7D79861-4E7A-44CA-A522-A88B74EEAB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89960"/>
            <a:ext cx="6019800" cy="343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D2D17C5-0E1D-4849-9E64-4ED74D4B87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52854"/>
            <a:ext cx="60198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4FDDEF3-049B-4033-A872-3045129C7D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121400" y="-10160"/>
            <a:ext cx="6096000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885B396-9698-4571-8F28-A919F5B02E95}"/>
              </a:ext>
            </a:extLst>
          </p:cNvPr>
          <p:cNvSpPr txBox="1"/>
          <p:nvPr/>
        </p:nvSpPr>
        <p:spPr>
          <a:xfrm>
            <a:off x="-1828800" y="202367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Bắp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cải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cuộn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thịt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ECE6D6D-BAB5-44D2-B3D4-2AAD8ADCC1F9}"/>
              </a:ext>
            </a:extLst>
          </p:cNvPr>
          <p:cNvSpPr txBox="1"/>
          <p:nvPr/>
        </p:nvSpPr>
        <p:spPr>
          <a:xfrm>
            <a:off x="-1828800" y="6220371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Nộm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bắp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cải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2DF7D45-FFEF-4451-9A61-5C29CDF4100B}"/>
              </a:ext>
            </a:extLst>
          </p:cNvPr>
          <p:cNvSpPr txBox="1"/>
          <p:nvPr/>
        </p:nvSpPr>
        <p:spPr>
          <a:xfrm>
            <a:off x="4017335" y="0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Bắp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cải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xào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3" name="Rectangle 4102">
            <a:extLst>
              <a:ext uri="{FF2B5EF4-FFF2-40B4-BE49-F238E27FC236}">
                <a16:creationId xmlns:a16="http://schemas.microsoft.com/office/drawing/2014/main" id="{22F15A2D-2324-487D-A02A-BF46C5C58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5" name="Freeform: Shape 4104">
            <a:extLst>
              <a:ext uri="{FF2B5EF4-FFF2-40B4-BE49-F238E27FC236}">
                <a16:creationId xmlns:a16="http://schemas.microsoft.com/office/drawing/2014/main" id="{17A7F34E-D418-47E2-9F86-2C45BBC31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2" y="321733"/>
            <a:ext cx="11546828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107" name="Right Triangle 4106">
            <a:extLst>
              <a:ext uri="{FF2B5EF4-FFF2-40B4-BE49-F238E27FC236}">
                <a16:creationId xmlns:a16="http://schemas.microsoft.com/office/drawing/2014/main" id="{2AEAFA59-923A-4F54-8B49-44C970BCC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098" name="Picture 2" descr="Làng Nướng Kim Hương">
            <a:extLst>
              <a:ext uri="{FF2B5EF4-FFF2-40B4-BE49-F238E27FC236}">
                <a16:creationId xmlns:a16="http://schemas.microsoft.com/office/drawing/2014/main" id="{839A73A1-7FCE-4944-9708-CB4983D174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18369" y="918546"/>
            <a:ext cx="7034297" cy="4979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EDF74F3-0071-409D-8453-46BED7280DDE}"/>
              </a:ext>
            </a:extLst>
          </p:cNvPr>
          <p:cNvSpPr txBox="1"/>
          <p:nvPr/>
        </p:nvSpPr>
        <p:spPr>
          <a:xfrm>
            <a:off x="6553200" y="1274802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Canh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rau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cải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66361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Xào rau muống xanh non bằng nồi trong 3 phút">
            <a:extLst>
              <a:ext uri="{FF2B5EF4-FFF2-40B4-BE49-F238E27FC236}">
                <a16:creationId xmlns:a16="http://schemas.microsoft.com/office/drawing/2014/main" id="{2318FF58-ADAC-4137-8F74-8924F59C97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0" y="15240"/>
            <a:ext cx="6227130" cy="3484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ách luộc rau muống kiểu Hà Nội theo lối xưa - Báo VnExpress Cooking">
            <a:extLst>
              <a:ext uri="{FF2B5EF4-FFF2-40B4-BE49-F238E27FC236}">
                <a16:creationId xmlns:a16="http://schemas.microsoft.com/office/drawing/2014/main" id="{49F4BB39-409C-4946-AF34-B8176D5CE1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5390" y="25400"/>
            <a:ext cx="5848350" cy="3484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NỘM RAU MUỐNG Và Cách Pha Nước Trộn Chua Cay Mặn Ngọt Vừa Vị - YouTube">
            <a:extLst>
              <a:ext uri="{FF2B5EF4-FFF2-40B4-BE49-F238E27FC236}">
                <a16:creationId xmlns:a16="http://schemas.microsoft.com/office/drawing/2014/main" id="{E5DC4A90-C9F4-4110-979C-3DD77DC5B4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5815" y="3358076"/>
            <a:ext cx="5848350" cy="3484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06815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1D6328-B7B1-1EA9-9F8D-C1B38F3AF1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902D1C1-EB7C-750C-C199-5D8D1AC5F1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E636449-6352-40C0-957F-B2422EB3D83C}"/>
              </a:ext>
            </a:extLst>
          </p:cNvPr>
          <p:cNvSpPr txBox="1"/>
          <p:nvPr/>
        </p:nvSpPr>
        <p:spPr>
          <a:xfrm>
            <a:off x="2667000" y="2514600"/>
            <a:ext cx="71374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</a:rPr>
              <a:t>Rau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</a:rPr>
              <a:t>gì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</a:rPr>
              <a:t>biến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</a:rPr>
              <a:t>mất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EC0104-9E46-4582-B25B-1E7F9C07A438}"/>
              </a:ext>
            </a:extLst>
          </p:cNvPr>
          <p:cNvSpPr txBox="1"/>
          <p:nvPr/>
        </p:nvSpPr>
        <p:spPr>
          <a:xfrm>
            <a:off x="2527300" y="152400"/>
            <a:ext cx="71374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</a:rPr>
              <a:t>Trò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</a:rPr>
              <a:t>chơi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56315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0110758-C007-BB58-8332-F1E5131AFC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CED9D68-A3FD-818A-D966-16A3D84C0553}"/>
              </a:ext>
            </a:extLst>
          </p:cNvPr>
          <p:cNvSpPr txBox="1"/>
          <p:nvPr/>
        </p:nvSpPr>
        <p:spPr>
          <a:xfrm>
            <a:off x="2667000" y="3428999"/>
            <a:ext cx="759186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</a:rPr>
              <a:t>Cô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và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trẻ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cùng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hát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bài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hát</a:t>
            </a:r>
            <a:r>
              <a:rPr lang="en-US" sz="3200" b="1" dirty="0">
                <a:solidFill>
                  <a:srgbClr val="FF0000"/>
                </a:solidFill>
              </a:rPr>
              <a:t>: Em </a:t>
            </a:r>
            <a:r>
              <a:rPr lang="en-US" sz="3200" b="1" dirty="0" err="1">
                <a:solidFill>
                  <a:srgbClr val="FF0000"/>
                </a:solidFill>
              </a:rPr>
              <a:t>ra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vườn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rau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538B23-6FE9-06D6-1288-19A153CBDAC8}"/>
              </a:ext>
            </a:extLst>
          </p:cNvPr>
          <p:cNvSpPr txBox="1"/>
          <p:nvPr/>
        </p:nvSpPr>
        <p:spPr>
          <a:xfrm>
            <a:off x="5181600" y="1143000"/>
            <a:ext cx="61968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ỔN ĐỊNH TỔ CHỨC</a:t>
            </a:r>
          </a:p>
        </p:txBody>
      </p:sp>
      <p:pic>
        <p:nvPicPr>
          <p:cNvPr id="8" name="em ra vuon rau da chinh (1)">
            <a:hlinkClick r:id="" action="ppaction://media"/>
            <a:extLst>
              <a:ext uri="{FF2B5EF4-FFF2-40B4-BE49-F238E27FC236}">
                <a16:creationId xmlns:a16="http://schemas.microsoft.com/office/drawing/2014/main" id="{8FFB39CC-54FB-B158-C3CE-4395EC979DE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01400" y="5741739"/>
            <a:ext cx="762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910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37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A59UQTN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762000"/>
            <a:ext cx="2362200" cy="1981200"/>
          </a:xfrm>
          <a:prstGeom prst="rect">
            <a:avLst/>
          </a:prstGeom>
          <a:noFill/>
        </p:spPr>
      </p:pic>
      <p:pic>
        <p:nvPicPr>
          <p:cNvPr id="34820" name="Picture 4" descr="CA9VYQC6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57400" y="4191000"/>
            <a:ext cx="2590800" cy="1676400"/>
          </a:xfrm>
          <a:prstGeom prst="rect">
            <a:avLst/>
          </a:prstGeom>
          <a:noFill/>
        </p:spPr>
      </p:pic>
      <p:pic>
        <p:nvPicPr>
          <p:cNvPr id="34821" name="Picture 5" descr="images[38]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24600" y="4191000"/>
            <a:ext cx="2743200" cy="1752600"/>
          </a:xfrm>
          <a:prstGeom prst="rect">
            <a:avLst/>
          </a:prstGeom>
          <a:noFill/>
        </p:spPr>
      </p:pic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2057400" y="3276601"/>
            <a:ext cx="1828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Rau ngót</a:t>
            </a:r>
          </a:p>
        </p:txBody>
      </p:sp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8310880" y="3169443"/>
            <a:ext cx="2667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/>
              <a:t>Rau </a:t>
            </a:r>
            <a:r>
              <a:rPr lang="en-US" sz="2800" dirty="0" err="1"/>
              <a:t>cải</a:t>
            </a:r>
            <a:r>
              <a:rPr lang="en-US" sz="2800" dirty="0"/>
              <a:t> </a:t>
            </a:r>
            <a:r>
              <a:rPr lang="en-US" sz="2800" dirty="0" err="1"/>
              <a:t>canh</a:t>
            </a:r>
            <a:endParaRPr lang="en-US" sz="2800" dirty="0"/>
          </a:p>
        </p:txBody>
      </p:sp>
      <p:sp>
        <p:nvSpPr>
          <p:cNvPr id="34824" name="Text Box 8"/>
          <p:cNvSpPr txBox="1">
            <a:spLocks noChangeArrowheads="1"/>
          </p:cNvSpPr>
          <p:nvPr/>
        </p:nvSpPr>
        <p:spPr bwMode="auto">
          <a:xfrm>
            <a:off x="4800600" y="2971801"/>
            <a:ext cx="2590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800"/>
          </a:p>
        </p:txBody>
      </p:sp>
      <p:sp>
        <p:nvSpPr>
          <p:cNvPr id="34825" name="Text Box 9"/>
          <p:cNvSpPr txBox="1">
            <a:spLocks noChangeArrowheads="1"/>
          </p:cNvSpPr>
          <p:nvPr/>
        </p:nvSpPr>
        <p:spPr bwMode="auto">
          <a:xfrm>
            <a:off x="1676400" y="6088063"/>
            <a:ext cx="2438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Rau mùng tơi</a:t>
            </a:r>
          </a:p>
        </p:txBody>
      </p:sp>
      <p:sp>
        <p:nvSpPr>
          <p:cNvPr id="34826" name="Text Box 10"/>
          <p:cNvSpPr txBox="1">
            <a:spLocks noChangeArrowheads="1"/>
          </p:cNvSpPr>
          <p:nvPr/>
        </p:nvSpPr>
        <p:spPr bwMode="auto">
          <a:xfrm>
            <a:off x="6019800" y="6096001"/>
            <a:ext cx="2590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Rau cải xoong</a:t>
            </a:r>
          </a:p>
        </p:txBody>
      </p:sp>
      <p:sp>
        <p:nvSpPr>
          <p:cNvPr id="34828" name="Rectangle 12"/>
          <p:cNvSpPr>
            <a:spLocks noChangeArrowheads="1"/>
          </p:cNvSpPr>
          <p:nvPr/>
        </p:nvSpPr>
        <p:spPr bwMode="auto">
          <a:xfrm>
            <a:off x="5105401" y="3048000"/>
            <a:ext cx="184537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800" dirty="0"/>
              <a:t>Rau </a:t>
            </a:r>
            <a:r>
              <a:rPr lang="en-US" sz="2800" dirty="0" err="1"/>
              <a:t>muống</a:t>
            </a:r>
            <a:endParaRPr lang="en-US" sz="2800" dirty="0"/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B8B4A152-4442-4734-A0F3-4F1B1DA411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8879" y="829006"/>
            <a:ext cx="2117442" cy="1981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5863E9D0-F3D3-494F-92D0-E017EB44F9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-30546"/>
            <a:ext cx="2663468" cy="3619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A59UQTN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762000"/>
            <a:ext cx="2362200" cy="1981200"/>
          </a:xfrm>
          <a:prstGeom prst="rect">
            <a:avLst/>
          </a:prstGeom>
          <a:noFill/>
        </p:spPr>
      </p:pic>
      <p:pic>
        <p:nvPicPr>
          <p:cNvPr id="34820" name="Picture 4" descr="CA9VYQC6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57400" y="4191000"/>
            <a:ext cx="2590800" cy="1676400"/>
          </a:xfrm>
          <a:prstGeom prst="rect">
            <a:avLst/>
          </a:prstGeom>
          <a:noFill/>
        </p:spPr>
      </p:pic>
      <p:pic>
        <p:nvPicPr>
          <p:cNvPr id="34821" name="Picture 5" descr="images[38]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24600" y="4191000"/>
            <a:ext cx="2743200" cy="1752600"/>
          </a:xfrm>
          <a:prstGeom prst="rect">
            <a:avLst/>
          </a:prstGeom>
          <a:noFill/>
        </p:spPr>
      </p:pic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2057400" y="3276601"/>
            <a:ext cx="1828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Rau ngót</a:t>
            </a:r>
          </a:p>
        </p:txBody>
      </p:sp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8310880" y="3169443"/>
            <a:ext cx="2667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/>
              <a:t>Rau </a:t>
            </a:r>
            <a:r>
              <a:rPr lang="en-US" sz="2800" dirty="0" err="1"/>
              <a:t>cải</a:t>
            </a:r>
            <a:r>
              <a:rPr lang="en-US" sz="2800" dirty="0"/>
              <a:t> </a:t>
            </a:r>
            <a:r>
              <a:rPr lang="en-US" sz="2800" dirty="0" err="1"/>
              <a:t>canh</a:t>
            </a:r>
            <a:endParaRPr lang="en-US" sz="2800" dirty="0"/>
          </a:p>
        </p:txBody>
      </p:sp>
      <p:sp>
        <p:nvSpPr>
          <p:cNvPr id="34824" name="Text Box 8"/>
          <p:cNvSpPr txBox="1">
            <a:spLocks noChangeArrowheads="1"/>
          </p:cNvSpPr>
          <p:nvPr/>
        </p:nvSpPr>
        <p:spPr bwMode="auto">
          <a:xfrm>
            <a:off x="4800600" y="2971801"/>
            <a:ext cx="2590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800"/>
          </a:p>
        </p:txBody>
      </p:sp>
      <p:sp>
        <p:nvSpPr>
          <p:cNvPr id="34825" name="Text Box 9"/>
          <p:cNvSpPr txBox="1">
            <a:spLocks noChangeArrowheads="1"/>
          </p:cNvSpPr>
          <p:nvPr/>
        </p:nvSpPr>
        <p:spPr bwMode="auto">
          <a:xfrm>
            <a:off x="1676400" y="6088063"/>
            <a:ext cx="2438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Rau mùng tơi</a:t>
            </a:r>
          </a:p>
        </p:txBody>
      </p:sp>
      <p:sp>
        <p:nvSpPr>
          <p:cNvPr id="34826" name="Text Box 10"/>
          <p:cNvSpPr txBox="1">
            <a:spLocks noChangeArrowheads="1"/>
          </p:cNvSpPr>
          <p:nvPr/>
        </p:nvSpPr>
        <p:spPr bwMode="auto">
          <a:xfrm>
            <a:off x="6019800" y="6096001"/>
            <a:ext cx="2590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Rau cải xoong</a:t>
            </a:r>
          </a:p>
        </p:txBody>
      </p:sp>
      <p:sp>
        <p:nvSpPr>
          <p:cNvPr id="34828" name="Rectangle 12"/>
          <p:cNvSpPr>
            <a:spLocks noChangeArrowheads="1"/>
          </p:cNvSpPr>
          <p:nvPr/>
        </p:nvSpPr>
        <p:spPr bwMode="auto">
          <a:xfrm>
            <a:off x="5105401" y="3048000"/>
            <a:ext cx="184537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800" dirty="0"/>
              <a:t>Rau </a:t>
            </a:r>
            <a:r>
              <a:rPr lang="en-US" sz="2800" dirty="0" err="1"/>
              <a:t>muống</a:t>
            </a:r>
            <a:endParaRPr lang="en-US" sz="2800" dirty="0"/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B8B4A152-4442-4734-A0F3-4F1B1DA411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8879" y="829006"/>
            <a:ext cx="2117442" cy="1981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5863E9D0-F3D3-494F-92D0-E017EB44F9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5482" y="-83361"/>
            <a:ext cx="2663468" cy="3619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7704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A59UQTN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762000"/>
            <a:ext cx="2362200" cy="1981200"/>
          </a:xfrm>
          <a:prstGeom prst="rect">
            <a:avLst/>
          </a:prstGeom>
          <a:noFill/>
        </p:spPr>
      </p:pic>
      <p:pic>
        <p:nvPicPr>
          <p:cNvPr id="34820" name="Picture 4" descr="CA9VYQC6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57400" y="4191000"/>
            <a:ext cx="2590800" cy="1676400"/>
          </a:xfrm>
          <a:prstGeom prst="rect">
            <a:avLst/>
          </a:prstGeom>
          <a:noFill/>
        </p:spPr>
      </p:pic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2057400" y="3276601"/>
            <a:ext cx="1828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Rau ngót</a:t>
            </a:r>
          </a:p>
        </p:txBody>
      </p:sp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8310880" y="3169443"/>
            <a:ext cx="2667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/>
              <a:t>Rau </a:t>
            </a:r>
            <a:r>
              <a:rPr lang="en-US" sz="2800" dirty="0" err="1"/>
              <a:t>cải</a:t>
            </a:r>
            <a:r>
              <a:rPr lang="en-US" sz="2800" dirty="0"/>
              <a:t> </a:t>
            </a:r>
            <a:r>
              <a:rPr lang="en-US" sz="2800" dirty="0" err="1"/>
              <a:t>canh</a:t>
            </a:r>
            <a:endParaRPr lang="en-US" sz="2800" dirty="0"/>
          </a:p>
        </p:txBody>
      </p:sp>
      <p:sp>
        <p:nvSpPr>
          <p:cNvPr id="34824" name="Text Box 8"/>
          <p:cNvSpPr txBox="1">
            <a:spLocks noChangeArrowheads="1"/>
          </p:cNvSpPr>
          <p:nvPr/>
        </p:nvSpPr>
        <p:spPr bwMode="auto">
          <a:xfrm>
            <a:off x="4800600" y="2971801"/>
            <a:ext cx="2590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800"/>
          </a:p>
        </p:txBody>
      </p:sp>
      <p:sp>
        <p:nvSpPr>
          <p:cNvPr id="34825" name="Text Box 9"/>
          <p:cNvSpPr txBox="1">
            <a:spLocks noChangeArrowheads="1"/>
          </p:cNvSpPr>
          <p:nvPr/>
        </p:nvSpPr>
        <p:spPr bwMode="auto">
          <a:xfrm>
            <a:off x="1676400" y="6088063"/>
            <a:ext cx="2438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Rau mùng tơi</a:t>
            </a:r>
          </a:p>
        </p:txBody>
      </p:sp>
      <p:sp>
        <p:nvSpPr>
          <p:cNvPr id="34826" name="Text Box 10"/>
          <p:cNvSpPr txBox="1">
            <a:spLocks noChangeArrowheads="1"/>
          </p:cNvSpPr>
          <p:nvPr/>
        </p:nvSpPr>
        <p:spPr bwMode="auto">
          <a:xfrm>
            <a:off x="6019800" y="6096001"/>
            <a:ext cx="2590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/>
              <a:t>Rau </a:t>
            </a:r>
            <a:r>
              <a:rPr lang="en-US" sz="2800" dirty="0" err="1"/>
              <a:t>bắp</a:t>
            </a:r>
            <a:r>
              <a:rPr lang="en-US" sz="2800" dirty="0"/>
              <a:t> </a:t>
            </a:r>
            <a:r>
              <a:rPr lang="en-US" sz="2800" dirty="0" err="1"/>
              <a:t>cải</a:t>
            </a:r>
            <a:endParaRPr lang="en-US" sz="2800" dirty="0"/>
          </a:p>
        </p:txBody>
      </p:sp>
      <p:sp>
        <p:nvSpPr>
          <p:cNvPr id="34828" name="Rectangle 12"/>
          <p:cNvSpPr>
            <a:spLocks noChangeArrowheads="1"/>
          </p:cNvSpPr>
          <p:nvPr/>
        </p:nvSpPr>
        <p:spPr bwMode="auto">
          <a:xfrm>
            <a:off x="5105401" y="3048000"/>
            <a:ext cx="184537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800" dirty="0"/>
              <a:t>Rau </a:t>
            </a:r>
            <a:r>
              <a:rPr lang="en-US" sz="2800" dirty="0" err="1"/>
              <a:t>muống</a:t>
            </a:r>
            <a:endParaRPr lang="en-US" sz="2800" dirty="0"/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B8B4A152-4442-4734-A0F3-4F1B1DA411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8879" y="829006"/>
            <a:ext cx="2117442" cy="1981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5863E9D0-F3D3-494F-92D0-E017EB44F9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-30546"/>
            <a:ext cx="2663468" cy="3619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bc">
            <a:extLst>
              <a:ext uri="{FF2B5EF4-FFF2-40B4-BE49-F238E27FC236}">
                <a16:creationId xmlns:a16="http://schemas.microsoft.com/office/drawing/2014/main" id="{5C0709AD-C2D3-4C56-908E-E04018C067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97600" y="3727145"/>
            <a:ext cx="1999453" cy="19811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773244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1D6328-B7B1-1EA9-9F8D-C1B38F3AF1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902D1C1-EB7C-750C-C199-5D8D1AC5F1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E636449-6352-40C0-957F-B2422EB3D83C}"/>
              </a:ext>
            </a:extLst>
          </p:cNvPr>
          <p:cNvSpPr txBox="1"/>
          <p:nvPr/>
        </p:nvSpPr>
        <p:spPr>
          <a:xfrm>
            <a:off x="2667000" y="2514600"/>
            <a:ext cx="71374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</a:rPr>
              <a:t>Thử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</a:rPr>
              <a:t>tài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</a:rPr>
              <a:t>bé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</a:rPr>
              <a:t>yêu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EC0104-9E46-4582-B25B-1E7F9C07A438}"/>
              </a:ext>
            </a:extLst>
          </p:cNvPr>
          <p:cNvSpPr txBox="1"/>
          <p:nvPr/>
        </p:nvSpPr>
        <p:spPr>
          <a:xfrm>
            <a:off x="2527300" y="152400"/>
            <a:ext cx="71374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</a:rPr>
              <a:t>Trò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</a:rPr>
              <a:t>chơi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81921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>
            <a:extLst>
              <a:ext uri="{FF2B5EF4-FFF2-40B4-BE49-F238E27FC236}">
                <a16:creationId xmlns:a16="http://schemas.microsoft.com/office/drawing/2014/main" id="{36AD768C-9F08-4044-87B3-AF9C8EB27F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533400"/>
            <a:ext cx="7162800" cy="685800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571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 là loại rau ăn lá</a:t>
            </a:r>
            <a:r>
              <a:rPr lang="vi-VN" altLang="en-US" sz="28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18435" name="Group 51">
            <a:extLst>
              <a:ext uri="{FF2B5EF4-FFF2-40B4-BE49-F238E27FC236}">
                <a16:creationId xmlns:a16="http://schemas.microsoft.com/office/drawing/2014/main" id="{B114B776-2B6F-4F32-A5C4-D028EDBA6B78}"/>
              </a:ext>
            </a:extLst>
          </p:cNvPr>
          <p:cNvGrpSpPr>
            <a:grpSpLocks/>
          </p:cNvGrpSpPr>
          <p:nvPr/>
        </p:nvGrpSpPr>
        <p:grpSpPr bwMode="auto">
          <a:xfrm>
            <a:off x="1781176" y="14288"/>
            <a:ext cx="320675" cy="6858000"/>
            <a:chOff x="202295" y="-322943"/>
            <a:chExt cx="319314" cy="718094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40BA733-97D8-4DAC-8DAA-D8066672908F}"/>
                </a:ext>
              </a:extLst>
            </p:cNvPr>
            <p:cNvSpPr/>
            <p:nvPr/>
          </p:nvSpPr>
          <p:spPr bwMode="auto">
            <a:xfrm>
              <a:off x="202295" y="-322943"/>
              <a:ext cx="319314" cy="7165982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solidFill>
                  <a:srgbClr val="000000"/>
                </a:solidFill>
                <a:latin typeface=".VnTime" pitchFamily="34" charset="0"/>
              </a:endParaRPr>
            </a:p>
          </p:txBody>
        </p:sp>
        <p:sp>
          <p:nvSpPr>
            <p:cNvPr id="18470" name="Rectangle 10">
              <a:extLst>
                <a:ext uri="{FF2B5EF4-FFF2-40B4-BE49-F238E27FC236}">
                  <a16:creationId xmlns:a16="http://schemas.microsoft.com/office/drawing/2014/main" id="{ECFDB224-1B73-4AB5-BC2D-7A1151F1B7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vi-VN" altLang="en-US" sz="2000">
                <a:solidFill>
                  <a:srgbClr val="000000"/>
                </a:solidFill>
                <a:latin typeface=".VnTime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A4581DC-1920-4A40-847B-691DBC4B206C}"/>
                </a:ext>
              </a:extLst>
            </p:cNvPr>
            <p:cNvSpPr/>
            <p:nvPr/>
          </p:nvSpPr>
          <p:spPr bwMode="auto">
            <a:xfrm>
              <a:off x="324014" y="-307983"/>
              <a:ext cx="75877" cy="7165983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solidFill>
                  <a:srgbClr val="000000"/>
                </a:solidFill>
                <a:effectLst>
                  <a:glow rad="101600">
                    <a:srgbClr val="BBE0E3">
                      <a:satMod val="175000"/>
                      <a:alpha val="40000"/>
                    </a:srgbClr>
                  </a:glow>
                </a:effectLst>
                <a:latin typeface=".VnTime" pitchFamily="34" charset="0"/>
              </a:endParaRPr>
            </a:p>
          </p:txBody>
        </p:sp>
      </p:grpSp>
      <p:sp>
        <p:nvSpPr>
          <p:cNvPr id="3" name="AutoShape 51">
            <a:extLst>
              <a:ext uri="{FF2B5EF4-FFF2-40B4-BE49-F238E27FC236}">
                <a16:creationId xmlns:a16="http://schemas.microsoft.com/office/drawing/2014/main" id="{5EA5B275-FD74-4EAE-8BB8-847F23E586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1408113"/>
            <a:ext cx="5562600" cy="1135062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762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vi-VN" altLang="en-US" sz="2800" b="1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9" name="Picture 37" descr="Blue_chapterlist">
            <a:extLst>
              <a:ext uri="{FF2B5EF4-FFF2-40B4-BE49-F238E27FC236}">
                <a16:creationId xmlns:a16="http://schemas.microsoft.com/office/drawing/2014/main" id="{6EAD73C5-F126-4341-BD74-A3C8895CCC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151" y="2032000"/>
            <a:ext cx="593725" cy="35083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>
            <a:extLst>
              <a:ext uri="{FF2B5EF4-FFF2-40B4-BE49-F238E27FC236}">
                <a16:creationId xmlns:a16="http://schemas.microsoft.com/office/drawing/2014/main" id="{4281842A-6609-46DC-AF04-C23FCCB605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870075"/>
            <a:ext cx="1600200" cy="67310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10" name="cached_combo42.wav"/>
            </a:hlinkHover>
            <a:extLst>
              <a:ext uri="{FF2B5EF4-FFF2-40B4-BE49-F238E27FC236}">
                <a16:creationId xmlns:a16="http://schemas.microsoft.com/office/drawing/2014/main" id="{9E084315-2F13-4964-B1B4-4CA1BFCB1E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1981200"/>
            <a:ext cx="838200" cy="609600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vi-VN" altLang="en-US" sz="2000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1044" name="WordArt 226">
            <a:extLst>
              <a:ext uri="{FF2B5EF4-FFF2-40B4-BE49-F238E27FC236}">
                <a16:creationId xmlns:a16="http://schemas.microsoft.com/office/drawing/2014/main" id="{216A2521-D39D-4224-BCFC-565B420620C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770189" y="199390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cs typeface="Arial" panose="020B0604020202020204" pitchFamily="34" charset="0"/>
              </a:rPr>
              <a:t>1</a:t>
            </a:r>
          </a:p>
        </p:txBody>
      </p:sp>
      <p:sp>
        <p:nvSpPr>
          <p:cNvPr id="4" name="AutoShape 51">
            <a:extLst>
              <a:ext uri="{FF2B5EF4-FFF2-40B4-BE49-F238E27FC236}">
                <a16:creationId xmlns:a16="http://schemas.microsoft.com/office/drawing/2014/main" id="{840656CA-90CC-4B9C-A98D-4350383EDD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0663" y="2808288"/>
            <a:ext cx="5486400" cy="125095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762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vi-VN" altLang="en-US" sz="2800" b="1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37" descr="Blue_chapterlist">
            <a:extLst>
              <a:ext uri="{FF2B5EF4-FFF2-40B4-BE49-F238E27FC236}">
                <a16:creationId xmlns:a16="http://schemas.microsoft.com/office/drawing/2014/main" id="{747E79B7-150F-4000-87F7-4A2554D82E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3303589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9" descr="Classicmode">
            <a:extLst>
              <a:ext uri="{FF2B5EF4-FFF2-40B4-BE49-F238E27FC236}">
                <a16:creationId xmlns:a16="http://schemas.microsoft.com/office/drawing/2014/main" id="{4257EF20-9B2A-4E4C-B188-D86BDBCEB6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8889" y="3078164"/>
            <a:ext cx="1501775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10" name="cached_combo42.wav"/>
            </a:hlinkHover>
            <a:extLst>
              <a:ext uri="{FF2B5EF4-FFF2-40B4-BE49-F238E27FC236}">
                <a16:creationId xmlns:a16="http://schemas.microsoft.com/office/drawing/2014/main" id="{4BA14D81-94FB-41C3-A768-72DB8A4091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82876" y="3175000"/>
            <a:ext cx="817563" cy="609600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vi-VN" altLang="en-US" sz="2000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8" name="WordArt 226">
            <a:extLst>
              <a:ext uri="{FF2B5EF4-FFF2-40B4-BE49-F238E27FC236}">
                <a16:creationId xmlns:a16="http://schemas.microsoft.com/office/drawing/2014/main" id="{86ECCC08-CEDA-49E6-AB07-BF2E705F2CA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778126" y="3255963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cs typeface="Arial" panose="020B0604020202020204" pitchFamily="34" charset="0"/>
              </a:rPr>
              <a:t>2</a:t>
            </a:r>
          </a:p>
        </p:txBody>
      </p:sp>
      <p:sp>
        <p:nvSpPr>
          <p:cNvPr id="9" name="AutoShape 51">
            <a:extLst>
              <a:ext uri="{FF2B5EF4-FFF2-40B4-BE49-F238E27FC236}">
                <a16:creationId xmlns:a16="http://schemas.microsoft.com/office/drawing/2014/main" id="{72BC38D6-90B7-41AA-B4A5-366C4C63B7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4343400"/>
            <a:ext cx="5638800" cy="12954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762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115</a:t>
            </a:r>
            <a:endParaRPr lang="vi-VN" altLang="en-US" sz="2800" b="1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37" descr="Blue_chapterlist">
            <a:extLst>
              <a:ext uri="{FF2B5EF4-FFF2-40B4-BE49-F238E27FC236}">
                <a16:creationId xmlns:a16="http://schemas.microsoft.com/office/drawing/2014/main" id="{A286C28E-C3C0-48A7-B7C2-FE02489E52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49069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9" descr="Classicmode">
            <a:extLst>
              <a:ext uri="{FF2B5EF4-FFF2-40B4-BE49-F238E27FC236}">
                <a16:creationId xmlns:a16="http://schemas.microsoft.com/office/drawing/2014/main" id="{61D1037C-92B1-42E7-9AA9-4BEC91826C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6847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59">
            <a:hlinkHover r:id="" action="ppaction://noaction" highlightClick="1">
              <a:snd r:embed="rId10" name="cached_combo42.wav"/>
            </a:hlinkHover>
            <a:extLst>
              <a:ext uri="{FF2B5EF4-FFF2-40B4-BE49-F238E27FC236}">
                <a16:creationId xmlns:a16="http://schemas.microsoft.com/office/drawing/2014/main" id="{EAD2D4C5-8F85-4033-9E62-0DD5591EF4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1" y="4724401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vi-VN" altLang="en-US" sz="2000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15" name="WordArt 226">
            <a:extLst>
              <a:ext uri="{FF2B5EF4-FFF2-40B4-BE49-F238E27FC236}">
                <a16:creationId xmlns:a16="http://schemas.microsoft.com/office/drawing/2014/main" id="{478733F5-84BA-415A-B7A6-81815F07320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819401" y="48704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cs typeface="Arial" panose="020B0604020202020204" pitchFamily="34" charset="0"/>
              </a:rPr>
              <a:t>3</a:t>
            </a:r>
          </a:p>
        </p:txBody>
      </p:sp>
      <p:sp>
        <p:nvSpPr>
          <p:cNvPr id="6171" name="AutoShape 27">
            <a:extLst>
              <a:ext uri="{FF2B5EF4-FFF2-40B4-BE49-F238E27FC236}">
                <a16:creationId xmlns:a16="http://schemas.microsoft.com/office/drawing/2014/main" id="{94525F4C-0ADC-4D7D-B381-9161B8264A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2813" y="190500"/>
            <a:ext cx="1295400" cy="13716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22225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>
              <a:solidFill>
                <a:srgbClr val="000000"/>
              </a:solidFill>
            </a:endParaRPr>
          </a:p>
        </p:txBody>
      </p:sp>
      <p:sp>
        <p:nvSpPr>
          <p:cNvPr id="6172" name="WordArt 28">
            <a:extLst>
              <a:ext uri="{FF2B5EF4-FFF2-40B4-BE49-F238E27FC236}">
                <a16:creationId xmlns:a16="http://schemas.microsoft.com/office/drawing/2014/main" id="{707834B0-73CA-453D-ADE4-9B445A3FBB1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514600" y="538163"/>
            <a:ext cx="5334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b="1" kern="10"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 1</a:t>
            </a:r>
          </a:p>
        </p:txBody>
      </p:sp>
      <p:pic>
        <p:nvPicPr>
          <p:cNvPr id="18453" name="Picture 29" descr="Picture1">
            <a:extLst>
              <a:ext uri="{FF2B5EF4-FFF2-40B4-BE49-F238E27FC236}">
                <a16:creationId xmlns:a16="http://schemas.microsoft.com/office/drawing/2014/main" id="{FB0D4F40-1A07-4C8A-8676-8F61618B2B62}"/>
              </a:ext>
            </a:extLst>
          </p:cNvPr>
          <p:cNvPicPr>
            <a:picLocks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52400"/>
            <a:ext cx="8534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Group 33">
            <a:extLst>
              <a:ext uri="{FF2B5EF4-FFF2-40B4-BE49-F238E27FC236}">
                <a16:creationId xmlns:a16="http://schemas.microsoft.com/office/drawing/2014/main" id="{7A1EAD27-744C-46CE-A9F2-1834BB6E97AF}"/>
              </a:ext>
            </a:extLst>
          </p:cNvPr>
          <p:cNvGrpSpPr>
            <a:grpSpLocks/>
          </p:cNvGrpSpPr>
          <p:nvPr/>
        </p:nvGrpSpPr>
        <p:grpSpPr bwMode="auto">
          <a:xfrm>
            <a:off x="6400800" y="5486400"/>
            <a:ext cx="1371600" cy="1371600"/>
            <a:chOff x="4320" y="2928"/>
            <a:chExt cx="1104" cy="1104"/>
          </a:xfrm>
        </p:grpSpPr>
        <p:sp>
          <p:nvSpPr>
            <p:cNvPr id="18467" name="AutoShape 34">
              <a:extLst>
                <a:ext uri="{FF2B5EF4-FFF2-40B4-BE49-F238E27FC236}">
                  <a16:creationId xmlns:a16="http://schemas.microsoft.com/office/drawing/2014/main" id="{74A9AEDB-9708-42DB-BE86-E0A757C8DD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vi-VN" altLang="en-US" sz="6000" b="1">
                <a:solidFill>
                  <a:srgbClr val="FF0066"/>
                </a:solidFill>
                <a:latin typeface=".VnHelvetInsH" pitchFamily="34" charset="0"/>
              </a:endParaRPr>
            </a:p>
          </p:txBody>
        </p:sp>
        <p:sp>
          <p:nvSpPr>
            <p:cNvPr id="18468" name="WordArt 35">
              <a:extLst>
                <a:ext uri="{FF2B5EF4-FFF2-40B4-BE49-F238E27FC236}">
                  <a16:creationId xmlns:a16="http://schemas.microsoft.com/office/drawing/2014/main" id="{4F38E48D-71C2-4EBF-93A5-C730724771F4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54" cy="50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28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 giờ</a:t>
              </a:r>
            </a:p>
          </p:txBody>
        </p:sp>
      </p:grpSp>
      <p:sp>
        <p:nvSpPr>
          <p:cNvPr id="6180" name="WordArt 36">
            <a:extLst>
              <a:ext uri="{FF2B5EF4-FFF2-40B4-BE49-F238E27FC236}">
                <a16:creationId xmlns:a16="http://schemas.microsoft.com/office/drawing/2014/main" id="{8A3FA018-A145-42BF-B0D1-C8B522DDFA3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705600" y="5791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0</a:t>
            </a:r>
          </a:p>
        </p:txBody>
      </p:sp>
      <p:sp>
        <p:nvSpPr>
          <p:cNvPr id="6181" name="WordArt 37">
            <a:extLst>
              <a:ext uri="{FF2B5EF4-FFF2-40B4-BE49-F238E27FC236}">
                <a16:creationId xmlns:a16="http://schemas.microsoft.com/office/drawing/2014/main" id="{7A188701-C787-44FA-8E33-8959ACAF0BB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724650" y="5791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1</a:t>
            </a:r>
          </a:p>
        </p:txBody>
      </p:sp>
      <p:sp>
        <p:nvSpPr>
          <p:cNvPr id="6182" name="WordArt 38">
            <a:extLst>
              <a:ext uri="{FF2B5EF4-FFF2-40B4-BE49-F238E27FC236}">
                <a16:creationId xmlns:a16="http://schemas.microsoft.com/office/drawing/2014/main" id="{45B250EE-889C-4ABB-8B28-CE15428C78B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724650" y="581025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2</a:t>
            </a:r>
          </a:p>
        </p:txBody>
      </p:sp>
      <p:sp>
        <p:nvSpPr>
          <p:cNvPr id="6183" name="WordArt 39">
            <a:extLst>
              <a:ext uri="{FF2B5EF4-FFF2-40B4-BE49-F238E27FC236}">
                <a16:creationId xmlns:a16="http://schemas.microsoft.com/office/drawing/2014/main" id="{01DAEC16-6809-4F3B-8A7D-060E966DF4D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724650" y="5791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3</a:t>
            </a:r>
          </a:p>
        </p:txBody>
      </p:sp>
      <p:sp>
        <p:nvSpPr>
          <p:cNvPr id="6184" name="WordArt 40">
            <a:extLst>
              <a:ext uri="{FF2B5EF4-FFF2-40B4-BE49-F238E27FC236}">
                <a16:creationId xmlns:a16="http://schemas.microsoft.com/office/drawing/2014/main" id="{043021BC-92DD-42E3-BEAD-4A40099ACA6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724650" y="5791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4</a:t>
            </a:r>
          </a:p>
        </p:txBody>
      </p:sp>
      <p:sp>
        <p:nvSpPr>
          <p:cNvPr id="6185" name="WordArt 41">
            <a:extLst>
              <a:ext uri="{FF2B5EF4-FFF2-40B4-BE49-F238E27FC236}">
                <a16:creationId xmlns:a16="http://schemas.microsoft.com/office/drawing/2014/main" id="{31F48AFF-31F3-4950-A961-8CC2ABB095F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705600" y="5791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5</a:t>
            </a:r>
          </a:p>
        </p:txBody>
      </p:sp>
      <p:pic>
        <p:nvPicPr>
          <p:cNvPr id="18461" name="Picture 2" descr="C:\Users\Admin\Desktop\cải bắp.jpg">
            <a:extLst>
              <a:ext uri="{FF2B5EF4-FFF2-40B4-BE49-F238E27FC236}">
                <a16:creationId xmlns:a16="http://schemas.microsoft.com/office/drawing/2014/main" id="{4941DE36-D4A1-4573-85A0-1CC7A96C34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327151"/>
            <a:ext cx="2514600" cy="140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62" name="Picture 4" descr="Lợi ích sức khỏe của cà rốt nếu bạn ăn hàng ngày - Dinh dưỡng">
            <a:extLst>
              <a:ext uri="{FF2B5EF4-FFF2-40B4-BE49-F238E27FC236}">
                <a16:creationId xmlns:a16="http://schemas.microsoft.com/office/drawing/2014/main" id="{E2B46BE2-BBA6-447C-867B-112CAB3027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754314"/>
            <a:ext cx="2514600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63" name="AutoShape 6" descr="Su Hào Chuẩn VietGap | Thực Phẩm Sạch BHFood.vn">
            <a:extLst>
              <a:ext uri="{FF2B5EF4-FFF2-40B4-BE49-F238E27FC236}">
                <a16:creationId xmlns:a16="http://schemas.microsoft.com/office/drawing/2014/main" id="{A3F9999B-86CF-4C62-B1B3-682A91FCB99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464" name="AutoShape 8" descr="Su Hào Chuẩn VietGap | Thực Phẩm Sạch BHFood.vn">
            <a:extLst>
              <a:ext uri="{FF2B5EF4-FFF2-40B4-BE49-F238E27FC236}">
                <a16:creationId xmlns:a16="http://schemas.microsoft.com/office/drawing/2014/main" id="{B5D4B9E8-9600-47CB-985D-FBCCD49839E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465" name="AutoShape 10" descr="Su Hào Chuẩn VietGap | Thực Phẩm Sạch BHFood.vn">
            <a:extLst>
              <a:ext uri="{FF2B5EF4-FFF2-40B4-BE49-F238E27FC236}">
                <a16:creationId xmlns:a16="http://schemas.microsoft.com/office/drawing/2014/main" id="{626F08F5-AC14-4C22-BBEF-B9F4974C80B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18466" name="Picture 11" descr="C:\Users\Admin\Desktop\su-haCC80o.jpg">
            <a:extLst>
              <a:ext uri="{FF2B5EF4-FFF2-40B4-BE49-F238E27FC236}">
                <a16:creationId xmlns:a16="http://schemas.microsoft.com/office/drawing/2014/main" id="{8DB487F9-6FEA-4142-829A-D30F5387D6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191000"/>
            <a:ext cx="25146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1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6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2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Reng re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 nodeType="clickPar">
                      <p:stCondLst>
                        <p:cond delay="indefinite"/>
                      </p:stCondLst>
                      <p:childTnLst>
                        <p:par>
                          <p:cTn id="1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23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5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7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8" dur="5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9" dur="5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0" dur="5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71" dur="5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1043" grpId="0" animBg="1"/>
      <p:bldP spid="6171" grpId="0" animBg="1"/>
      <p:bldP spid="6171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>
            <a:extLst>
              <a:ext uri="{FF2B5EF4-FFF2-40B4-BE49-F238E27FC236}">
                <a16:creationId xmlns:a16="http://schemas.microsoft.com/office/drawing/2014/main" id="{C28E00FB-BA23-4893-B32E-382C154DD0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1050" y="609600"/>
            <a:ext cx="7086600" cy="762000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571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 là món ăn được chế biến từ rau bắp cải?</a:t>
            </a:r>
          </a:p>
        </p:txBody>
      </p:sp>
      <p:grpSp>
        <p:nvGrpSpPr>
          <p:cNvPr id="22531" name="Group 51">
            <a:extLst>
              <a:ext uri="{FF2B5EF4-FFF2-40B4-BE49-F238E27FC236}">
                <a16:creationId xmlns:a16="http://schemas.microsoft.com/office/drawing/2014/main" id="{F23B6170-EAE6-41DA-AD70-9CBE9A8ECDAB}"/>
              </a:ext>
            </a:extLst>
          </p:cNvPr>
          <p:cNvGrpSpPr>
            <a:grpSpLocks/>
          </p:cNvGrpSpPr>
          <p:nvPr/>
        </p:nvGrpSpPr>
        <p:grpSpPr bwMode="auto">
          <a:xfrm>
            <a:off x="1781176" y="14288"/>
            <a:ext cx="320675" cy="6858000"/>
            <a:chOff x="202295" y="-322943"/>
            <a:chExt cx="319314" cy="718094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EE2777C-4E14-4C19-84AB-5FCC1AB21D12}"/>
                </a:ext>
              </a:extLst>
            </p:cNvPr>
            <p:cNvSpPr/>
            <p:nvPr/>
          </p:nvSpPr>
          <p:spPr bwMode="auto">
            <a:xfrm>
              <a:off x="202295" y="-322943"/>
              <a:ext cx="319314" cy="7165982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solidFill>
                  <a:srgbClr val="000000"/>
                </a:solidFill>
                <a:latin typeface=".VnTime" pitchFamily="34" charset="0"/>
              </a:endParaRPr>
            </a:p>
          </p:txBody>
        </p:sp>
        <p:sp>
          <p:nvSpPr>
            <p:cNvPr id="22568" name="Rectangle 10">
              <a:extLst>
                <a:ext uri="{FF2B5EF4-FFF2-40B4-BE49-F238E27FC236}">
                  <a16:creationId xmlns:a16="http://schemas.microsoft.com/office/drawing/2014/main" id="{2904F084-07FE-44CA-BF11-CE4DB944C8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vi-VN" altLang="en-US" sz="2000">
                <a:solidFill>
                  <a:srgbClr val="000000"/>
                </a:solidFill>
                <a:latin typeface=".VnTime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0B309A1-3434-48BA-B37B-F62547D9829A}"/>
                </a:ext>
              </a:extLst>
            </p:cNvPr>
            <p:cNvSpPr/>
            <p:nvPr/>
          </p:nvSpPr>
          <p:spPr bwMode="auto">
            <a:xfrm>
              <a:off x="324014" y="-307983"/>
              <a:ext cx="75877" cy="7165983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solidFill>
                  <a:srgbClr val="000000"/>
                </a:solidFill>
                <a:effectLst>
                  <a:glow rad="101600">
                    <a:srgbClr val="BBE0E3">
                      <a:satMod val="175000"/>
                      <a:alpha val="40000"/>
                    </a:srgbClr>
                  </a:glow>
                </a:effectLst>
                <a:latin typeface=".VnTime" pitchFamily="34" charset="0"/>
              </a:endParaRPr>
            </a:p>
          </p:txBody>
        </p:sp>
      </p:grpSp>
      <p:pic>
        <p:nvPicPr>
          <p:cNvPr id="39" name="Picture 37" descr="Blue_chapterlist">
            <a:extLst>
              <a:ext uri="{FF2B5EF4-FFF2-40B4-BE49-F238E27FC236}">
                <a16:creationId xmlns:a16="http://schemas.microsoft.com/office/drawing/2014/main" id="{836C6190-4D56-4786-BE62-FF3B6C8EE0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21891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>
            <a:extLst>
              <a:ext uri="{FF2B5EF4-FFF2-40B4-BE49-F238E27FC236}">
                <a16:creationId xmlns:a16="http://schemas.microsoft.com/office/drawing/2014/main" id="{9EC67BB5-C540-4C55-A3A7-61ADCA3D3E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028825"/>
            <a:ext cx="1600200" cy="67310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10" name="cached_combo42.wav"/>
            </a:hlinkHover>
            <a:extLst>
              <a:ext uri="{FF2B5EF4-FFF2-40B4-BE49-F238E27FC236}">
                <a16:creationId xmlns:a16="http://schemas.microsoft.com/office/drawing/2014/main" id="{68D81042-3D71-4A4E-AB1B-CF1092F315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5100" y="2146300"/>
            <a:ext cx="838200" cy="609600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vi-VN" altLang="en-US" sz="2000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1044" name="WordArt 226">
            <a:extLst>
              <a:ext uri="{FF2B5EF4-FFF2-40B4-BE49-F238E27FC236}">
                <a16:creationId xmlns:a16="http://schemas.microsoft.com/office/drawing/2014/main" id="{D42C6427-CCEB-45D7-A24C-A6C13348EEF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971801" y="2203450"/>
            <a:ext cx="3841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cs typeface="Arial" panose="020B0604020202020204" pitchFamily="34" charset="0"/>
              </a:rPr>
              <a:t>1</a:t>
            </a:r>
          </a:p>
        </p:txBody>
      </p:sp>
      <p:pic>
        <p:nvPicPr>
          <p:cNvPr id="5" name="Picture 37" descr="Blue_chapterlist">
            <a:extLst>
              <a:ext uri="{FF2B5EF4-FFF2-40B4-BE49-F238E27FC236}">
                <a16:creationId xmlns:a16="http://schemas.microsoft.com/office/drawing/2014/main" id="{0C65B302-AB88-4B31-8FA3-FDE3733E37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3503613"/>
            <a:ext cx="593725" cy="34925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9" descr="Classicmode">
            <a:extLst>
              <a:ext uri="{FF2B5EF4-FFF2-40B4-BE49-F238E27FC236}">
                <a16:creationId xmlns:a16="http://schemas.microsoft.com/office/drawing/2014/main" id="{9A89EDC4-BB60-4503-921D-BAD8D82D97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0" y="3278188"/>
            <a:ext cx="1500188" cy="80010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10" name="cached_combo42.wav"/>
            </a:hlinkHover>
            <a:extLst>
              <a:ext uri="{FF2B5EF4-FFF2-40B4-BE49-F238E27FC236}">
                <a16:creationId xmlns:a16="http://schemas.microsoft.com/office/drawing/2014/main" id="{6C4176EE-611B-4579-AE34-CAFF7AB23E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1926" y="3373438"/>
            <a:ext cx="817563" cy="609600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vi-VN" altLang="en-US" sz="2000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8" name="WordArt 226">
            <a:extLst>
              <a:ext uri="{FF2B5EF4-FFF2-40B4-BE49-F238E27FC236}">
                <a16:creationId xmlns:a16="http://schemas.microsoft.com/office/drawing/2014/main" id="{B6FA6D19-346C-487B-9E3C-3AE437225C9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892425" y="3503613"/>
            <a:ext cx="387350" cy="436562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cs typeface="Arial" panose="020B0604020202020204" pitchFamily="34" charset="0"/>
              </a:rPr>
              <a:t>2</a:t>
            </a:r>
          </a:p>
        </p:txBody>
      </p:sp>
      <p:pic>
        <p:nvPicPr>
          <p:cNvPr id="11" name="Picture 37" descr="Blue_chapterlist">
            <a:extLst>
              <a:ext uri="{FF2B5EF4-FFF2-40B4-BE49-F238E27FC236}">
                <a16:creationId xmlns:a16="http://schemas.microsoft.com/office/drawing/2014/main" id="{AF1125DB-EA98-4254-9C03-7B80ABC3D9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49069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9" descr="Classicmode">
            <a:extLst>
              <a:ext uri="{FF2B5EF4-FFF2-40B4-BE49-F238E27FC236}">
                <a16:creationId xmlns:a16="http://schemas.microsoft.com/office/drawing/2014/main" id="{78C66C6F-8056-4766-8B57-AB7E253036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6847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59">
            <a:hlinkHover r:id="" action="ppaction://noaction" highlightClick="1">
              <a:snd r:embed="rId10" name="cached_combo42.wav"/>
            </a:hlinkHover>
            <a:extLst>
              <a:ext uri="{FF2B5EF4-FFF2-40B4-BE49-F238E27FC236}">
                <a16:creationId xmlns:a16="http://schemas.microsoft.com/office/drawing/2014/main" id="{B99129F3-7F51-4D84-87A5-21CD84E82C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1" y="4724401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vi-VN" altLang="en-US" sz="2000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15" name="WordArt 226">
            <a:extLst>
              <a:ext uri="{FF2B5EF4-FFF2-40B4-BE49-F238E27FC236}">
                <a16:creationId xmlns:a16="http://schemas.microsoft.com/office/drawing/2014/main" id="{0D48765C-43C1-4678-84ED-17CE50BEEF0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819401" y="48704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cs typeface="Arial" panose="020B0604020202020204" pitchFamily="34" charset="0"/>
              </a:rPr>
              <a:t>3</a:t>
            </a:r>
          </a:p>
        </p:txBody>
      </p:sp>
      <p:sp>
        <p:nvSpPr>
          <p:cNvPr id="6171" name="AutoShape 27">
            <a:extLst>
              <a:ext uri="{FF2B5EF4-FFF2-40B4-BE49-F238E27FC236}">
                <a16:creationId xmlns:a16="http://schemas.microsoft.com/office/drawing/2014/main" id="{D48134DC-11CD-4EC2-804C-EE6A40C05F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304800"/>
            <a:ext cx="1295400" cy="13716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22225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>
              <a:solidFill>
                <a:srgbClr val="000000"/>
              </a:solidFill>
            </a:endParaRPr>
          </a:p>
        </p:txBody>
      </p:sp>
      <p:sp>
        <p:nvSpPr>
          <p:cNvPr id="6172" name="WordArt 28">
            <a:extLst>
              <a:ext uri="{FF2B5EF4-FFF2-40B4-BE49-F238E27FC236}">
                <a16:creationId xmlns:a16="http://schemas.microsoft.com/office/drawing/2014/main" id="{A3C959D8-D51C-4FC4-B454-F2B2692506A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438400" y="800100"/>
            <a:ext cx="5334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 6</a:t>
            </a:r>
          </a:p>
        </p:txBody>
      </p:sp>
      <p:pic>
        <p:nvPicPr>
          <p:cNvPr id="22546" name="Picture 29" descr="Picture1">
            <a:extLst>
              <a:ext uri="{FF2B5EF4-FFF2-40B4-BE49-F238E27FC236}">
                <a16:creationId xmlns:a16="http://schemas.microsoft.com/office/drawing/2014/main" id="{15731167-78DE-418B-B794-05AEF60B8CA9}"/>
              </a:ext>
            </a:extLst>
          </p:cNvPr>
          <p:cNvPicPr>
            <a:picLocks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763"/>
            <a:ext cx="8534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33">
            <a:extLst>
              <a:ext uri="{FF2B5EF4-FFF2-40B4-BE49-F238E27FC236}">
                <a16:creationId xmlns:a16="http://schemas.microsoft.com/office/drawing/2014/main" id="{3737BF8C-B92E-4706-A6D9-F86CFC2D8E46}"/>
              </a:ext>
            </a:extLst>
          </p:cNvPr>
          <p:cNvGrpSpPr>
            <a:grpSpLocks/>
          </p:cNvGrpSpPr>
          <p:nvPr/>
        </p:nvGrpSpPr>
        <p:grpSpPr bwMode="auto">
          <a:xfrm>
            <a:off x="6400800" y="5486400"/>
            <a:ext cx="1371600" cy="1371600"/>
            <a:chOff x="4320" y="2928"/>
            <a:chExt cx="1104" cy="1104"/>
          </a:xfrm>
        </p:grpSpPr>
        <p:sp>
          <p:nvSpPr>
            <p:cNvPr id="22565" name="AutoShape 34">
              <a:extLst>
                <a:ext uri="{FF2B5EF4-FFF2-40B4-BE49-F238E27FC236}">
                  <a16:creationId xmlns:a16="http://schemas.microsoft.com/office/drawing/2014/main" id="{D9B5004A-15BA-4114-AF90-AD5C4713CE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vi-VN" altLang="en-US" sz="6000" b="1">
                <a:solidFill>
                  <a:srgbClr val="FF0066"/>
                </a:solidFill>
                <a:latin typeface=".VnHelvetInsH" pitchFamily="34" charset="0"/>
              </a:endParaRPr>
            </a:p>
          </p:txBody>
        </p:sp>
        <p:sp>
          <p:nvSpPr>
            <p:cNvPr id="22566" name="WordArt 35">
              <a:extLst>
                <a:ext uri="{FF2B5EF4-FFF2-40B4-BE49-F238E27FC236}">
                  <a16:creationId xmlns:a16="http://schemas.microsoft.com/office/drawing/2014/main" id="{A9453AA8-5CD4-4029-B7D0-FD894032B747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54" cy="50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28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 giờ</a:t>
              </a:r>
            </a:p>
          </p:txBody>
        </p:sp>
      </p:grpSp>
      <p:sp>
        <p:nvSpPr>
          <p:cNvPr id="6180" name="WordArt 36">
            <a:extLst>
              <a:ext uri="{FF2B5EF4-FFF2-40B4-BE49-F238E27FC236}">
                <a16:creationId xmlns:a16="http://schemas.microsoft.com/office/drawing/2014/main" id="{915BEC5C-4399-4F51-BC65-AE62E25D6EE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705600" y="5791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6181" name="WordArt 37">
            <a:extLst>
              <a:ext uri="{FF2B5EF4-FFF2-40B4-BE49-F238E27FC236}">
                <a16:creationId xmlns:a16="http://schemas.microsoft.com/office/drawing/2014/main" id="{56E88FFC-0A96-4A5B-9D1D-6FF967A280E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724650" y="5791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6182" name="WordArt 38">
            <a:extLst>
              <a:ext uri="{FF2B5EF4-FFF2-40B4-BE49-F238E27FC236}">
                <a16:creationId xmlns:a16="http://schemas.microsoft.com/office/drawing/2014/main" id="{ABEA2245-A1A0-46DC-A1D6-6484433422B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724650" y="581025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6183" name="WordArt 39">
            <a:extLst>
              <a:ext uri="{FF2B5EF4-FFF2-40B4-BE49-F238E27FC236}">
                <a16:creationId xmlns:a16="http://schemas.microsoft.com/office/drawing/2014/main" id="{1FEA7CF0-EDE6-41E6-8C28-CBC252FF707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724650" y="5791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6184" name="WordArt 40">
            <a:extLst>
              <a:ext uri="{FF2B5EF4-FFF2-40B4-BE49-F238E27FC236}">
                <a16:creationId xmlns:a16="http://schemas.microsoft.com/office/drawing/2014/main" id="{D29111D2-8D50-4F4D-83D4-4829FA97B72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724650" y="5791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6185" name="WordArt 41">
            <a:extLst>
              <a:ext uri="{FF2B5EF4-FFF2-40B4-BE49-F238E27FC236}">
                <a16:creationId xmlns:a16="http://schemas.microsoft.com/office/drawing/2014/main" id="{52CCBB3E-EB25-4661-BC4E-2CF0BDAA5D7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781800" y="5791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0</a:t>
            </a:r>
          </a:p>
        </p:txBody>
      </p:sp>
      <p:sp>
        <p:nvSpPr>
          <p:cNvPr id="6186" name="WordArt 42">
            <a:extLst>
              <a:ext uri="{FF2B5EF4-FFF2-40B4-BE49-F238E27FC236}">
                <a16:creationId xmlns:a16="http://schemas.microsoft.com/office/drawing/2014/main" id="{3AD96213-6560-4873-92FC-B90CE81724F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781800" y="5791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1</a:t>
            </a:r>
          </a:p>
        </p:txBody>
      </p:sp>
      <p:sp>
        <p:nvSpPr>
          <p:cNvPr id="6187" name="WordArt 43">
            <a:extLst>
              <a:ext uri="{FF2B5EF4-FFF2-40B4-BE49-F238E27FC236}">
                <a16:creationId xmlns:a16="http://schemas.microsoft.com/office/drawing/2014/main" id="{8AB4E2CF-9C2D-4DFB-8306-6CF85F4A859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781800" y="5791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2</a:t>
            </a:r>
          </a:p>
        </p:txBody>
      </p:sp>
      <p:sp>
        <p:nvSpPr>
          <p:cNvPr id="6188" name="WordArt 44">
            <a:extLst>
              <a:ext uri="{FF2B5EF4-FFF2-40B4-BE49-F238E27FC236}">
                <a16:creationId xmlns:a16="http://schemas.microsoft.com/office/drawing/2014/main" id="{CB2FFB72-7D4A-4F4B-9A7B-466EA8340FA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781800" y="5791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3</a:t>
            </a:r>
          </a:p>
        </p:txBody>
      </p:sp>
      <p:sp>
        <p:nvSpPr>
          <p:cNvPr id="6189" name="WordArt 45">
            <a:extLst>
              <a:ext uri="{FF2B5EF4-FFF2-40B4-BE49-F238E27FC236}">
                <a16:creationId xmlns:a16="http://schemas.microsoft.com/office/drawing/2014/main" id="{ED14B5C8-44B5-4DD1-B715-8FF9BA330B9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781800" y="5791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4</a:t>
            </a:r>
          </a:p>
        </p:txBody>
      </p:sp>
      <p:sp>
        <p:nvSpPr>
          <p:cNvPr id="6190" name="WordArt 46">
            <a:extLst>
              <a:ext uri="{FF2B5EF4-FFF2-40B4-BE49-F238E27FC236}">
                <a16:creationId xmlns:a16="http://schemas.microsoft.com/office/drawing/2014/main" id="{49114655-A6E0-4F54-89D8-D74DDFAD780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781800" y="5791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5</a:t>
            </a:r>
          </a:p>
        </p:txBody>
      </p:sp>
      <p:sp>
        <p:nvSpPr>
          <p:cNvPr id="15396" name="Text Box 36">
            <a:extLst>
              <a:ext uri="{FF2B5EF4-FFF2-40B4-BE49-F238E27FC236}">
                <a16:creationId xmlns:a16="http://schemas.microsoft.com/office/drawing/2014/main" id="{31FA4813-44EF-469E-83A4-5FB8119026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0988" y="2008189"/>
            <a:ext cx="6119812" cy="522287"/>
          </a:xfrm>
          <a:prstGeom prst="rect">
            <a:avLst/>
          </a:prstGeom>
          <a:solidFill>
            <a:srgbClr val="800080"/>
          </a:solidFill>
          <a:ln w="9525">
            <a:miter lim="800000"/>
            <a:headEnd/>
            <a:tailEnd/>
          </a:ln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800080"/>
            </a:extrusionClr>
            <a:contourClr>
              <a:srgbClr val="800080"/>
            </a:contourClr>
          </a:sp3d>
        </p:spPr>
        <p:txBody>
          <a:bodyPr>
            <a:spAutoFit/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 sz="2800" b="1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97" name="Text Box 37">
            <a:extLst>
              <a:ext uri="{FF2B5EF4-FFF2-40B4-BE49-F238E27FC236}">
                <a16:creationId xmlns:a16="http://schemas.microsoft.com/office/drawing/2014/main" id="{9A207A7D-F854-4E32-9FA4-551DA062D7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275" y="3260725"/>
            <a:ext cx="6375400" cy="522288"/>
          </a:xfrm>
          <a:prstGeom prst="rect">
            <a:avLst/>
          </a:prstGeom>
          <a:solidFill>
            <a:srgbClr val="800080"/>
          </a:solidFill>
          <a:ln w="9525">
            <a:miter lim="800000"/>
            <a:headEnd/>
            <a:tailEnd/>
          </a:ln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800080"/>
            </a:extrusionClr>
            <a:contourClr>
              <a:srgbClr val="800080"/>
            </a:contourClr>
          </a:sp3d>
        </p:spPr>
        <p:txBody>
          <a:bodyPr>
            <a:spAutoFit/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 sz="2800" b="1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98" name="Text Box 38">
            <a:extLst>
              <a:ext uri="{FF2B5EF4-FFF2-40B4-BE49-F238E27FC236}">
                <a16:creationId xmlns:a16="http://schemas.microsoft.com/office/drawing/2014/main" id="{039C9DBC-3F23-4F0E-975D-C100A68ED6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0025" y="4813301"/>
            <a:ext cx="6096000" cy="523875"/>
          </a:xfrm>
          <a:prstGeom prst="rect">
            <a:avLst/>
          </a:prstGeom>
          <a:solidFill>
            <a:srgbClr val="800080"/>
          </a:solidFill>
          <a:ln w="9525">
            <a:miter lim="800000"/>
            <a:headEnd/>
            <a:tailEnd/>
          </a:ln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800080"/>
            </a:extrusionClr>
            <a:contourClr>
              <a:srgbClr val="800080"/>
            </a:contourClr>
          </a:sp3d>
        </p:spPr>
        <p:txBody>
          <a:bodyPr>
            <a:spAutoFit/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 sz="2800" b="1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562" name="Picture 43">
            <a:extLst>
              <a:ext uri="{FF2B5EF4-FFF2-40B4-BE49-F238E27FC236}">
                <a16:creationId xmlns:a16="http://schemas.microsoft.com/office/drawing/2014/main" id="{012E6F0E-0595-43EF-A18F-8B84769B6B3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526" y="4308475"/>
            <a:ext cx="2925763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63" name="Picture 3" descr="C:\Users\Admin\Desktop\rau-xao-8.jpg">
            <a:extLst>
              <a:ext uri="{FF2B5EF4-FFF2-40B4-BE49-F238E27FC236}">
                <a16:creationId xmlns:a16="http://schemas.microsoft.com/office/drawing/2014/main" id="{C43F8D8C-7770-467C-93A5-C6467CA6D2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650" y="1203325"/>
            <a:ext cx="294163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64" name="Picture 45">
            <a:extLst>
              <a:ext uri="{FF2B5EF4-FFF2-40B4-BE49-F238E27FC236}">
                <a16:creationId xmlns:a16="http://schemas.microsoft.com/office/drawing/2014/main" id="{E11502A9-9AF6-40E0-9C8B-DB659091B13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526" y="2817813"/>
            <a:ext cx="2925763" cy="149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5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5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1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1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01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11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21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2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9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31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3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9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41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4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9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51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2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5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9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61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6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9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71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2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7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9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81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Reng re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 nodeType="clickPar">
                      <p:stCondLst>
                        <p:cond delay="indefinite"/>
                      </p:stCondLst>
                      <p:childTnLst>
                        <p:par>
                          <p:cTn id="1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3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 nodeType="clickPar">
                      <p:stCondLst>
                        <p:cond delay="indefinite"/>
                      </p:stCondLst>
                      <p:childTnLst>
                        <p:par>
                          <p:cTn id="1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9" presetID="23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0" dur="500" fill="hold"/>
                                        <p:tgtEl>
                                          <p:spTgt spid="153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1" dur="500" fill="hold"/>
                                        <p:tgtEl>
                                          <p:spTgt spid="153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2" dur="500" fill="hold"/>
                                        <p:tgtEl>
                                          <p:spTgt spid="1539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03" dur="500" fill="hold"/>
                                        <p:tgtEl>
                                          <p:spTgt spid="153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4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0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6171" grpId="0" animBg="1"/>
      <p:bldP spid="6171" grpId="1" animBg="1"/>
      <p:bldP spid="15396" grpId="0" animBg="1"/>
      <p:bldP spid="15397" grpId="0" animBg="1"/>
      <p:bldP spid="15398" grpId="0" animBg="1"/>
      <p:bldP spid="15398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288192-BD3A-9341-EDB9-95FCA7F128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E6FB4D0-D069-5AB6-94D6-B62524A17C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6164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0110758-C007-BB58-8332-F1E5131AFC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CED9D68-A3FD-818A-D966-16A3D84C0553}"/>
              </a:ext>
            </a:extLst>
          </p:cNvPr>
          <p:cNvSpPr txBox="1"/>
          <p:nvPr/>
        </p:nvSpPr>
        <p:spPr>
          <a:xfrm>
            <a:off x="3575538" y="3399498"/>
            <a:ext cx="759186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HOẠT ĐỘNG NHÓM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538B23-6FE9-06D6-1288-19A153CBDAC8}"/>
              </a:ext>
            </a:extLst>
          </p:cNvPr>
          <p:cNvSpPr txBox="1"/>
          <p:nvPr/>
        </p:nvSpPr>
        <p:spPr>
          <a:xfrm>
            <a:off x="5638800" y="1238920"/>
            <a:ext cx="61968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284554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38D7ADB-A70D-E332-04A6-CF4F004ABB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0FD4912-77A8-C55A-3195-81567040AA2A}"/>
              </a:ext>
            </a:extLst>
          </p:cNvPr>
          <p:cNvSpPr txBox="1"/>
          <p:nvPr/>
        </p:nvSpPr>
        <p:spPr>
          <a:xfrm>
            <a:off x="4876800" y="1219200"/>
            <a:ext cx="759186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HOẠT ĐỘNG NHÓM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35B100-34EB-2146-B170-004BEAADF786}"/>
              </a:ext>
            </a:extLst>
          </p:cNvPr>
          <p:cNvSpPr txBox="1"/>
          <p:nvPr/>
        </p:nvSpPr>
        <p:spPr>
          <a:xfrm>
            <a:off x="2209800" y="3506687"/>
            <a:ext cx="208436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Bé hãy quan sát các loại rau và cho biết tên gọi, màu sắc, đặc điểm của từng loại rau.</a:t>
            </a:r>
            <a:endParaRPr lang="vi-VN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3F1026-282A-F20A-8537-F5A550CD3FFA}"/>
              </a:ext>
            </a:extLst>
          </p:cNvPr>
          <p:cNvSpPr txBox="1"/>
          <p:nvPr/>
        </p:nvSpPr>
        <p:spPr>
          <a:xfrm>
            <a:off x="5143500" y="3428999"/>
            <a:ext cx="19050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Theo bé có những món ăn gì được chế biến từ các loại rau bé vừa quan sát?</a:t>
            </a:r>
            <a:endParaRPr lang="vi-VN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0C404DF-914D-D5D2-2FA3-422CBB1EA9CF}"/>
              </a:ext>
            </a:extLst>
          </p:cNvPr>
          <p:cNvSpPr txBox="1"/>
          <p:nvPr/>
        </p:nvSpPr>
        <p:spPr>
          <a:xfrm>
            <a:off x="8050237" y="3583632"/>
            <a:ext cx="208436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Để có được vườn rau tươi tốt thì các con phải làm gì?</a:t>
            </a:r>
            <a:endParaRPr lang="vi-VN" sz="2000" b="1" dirty="0"/>
          </a:p>
        </p:txBody>
      </p:sp>
    </p:spTree>
    <p:extLst>
      <p:ext uri="{BB962C8B-B14F-4D97-AF65-F5344CB8AC3E}">
        <p14:creationId xmlns:p14="http://schemas.microsoft.com/office/powerpoint/2010/main" val="8024959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2FACF5C-7D97-D252-AD68-284390F408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59D748A-0A9C-0851-61CB-9340B84D6D6F}"/>
              </a:ext>
            </a:extLst>
          </p:cNvPr>
          <p:cNvSpPr txBox="1"/>
          <p:nvPr/>
        </p:nvSpPr>
        <p:spPr>
          <a:xfrm>
            <a:off x="3810000" y="228600"/>
            <a:ext cx="619681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1" i="0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Tìm hiểu về các loại rau</a:t>
            </a:r>
            <a:endParaRPr lang="vi-VN" sz="36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A41F0A-F3DF-4A09-BB5B-986AEB90C8EB}"/>
              </a:ext>
            </a:extLst>
          </p:cNvPr>
          <p:cNvSpPr txBox="1"/>
          <p:nvPr/>
        </p:nvSpPr>
        <p:spPr>
          <a:xfrm>
            <a:off x="4312444" y="6115912"/>
            <a:ext cx="61976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Cây</a:t>
            </a:r>
            <a:r>
              <a:rPr lang="en-US" sz="4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rau</a:t>
            </a:r>
            <a:r>
              <a:rPr lang="en-US" sz="4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cải</a:t>
            </a:r>
            <a:r>
              <a:rPr lang="en-US" sz="4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canh</a:t>
            </a:r>
            <a:r>
              <a:rPr lang="en-US" sz="4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.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0455689-A35E-439A-8F1B-B1A24EA128E8}"/>
              </a:ext>
            </a:extLst>
          </p:cNvPr>
          <p:cNvSpPr/>
          <p:nvPr/>
        </p:nvSpPr>
        <p:spPr>
          <a:xfrm>
            <a:off x="1559084" y="1091473"/>
            <a:ext cx="8915400" cy="51816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1FD301E-02DB-489D-BF01-A0533C646D1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323" t="7844" r="13077" b="12591"/>
          <a:stretch/>
        </p:blipFill>
        <p:spPr>
          <a:xfrm rot="21219857">
            <a:off x="4627715" y="5135250"/>
            <a:ext cx="1524000" cy="1091473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B850EAE4-9802-4BBD-A1EA-074D86060A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526" y="-484257"/>
            <a:ext cx="7696200" cy="7308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rrow: Left 10">
            <a:extLst>
              <a:ext uri="{FF2B5EF4-FFF2-40B4-BE49-F238E27FC236}">
                <a16:creationId xmlns:a16="http://schemas.microsoft.com/office/drawing/2014/main" id="{FE7B4FBE-117E-4E12-B988-0948A47ADB5E}"/>
              </a:ext>
            </a:extLst>
          </p:cNvPr>
          <p:cNvSpPr/>
          <p:nvPr/>
        </p:nvSpPr>
        <p:spPr>
          <a:xfrm>
            <a:off x="7848600" y="1186036"/>
            <a:ext cx="1828800" cy="25163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Left 13">
            <a:extLst>
              <a:ext uri="{FF2B5EF4-FFF2-40B4-BE49-F238E27FC236}">
                <a16:creationId xmlns:a16="http://schemas.microsoft.com/office/drawing/2014/main" id="{2F666E69-F36E-45C5-AB0B-7474AF32C3D0}"/>
              </a:ext>
            </a:extLst>
          </p:cNvPr>
          <p:cNvSpPr/>
          <p:nvPr/>
        </p:nvSpPr>
        <p:spPr>
          <a:xfrm>
            <a:off x="5524500" y="4472766"/>
            <a:ext cx="3086100" cy="25163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Left 14">
            <a:extLst>
              <a:ext uri="{FF2B5EF4-FFF2-40B4-BE49-F238E27FC236}">
                <a16:creationId xmlns:a16="http://schemas.microsoft.com/office/drawing/2014/main" id="{00F9FF67-8477-41CC-9780-190A5C38A80D}"/>
              </a:ext>
            </a:extLst>
          </p:cNvPr>
          <p:cNvSpPr/>
          <p:nvPr/>
        </p:nvSpPr>
        <p:spPr>
          <a:xfrm>
            <a:off x="5923044" y="5606161"/>
            <a:ext cx="1925556" cy="20803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623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2F0843FF-8788-4D52-B257-A4A13219A3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pic>
        <p:nvPicPr>
          <p:cNvPr id="16386" name="Picture 2" descr="b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807218"/>
            <a:ext cx="4953000" cy="4907782"/>
          </a:xfrm>
          <a:prstGeom prst="rect">
            <a:avLst/>
          </a:prstGeom>
          <a:noFill/>
        </p:spPr>
      </p:pic>
      <p:sp>
        <p:nvSpPr>
          <p:cNvPr id="16387" name="AutoShape 3"/>
          <p:cNvSpPr>
            <a:spLocks noChangeArrowheads="1"/>
          </p:cNvSpPr>
          <p:nvPr/>
        </p:nvSpPr>
        <p:spPr bwMode="auto">
          <a:xfrm>
            <a:off x="4876800" y="914400"/>
            <a:ext cx="2590800" cy="2286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88" name="AutoShape 4"/>
          <p:cNvSpPr>
            <a:spLocks noChangeArrowheads="1"/>
          </p:cNvSpPr>
          <p:nvPr/>
        </p:nvSpPr>
        <p:spPr bwMode="auto">
          <a:xfrm rot="21326435">
            <a:off x="4096322" y="2432136"/>
            <a:ext cx="3810000" cy="2286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6391" name="Picture 7" descr="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425485">
            <a:off x="714756" y="-1894685"/>
            <a:ext cx="8315325" cy="3789370"/>
          </a:xfrm>
          <a:prstGeom prst="rect">
            <a:avLst/>
          </a:prstGeom>
          <a:noFill/>
        </p:spPr>
      </p:pic>
      <p:pic>
        <p:nvPicPr>
          <p:cNvPr id="16392" name="Picture 8" descr="i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43801" y="1905001"/>
            <a:ext cx="5483942" cy="3505200"/>
          </a:xfrm>
          <a:prstGeom prst="rect">
            <a:avLst/>
          </a:prstGeom>
          <a:noFill/>
        </p:spPr>
      </p:pic>
      <p:pic>
        <p:nvPicPr>
          <p:cNvPr id="16393" name="Picture 43" descr="Hoa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00600" y="2133600"/>
            <a:ext cx="5334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4" name="Picture 43" descr="Hoa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14600" y="1143000"/>
            <a:ext cx="5334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5" name="Picture 43" descr="Hoa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5000" y="5334000"/>
            <a:ext cx="5334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6" name="Picture 43" descr="Hoa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372600" y="4876800"/>
            <a:ext cx="5334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7" name="Picture 43" descr="Hoa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10400" y="457200"/>
            <a:ext cx="5334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8" name="Picture 43" descr="Hoa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753600" y="2057400"/>
            <a:ext cx="5334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images (3)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10400" y="3894034"/>
            <a:ext cx="3261513" cy="23622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E14C13E-253D-4AC6-87D2-8627CBA4A1AA}"/>
              </a:ext>
            </a:extLst>
          </p:cNvPr>
          <p:cNvSpPr txBox="1"/>
          <p:nvPr/>
        </p:nvSpPr>
        <p:spPr>
          <a:xfrm>
            <a:off x="3657600" y="76200"/>
            <a:ext cx="6197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0" dirty="0" err="1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Tìm</a:t>
            </a:r>
            <a:r>
              <a:rPr lang="en-US" sz="3600" b="1" i="0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hiểu</a:t>
            </a:r>
            <a:r>
              <a:rPr lang="en-US" sz="3600" b="1" i="0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về</a:t>
            </a:r>
            <a:r>
              <a:rPr lang="en-US" sz="3600" b="1" i="0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 </a:t>
            </a:r>
            <a:r>
              <a:rPr lang="en-US" sz="3600" b="1" i="0" dirty="0" err="1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các</a:t>
            </a:r>
            <a:r>
              <a:rPr lang="en-US" sz="3600" b="1" i="0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loại</a:t>
            </a:r>
            <a:r>
              <a:rPr lang="en-US" sz="3600" b="1" i="0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rau</a:t>
            </a:r>
            <a:endParaRPr lang="en-US" sz="36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2248E4E-7452-4823-A573-7436D748FC8D}"/>
              </a:ext>
            </a:extLst>
          </p:cNvPr>
          <p:cNvSpPr txBox="1"/>
          <p:nvPr/>
        </p:nvSpPr>
        <p:spPr>
          <a:xfrm>
            <a:off x="4627700" y="6034322"/>
            <a:ext cx="656336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</a:rPr>
              <a:t>Rau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</a:rPr>
              <a:t>bắp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</a:rPr>
              <a:t>cải</a:t>
            </a:r>
            <a:endParaRPr lang="en-US" sz="4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3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4000" decel="1000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4000" decel="100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0" decel="100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0" decel="100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70" decel="100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770" decel="100000"/>
                                        <p:tgtEl>
                                          <p:spTgt spid="1639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1" dur="77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animBg="1"/>
      <p:bldP spid="16387" grpId="1" animBg="1"/>
      <p:bldP spid="16388" grpId="0" animBg="1"/>
      <p:bldP spid="16388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3BC44D-D52A-2CAA-E2D8-949BEA48FC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8F54219-13F2-B795-7CCF-BFD55B7CA0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DFFF529-2227-4801-B8EC-0CBAD96F2A3B}"/>
              </a:ext>
            </a:extLst>
          </p:cNvPr>
          <p:cNvSpPr txBox="1"/>
          <p:nvPr/>
        </p:nvSpPr>
        <p:spPr>
          <a:xfrm>
            <a:off x="3657600" y="76200"/>
            <a:ext cx="6197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0" dirty="0" err="1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Tìm</a:t>
            </a:r>
            <a:r>
              <a:rPr lang="en-US" sz="3600" b="1" i="0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hiểu</a:t>
            </a:r>
            <a:r>
              <a:rPr lang="en-US" sz="3600" b="1" i="0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về</a:t>
            </a:r>
            <a:r>
              <a:rPr lang="en-US" sz="3600" b="1" i="0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 </a:t>
            </a:r>
            <a:r>
              <a:rPr lang="en-US" sz="3600" b="1" i="0" dirty="0" err="1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các</a:t>
            </a:r>
            <a:r>
              <a:rPr lang="en-US" sz="3600" b="1" i="0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loại</a:t>
            </a:r>
            <a:r>
              <a:rPr lang="en-US" sz="3600" b="1" i="0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rau</a:t>
            </a:r>
            <a:endParaRPr lang="en-US" sz="36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A9217EA-D69D-45BE-8D35-100E4D333EF4}"/>
              </a:ext>
            </a:extLst>
          </p:cNvPr>
          <p:cNvSpPr/>
          <p:nvPr/>
        </p:nvSpPr>
        <p:spPr>
          <a:xfrm>
            <a:off x="1638300" y="990600"/>
            <a:ext cx="8915400" cy="51816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570D63C4-819F-420F-AF29-9FC7F52E62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777" y="990600"/>
            <a:ext cx="5424445" cy="5075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E3633FD-C878-4C0C-AF53-D0B6B602CD36}"/>
              </a:ext>
            </a:extLst>
          </p:cNvPr>
          <p:cNvSpPr txBox="1"/>
          <p:nvPr/>
        </p:nvSpPr>
        <p:spPr>
          <a:xfrm>
            <a:off x="5029200" y="6150160"/>
            <a:ext cx="61976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</a:rPr>
              <a:t>Rau </a:t>
            </a:r>
            <a:r>
              <a:rPr lang="en-US" sz="4000" b="1" i="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</a:rPr>
              <a:t>muống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11" name="Arrow: Left 10">
            <a:extLst>
              <a:ext uri="{FF2B5EF4-FFF2-40B4-BE49-F238E27FC236}">
                <a16:creationId xmlns:a16="http://schemas.microsoft.com/office/drawing/2014/main" id="{59D19757-D3A4-438A-8C80-6CC725B7124A}"/>
              </a:ext>
            </a:extLst>
          </p:cNvPr>
          <p:cNvSpPr/>
          <p:nvPr/>
        </p:nvSpPr>
        <p:spPr>
          <a:xfrm>
            <a:off x="6629151" y="1276377"/>
            <a:ext cx="3086100" cy="25163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Left 11">
            <a:extLst>
              <a:ext uri="{FF2B5EF4-FFF2-40B4-BE49-F238E27FC236}">
                <a16:creationId xmlns:a16="http://schemas.microsoft.com/office/drawing/2014/main" id="{11C855F9-8336-4707-BB98-45C65E48C058}"/>
              </a:ext>
            </a:extLst>
          </p:cNvPr>
          <p:cNvSpPr/>
          <p:nvPr/>
        </p:nvSpPr>
        <p:spPr>
          <a:xfrm>
            <a:off x="6769100" y="4841412"/>
            <a:ext cx="3086100" cy="25163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Left 12">
            <a:extLst>
              <a:ext uri="{FF2B5EF4-FFF2-40B4-BE49-F238E27FC236}">
                <a16:creationId xmlns:a16="http://schemas.microsoft.com/office/drawing/2014/main" id="{381CFB6B-14AA-4290-A614-6DE61BE1A79E}"/>
              </a:ext>
            </a:extLst>
          </p:cNvPr>
          <p:cNvSpPr/>
          <p:nvPr/>
        </p:nvSpPr>
        <p:spPr>
          <a:xfrm>
            <a:off x="6584950" y="5773441"/>
            <a:ext cx="3086100" cy="25163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479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3BC44D-D52A-2CAA-E2D8-949BEA48FC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8F54219-13F2-B795-7CCF-BFD55B7CA0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DFFF529-2227-4801-B8EC-0CBAD96F2A3B}"/>
              </a:ext>
            </a:extLst>
          </p:cNvPr>
          <p:cNvSpPr txBox="1"/>
          <p:nvPr/>
        </p:nvSpPr>
        <p:spPr>
          <a:xfrm>
            <a:off x="3657600" y="76200"/>
            <a:ext cx="6197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0" dirty="0" err="1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Tìm</a:t>
            </a:r>
            <a:r>
              <a:rPr lang="en-US" sz="3600" b="1" i="0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hiểu</a:t>
            </a:r>
            <a:r>
              <a:rPr lang="en-US" sz="3600" b="1" i="0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về</a:t>
            </a:r>
            <a:r>
              <a:rPr lang="en-US" sz="3600" b="1" i="0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 </a:t>
            </a:r>
            <a:r>
              <a:rPr lang="en-US" sz="3600" b="1" i="0" dirty="0" err="1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các</a:t>
            </a:r>
            <a:r>
              <a:rPr lang="en-US" sz="3600" b="1" i="0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loại</a:t>
            </a:r>
            <a:r>
              <a:rPr lang="en-US" sz="3600" b="1" i="0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rau</a:t>
            </a:r>
            <a:endParaRPr lang="en-US" sz="36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A9217EA-D69D-45BE-8D35-100E4D333EF4}"/>
              </a:ext>
            </a:extLst>
          </p:cNvPr>
          <p:cNvSpPr/>
          <p:nvPr/>
        </p:nvSpPr>
        <p:spPr>
          <a:xfrm>
            <a:off x="1638300" y="990600"/>
            <a:ext cx="8915400" cy="51816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570D63C4-819F-420F-AF29-9FC7F52E62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777" y="990600"/>
            <a:ext cx="5424445" cy="5075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E3633FD-C878-4C0C-AF53-D0B6B602CD36}"/>
              </a:ext>
            </a:extLst>
          </p:cNvPr>
          <p:cNvSpPr txBox="1"/>
          <p:nvPr/>
        </p:nvSpPr>
        <p:spPr>
          <a:xfrm>
            <a:off x="5029200" y="6150160"/>
            <a:ext cx="61976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</a:rPr>
              <a:t>Rau </a:t>
            </a:r>
            <a:r>
              <a:rPr lang="en-US" sz="4000" b="1" i="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</a:rPr>
              <a:t>muống</a:t>
            </a:r>
            <a:endParaRPr lang="en-US" sz="4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0321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3BC44D-D52A-2CAA-E2D8-949BEA48FC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8F54219-13F2-B795-7CCF-BFD55B7CA0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DFFF529-2227-4801-B8EC-0CBAD96F2A3B}"/>
              </a:ext>
            </a:extLst>
          </p:cNvPr>
          <p:cNvSpPr txBox="1"/>
          <p:nvPr/>
        </p:nvSpPr>
        <p:spPr>
          <a:xfrm>
            <a:off x="5029200" y="0"/>
            <a:ext cx="61976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i="0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So </a:t>
            </a:r>
            <a:r>
              <a:rPr lang="en-US" sz="4400" b="1" i="0" dirty="0" err="1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Sánh</a:t>
            </a:r>
            <a:endParaRPr lang="en-US" sz="4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AC0C519-BAE0-4A02-B9BC-6A5A0799ECFB}"/>
              </a:ext>
            </a:extLst>
          </p:cNvPr>
          <p:cNvSpPr/>
          <p:nvPr/>
        </p:nvSpPr>
        <p:spPr>
          <a:xfrm>
            <a:off x="457200" y="990600"/>
            <a:ext cx="11277600" cy="54102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A4A7BEC-AEA2-40B8-833B-96E8B53B1A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995680"/>
            <a:ext cx="6544588" cy="5468113"/>
          </a:xfrm>
          <a:prstGeom prst="rect">
            <a:avLst/>
          </a:prstGeom>
        </p:spPr>
      </p:pic>
      <p:pic>
        <p:nvPicPr>
          <p:cNvPr id="7" name="Picture 2" descr="bc">
            <a:extLst>
              <a:ext uri="{FF2B5EF4-FFF2-40B4-BE49-F238E27FC236}">
                <a16:creationId xmlns:a16="http://schemas.microsoft.com/office/drawing/2014/main" id="{2974B5C8-11B0-419B-B4A7-779E67D419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47674" y="1066800"/>
            <a:ext cx="4299446" cy="4260195"/>
          </a:xfrm>
          <a:prstGeom prst="rect">
            <a:avLst/>
          </a:prstGeom>
          <a:noFill/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F04AC0F-B318-4B76-9F5F-85AC12911464}"/>
              </a:ext>
            </a:extLst>
          </p:cNvPr>
          <p:cNvSpPr txBox="1"/>
          <p:nvPr/>
        </p:nvSpPr>
        <p:spPr>
          <a:xfrm>
            <a:off x="7918946" y="5702479"/>
            <a:ext cx="656336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</a:rPr>
              <a:t>Rau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</a:rPr>
              <a:t>bắp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</a:rPr>
              <a:t>cải</a:t>
            </a:r>
            <a:endParaRPr lang="en-US" sz="4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908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457</TotalTime>
  <Words>321</Words>
  <Application>Microsoft Office PowerPoint</Application>
  <PresentationFormat>Widescreen</PresentationFormat>
  <Paragraphs>81</Paragraphs>
  <Slides>26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.VnHelvetInsH</vt:lpstr>
      <vt:lpstr>.VnTime</vt:lpstr>
      <vt:lpstr>Arial</vt:lpstr>
      <vt:lpstr>Calibri</vt:lpstr>
      <vt:lpstr>Franklin Gothic Book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Mymy nguyễn</cp:lastModifiedBy>
  <cp:revision>20</cp:revision>
  <dcterms:created xsi:type="dcterms:W3CDTF">2016-01-19T15:21:27Z</dcterms:created>
  <dcterms:modified xsi:type="dcterms:W3CDTF">2025-02-08T06:41:35Z</dcterms:modified>
</cp:coreProperties>
</file>