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95" r:id="rId6"/>
    <p:sldId id="303" r:id="rId7"/>
    <p:sldId id="296" r:id="rId8"/>
    <p:sldId id="297" r:id="rId9"/>
    <p:sldId id="298" r:id="rId10"/>
    <p:sldId id="299" r:id="rId11"/>
    <p:sldId id="300" r:id="rId12"/>
    <p:sldId id="302" r:id="rId13"/>
    <p:sldId id="305" r:id="rId14"/>
    <p:sldId id="306" r:id="rId15"/>
    <p:sldId id="307" r:id="rId16"/>
    <p:sldId id="308" r:id="rId17"/>
    <p:sldId id="30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74" autoAdjust="0"/>
  </p:normalViewPr>
  <p:slideViewPr>
    <p:cSldViewPr snapToGrid="0">
      <p:cViewPr>
        <p:scale>
          <a:sx n="59" d="100"/>
          <a:sy n="59" d="100"/>
        </p:scale>
        <p:origin x="-360" y="-2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5/5/2025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5/5/2025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Freeform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" name="Freeform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" name="Freeform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" name="Freeform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0" name="Group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49" name="Freeform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50" name="Group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59" name="Freeform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60" name="Freeform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61" name="Group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Freeform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1" name="Group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Freeform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7" name="Group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Freeform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9" name="Group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6" name="Group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5" name="Freeform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6" name="Freeform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7" name="Group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Freeform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46" name="Group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Freeform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1" name="Group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5/5/2025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5/5/2025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0E1B71ED-9A4D-43C8-A632-966D1CF27B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092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BAA575A3-0037-48E0-8EBA-0A7AF03CC2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53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5/5/2025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>
              <a:defRPr sz="5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5/5/2025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5/5/2025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5/5/2025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7" name="Freeform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9" name="Group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1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2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3" name="Group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Freeform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7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1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2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7" name="Group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0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1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2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3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4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5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6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7" name="Freeform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8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9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0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1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2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3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4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5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6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7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8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9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0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1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2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3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4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5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6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7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8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9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0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1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2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3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4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5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6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7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8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9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0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1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2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3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4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5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6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7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8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9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0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1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2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3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4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5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6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7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8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9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0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1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2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3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4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5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6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7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8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9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0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1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2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3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4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5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6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0" name="Group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Freeform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4" name="Freeform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8" name="Freeform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Freeform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Freeform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89" name="Group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Freeform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10" name="Freeform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311" name="Group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Freeform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8" name="Group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Group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Freeform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6" name="Freeform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7" name="Freeform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8" name="Freeform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9" name="Freeform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0" name="Freeform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1" name="Freeform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2" name="Freeform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3" name="Freeform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4" name="Freeform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5" name="Freeform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6" name="Freeform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7" name="Freeform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8" name="Freeform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9" name="Freeform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0" name="Freeform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1" name="Freeform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2" name="Freeform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3" name="Freeform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4" name="Freeform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5" name="Freeform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6" name="Freeform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7" name="Freeform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8" name="Freeform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9" name="Freeform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0" name="Freeform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1" name="Freeform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2" name="Freeform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3" name="Freeform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4" name="Freeform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5" name="Freeform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6" name="Freeform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7" name="Freeform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8" name="Freeform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9" name="Freeform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0" name="Freeform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1" name="Freeform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2" name="Freeform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3" name="Freeform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4" name="Freeform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5" name="Freeform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6" name="Freeform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7" name="Freeform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8" name="Freeform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9" name="Freeform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0" name="Freeform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1" name="Freeform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0" name="Group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Freeform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7" name="Freeform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8" name="Freeform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9" name="Freeform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0" name="Freeform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1" name="Freeform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2" name="Freeform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3" name="Freeform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4" name="Freeform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1" name="Group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Freeform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0" name="Freeform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1" name="Freeform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2" name="Freeform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3" name="Freeform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4" name="Freeform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5" name="Freeform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2" name="Group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Freeform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4" name="Freeform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5" name="Freeform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6" name="Freeform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7" name="Freeform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8" name="Freeform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</p:grpSp>
      <p:grpSp>
        <p:nvGrpSpPr>
          <p:cNvPr id="422" name="Group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1" name="Group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3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4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5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6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7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8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9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40" name="Group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5/5/2025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5/5/2025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5/5/2025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5/5/2025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9" name="Freeform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10" name="Group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Freeform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" name="Group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" name="Group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" name="Group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1" name="Group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5" r:id="rId12"/>
    <p:sldLayoutId id="2147483666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1.wav"/><Relationship Id="rId6" Type="http://schemas.openxmlformats.org/officeDocument/2006/relationships/image" Target="../media/image18.gif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gif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audio1.wav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293" y="2071503"/>
            <a:ext cx="9360418" cy="226325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HOẠT ĐỘNG KHÁM PHÁ</a:t>
            </a:r>
            <a:br>
              <a:rPr lang="en-US" sz="3200" b="1" dirty="0" smtClean="0">
                <a:solidFill>
                  <a:srgbClr val="C00000"/>
                </a:solidFill>
              </a:rPr>
            </a:br>
            <a:r>
              <a:rPr lang="en-US" sz="3200" b="1" dirty="0" smtClean="0">
                <a:solidFill>
                  <a:srgbClr val="C00000"/>
                </a:solidFill>
              </a:rPr>
              <a:t/>
            </a:r>
            <a:br>
              <a:rPr lang="en-US" sz="3200" b="1" dirty="0" smtClean="0">
                <a:solidFill>
                  <a:srgbClr val="C00000"/>
                </a:solidFill>
              </a:rPr>
            </a:br>
            <a:r>
              <a:rPr lang="en-US" sz="3200" b="1" dirty="0" err="1" smtClean="0">
                <a:solidFill>
                  <a:srgbClr val="C00000"/>
                </a:solidFill>
              </a:rPr>
              <a:t>Đề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tài</a:t>
            </a:r>
            <a:r>
              <a:rPr lang="en-US" sz="3200" b="1" dirty="0" smtClean="0">
                <a:solidFill>
                  <a:srgbClr val="C00000"/>
                </a:solidFill>
              </a:rPr>
              <a:t>: </a:t>
            </a:r>
            <a:r>
              <a:rPr lang="en-US" sz="3200" b="1" dirty="0" err="1" smtClean="0">
                <a:solidFill>
                  <a:srgbClr val="C00000"/>
                </a:solidFill>
              </a:rPr>
              <a:t>Một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số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danh</a:t>
            </a:r>
            <a:r>
              <a:rPr lang="en-US" sz="3200" b="1" dirty="0" smtClean="0">
                <a:solidFill>
                  <a:srgbClr val="C00000"/>
                </a:solidFill>
              </a:rPr>
              <a:t> lam </a:t>
            </a:r>
            <a:r>
              <a:rPr lang="en-US" sz="3200" b="1" dirty="0" err="1" smtClean="0">
                <a:solidFill>
                  <a:srgbClr val="C00000"/>
                </a:solidFill>
              </a:rPr>
              <a:t>thắng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cảnh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của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Hà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Nội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819124" y="4358944"/>
            <a:ext cx="6916336" cy="1771600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</a:rPr>
              <a:t>Đối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tượng</a:t>
            </a:r>
            <a:r>
              <a:rPr lang="en-US" sz="2800" b="1" smtClean="0">
                <a:solidFill>
                  <a:srgbClr val="C00000"/>
                </a:solidFill>
              </a:rPr>
              <a:t>: </a:t>
            </a:r>
            <a:r>
              <a:rPr lang="en-US" sz="2800" b="1" smtClean="0">
                <a:solidFill>
                  <a:srgbClr val="C00000"/>
                </a:solidFill>
              </a:rPr>
              <a:t>4 -5 </a:t>
            </a:r>
            <a:r>
              <a:rPr lang="en-US" sz="2800" b="1" dirty="0" err="1" smtClean="0">
                <a:solidFill>
                  <a:srgbClr val="C00000"/>
                </a:solidFill>
              </a:rPr>
              <a:t>tuổi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99018" y="1837508"/>
            <a:ext cx="7789862" cy="685800"/>
          </a:xfrm>
          <a:prstGeom prst="rect">
            <a:avLst/>
          </a:prstGeom>
        </p:spPr>
        <p:txBody>
          <a:bodyPr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THỨC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2"/>
          <p:cNvSpPr txBox="1">
            <a:spLocks noChangeArrowheads="1"/>
          </p:cNvSpPr>
          <p:nvPr/>
        </p:nvSpPr>
        <p:spPr bwMode="auto">
          <a:xfrm>
            <a:off x="3219767" y="288108"/>
            <a:ext cx="61150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1000"/>
              </a:spcBef>
              <a:buFontTx/>
              <a:buNone/>
            </a:pP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</a:t>
            </a:r>
            <a:r>
              <a:rPr lang="en-US" altLang="en-US" sz="2400" b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BIÊN</a:t>
            </a:r>
            <a:endParaRPr lang="en-US" altLang="en-US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ts val="1000"/>
              </a:spcBef>
              <a:buFontTx/>
              <a:buNone/>
            </a:pP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altLang="en-US" sz="2400" b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 BIÊN</a:t>
            </a:r>
            <a:endParaRPr lang="en-US" altLang="en-US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082" y="1094558"/>
            <a:ext cx="797474" cy="80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>
                <a:solidFill>
                  <a:srgbClr val="FF3300"/>
                </a:solidFill>
              </a:rPr>
              <a:t>C</a:t>
            </a:r>
            <a:r>
              <a:rPr lang="en-US">
                <a:solidFill>
                  <a:srgbClr val="FF3300"/>
                </a:solidFill>
                <a:latin typeface=".VnTime" pitchFamily="34" charset="0"/>
              </a:rPr>
              <a:t>¸c mãn ¨n ®Æc s¶n cña Hµ Néi</a:t>
            </a:r>
            <a:endParaRPr lang="en-US">
              <a:solidFill>
                <a:srgbClr val="FF3300"/>
              </a:solidFill>
            </a:endParaRPr>
          </a:p>
        </p:txBody>
      </p:sp>
      <p:pic>
        <p:nvPicPr>
          <p:cNvPr id="38922" name="Picture 10" descr="banh com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400" y="1371601"/>
            <a:ext cx="5181600" cy="2462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23" name="Picture 11" descr="pho_H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1371600"/>
            <a:ext cx="5486400" cy="2414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25" name="Picture 13" descr="com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3938588"/>
            <a:ext cx="5486400" cy="2690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26" name="Text Box 14"/>
          <p:cNvSpPr txBox="1">
            <a:spLocks noChangeArrowheads="1"/>
          </p:cNvSpPr>
          <p:nvPr/>
        </p:nvSpPr>
        <p:spPr bwMode="auto">
          <a:xfrm>
            <a:off x="914401" y="1630363"/>
            <a:ext cx="16321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B</a:t>
            </a:r>
            <a:r>
              <a:rPr lang="en-US" sz="2800">
                <a:solidFill>
                  <a:srgbClr val="FF0000"/>
                </a:solidFill>
                <a:latin typeface=".VnTime" pitchFamily="34" charset="0"/>
              </a:rPr>
              <a:t>¸nh cèm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7802033" y="1316039"/>
            <a:ext cx="150554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.VnTime" pitchFamily="34" charset="0"/>
              </a:rPr>
              <a:t>Phë HN</a:t>
            </a:r>
          </a:p>
        </p:txBody>
      </p:sp>
      <p:pic>
        <p:nvPicPr>
          <p:cNvPr id="38929" name="Picture 17" descr="bun than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3886200"/>
            <a:ext cx="5283200" cy="2743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30" name="Text Box 18"/>
          <p:cNvSpPr txBox="1">
            <a:spLocks noChangeArrowheads="1"/>
          </p:cNvSpPr>
          <p:nvPr/>
        </p:nvSpPr>
        <p:spPr bwMode="auto">
          <a:xfrm>
            <a:off x="1299634" y="3754439"/>
            <a:ext cx="185499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.VnTime" pitchFamily="34" charset="0"/>
              </a:rPr>
              <a:t>Bón thang</a:t>
            </a:r>
          </a:p>
        </p:txBody>
      </p:sp>
      <p:sp>
        <p:nvSpPr>
          <p:cNvPr id="38931" name="Text Box 19"/>
          <p:cNvSpPr txBox="1">
            <a:spLocks noChangeArrowheads="1"/>
          </p:cNvSpPr>
          <p:nvPr/>
        </p:nvSpPr>
        <p:spPr bwMode="auto">
          <a:xfrm>
            <a:off x="7903633" y="3983039"/>
            <a:ext cx="268695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.VnTime" pitchFamily="34" charset="0"/>
              </a:rPr>
              <a:t>Cèm lµng vßng</a:t>
            </a:r>
          </a:p>
        </p:txBody>
      </p:sp>
    </p:spTree>
    <p:extLst>
      <p:ext uri="{BB962C8B-B14F-4D97-AF65-F5344CB8AC3E}">
        <p14:creationId xmlns:p14="http://schemas.microsoft.com/office/powerpoint/2010/main" val="177560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Pictur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1"/>
            <a:ext cx="1218988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844800" y="1752600"/>
            <a:ext cx="57912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solidFill>
                  <a:srgbClr val="3333FF"/>
                </a:solidFill>
              </a:rPr>
              <a:t>Trò chơi:</a:t>
            </a:r>
            <a:r>
              <a:rPr lang="en-US" sz="5400">
                <a:solidFill>
                  <a:srgbClr val="FF0000"/>
                </a:solidFill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3300"/>
                </a:solidFill>
                <a:latin typeface=".VnTime" pitchFamily="34" charset="0"/>
              </a:rPr>
              <a:t>Ai th«ng minh nhÊt</a:t>
            </a:r>
          </a:p>
        </p:txBody>
      </p:sp>
    </p:spTree>
    <p:extLst>
      <p:ext uri="{BB962C8B-B14F-4D97-AF65-F5344CB8AC3E}">
        <p14:creationId xmlns:p14="http://schemas.microsoft.com/office/powerpoint/2010/main" val="3554667114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Grp="1" noChangeArrowheads="1"/>
          </p:cNvSpPr>
          <p:nvPr>
            <p:ph type="title" sz="quarter"/>
          </p:nvPr>
        </p:nvSpPr>
        <p:spPr>
          <a:xfrm>
            <a:off x="1957137" y="91281"/>
            <a:ext cx="9865895" cy="579438"/>
          </a:xfrm>
        </p:spPr>
        <p:txBody>
          <a:bodyPr/>
          <a:lstStyle/>
          <a:p>
            <a:r>
              <a:rPr lang="en-US" sz="3000">
                <a:solidFill>
                  <a:srgbClr val="FF0000"/>
                </a:solidFill>
                <a:latin typeface=".VnTime" pitchFamily="34" charset="0"/>
              </a:rPr>
              <a:t>§©u lµ danh lam th¾ng c¶nh cña Hµ Néi</a:t>
            </a:r>
          </a:p>
        </p:txBody>
      </p:sp>
      <p:pic>
        <p:nvPicPr>
          <p:cNvPr id="15370" name="Picture 10" descr="ha noi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1832" y="974558"/>
            <a:ext cx="4821551" cy="268304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1" name="Picture 11" descr="dinhBacho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67965" y="4074695"/>
            <a:ext cx="4765256" cy="2598821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 descr="PLACES3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5788" y="3898232"/>
            <a:ext cx="4819762" cy="282341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3" name="Picture 13" descr="ha0383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48925" y="1295399"/>
            <a:ext cx="4609615" cy="257074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4" name="j0213096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1219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451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153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7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54" name="Rectangle 58"/>
          <p:cNvSpPr>
            <a:spLocks noGrp="1" noChangeArrowheads="1"/>
          </p:cNvSpPr>
          <p:nvPr>
            <p:ph type="title"/>
          </p:nvPr>
        </p:nvSpPr>
        <p:spPr>
          <a:xfrm>
            <a:off x="1443789" y="385009"/>
            <a:ext cx="9855200" cy="679701"/>
          </a:xfrm>
        </p:spPr>
        <p:txBody>
          <a:bodyPr/>
          <a:lstStyle/>
          <a:p>
            <a:r>
              <a:rPr lang="en-US" sz="4000">
                <a:solidFill>
                  <a:srgbClr val="FF0000"/>
                </a:solidFill>
                <a:latin typeface=".VnTime" pitchFamily="34" charset="0"/>
              </a:rPr>
              <a:t>Chän danh lam th¸ng c¶nh cña thñ ®« Hµ Néi</a:t>
            </a:r>
          </a:p>
        </p:txBody>
      </p:sp>
      <p:pic>
        <p:nvPicPr>
          <p:cNvPr id="29749" name="j0213111.wav">
            <a:hlinkClick r:id="" action="ppaction://media"/>
          </p:cNvPr>
          <p:cNvPicPr>
            <a:picLocks noGrp="1" noRot="1" noChangeAspect="1" noChangeArrowheads="1"/>
          </p:cNvPicPr>
          <p:nvPr>
            <p:ph sz="quarter" idx="3"/>
            <a:wavAudioFile r:embed="rId1" name="j0214098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62000"/>
            <a:ext cx="1625600" cy="1219200"/>
          </a:xfrm>
        </p:spPr>
      </p:pic>
      <p:pic>
        <p:nvPicPr>
          <p:cNvPr id="29750" name="Picture 54" descr="cau the huc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400" y="4343400"/>
            <a:ext cx="2641600" cy="1676400"/>
          </a:xfrm>
        </p:spPr>
      </p:pic>
      <p:pic>
        <p:nvPicPr>
          <p:cNvPr id="29751" name="Picture 55" descr="4012128358951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0800" y="4267200"/>
            <a:ext cx="2438400" cy="1752600"/>
          </a:xfrm>
        </p:spPr>
      </p:pic>
      <p:pic>
        <p:nvPicPr>
          <p:cNvPr id="29757" name="Picture 61" descr="CONST00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267200"/>
            <a:ext cx="27432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58" name="Picture 62" descr="Deser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600" y="4343400"/>
            <a:ext cx="2438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31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7 -0.15191 L 0.20911 -0.450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7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41" y="-149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9 -0.06543 L -0.03411 -0.4346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7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-184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97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745" fill="hold"/>
                                        <p:tgtEl>
                                          <p:spTgt spid="297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49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74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64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Yêu Hà Nội - Tốp ca Thiếu Nh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2705" y="6280085"/>
            <a:ext cx="298186" cy="4064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442709" y="3627120"/>
            <a:ext cx="7789862" cy="68580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 ĐỊNH: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Yêu Hà Nội (HINH MINH HOA THEO LOI BAI HAT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45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9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10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1532" y="2967335"/>
            <a:ext cx="908896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Tìm hiểu về các danh lam thắng cảnh ở Hà Nội</a:t>
            </a:r>
            <a:endParaRPr lang="en-US" sz="3200" b="1" cap="none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611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8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2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74"/>
            <a:ext cx="12192000" cy="685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57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823" y="0"/>
            <a:ext cx="53638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5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918"/>
            <a:ext cx="12192000" cy="690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1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2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0637"/>
            <a:ext cx="12192000" cy="688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2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ck to School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ll fun education presentation (widescreen).potx" id="{13F266B3-3667-4715-838E-2D35384A824B}" vid="{5EC2A2B6-6A5B-436A-9EF3-6607D16C2EDB}"/>
    </a:ext>
  </a:extLst>
</a:theme>
</file>

<file path=ppt/theme/theme2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9B8A7B-DB68-4625-86A7-7FECB4C2AE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5F5AFAE-B80F-42D3-94B4-729362BC1BCB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40262f94-9f35-4ac3-9a90-690165a166b7"/>
    <ds:schemaRef ds:uri="a4f35948-e619-41b3-aa29-22878b09cfd2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CC9A7CA-BEC5-41E5-AAE1-C9D7FC518E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Fall fun education presentation (widescreen)</Template>
  <TotalTime>35</TotalTime>
  <Words>95</Words>
  <Application>Microsoft Office PowerPoint</Application>
  <PresentationFormat>Custom</PresentationFormat>
  <Paragraphs>17</Paragraphs>
  <Slides>14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Back to School 16x9</vt:lpstr>
      <vt:lpstr>HOẠT ĐỘNG KHÁM PHÁ  Đề tài: Một số danh lam thắng cảnh của Hà Nội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C¸c mãn ¨n ®Æc s¶n cña Hµ Néi</vt:lpstr>
      <vt:lpstr>PowerPoint Presentation</vt:lpstr>
      <vt:lpstr>§©u lµ danh lam th¾ng c¶nh cña Hµ Néi</vt:lpstr>
      <vt:lpstr>Chän danh lam th¸ng c¶nh cña thñ ®« Hµ Néi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Khám Phá: Một số danh lam thắng cảnh của Hà Nội</dc:title>
  <dc:creator>welcome</dc:creator>
  <cp:lastModifiedBy>LopB3</cp:lastModifiedBy>
  <cp:revision>7</cp:revision>
  <dcterms:created xsi:type="dcterms:W3CDTF">2023-05-03T08:55:24Z</dcterms:created>
  <dcterms:modified xsi:type="dcterms:W3CDTF">2025-05-05T09:49:17Z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