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56" r:id="rId4"/>
    <p:sldId id="270" r:id="rId5"/>
    <p:sldId id="261" r:id="rId6"/>
    <p:sldId id="269" r:id="rId7"/>
    <p:sldId id="260" r:id="rId8"/>
    <p:sldId id="262" r:id="rId9"/>
    <p:sldId id="263" r:id="rId10"/>
    <p:sldId id="264" r:id="rId11"/>
    <p:sldId id="266" r:id="rId12"/>
    <p:sldId id="265" r:id="rId13"/>
    <p:sldId id="267" r:id="rId14"/>
    <p:sldId id="268" r:id="rId15"/>
    <p:sldId id="272" r:id="rId16"/>
  </p:sldIdLst>
  <p:sldSz cx="12192000" cy="6858000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99" autoAdjust="0"/>
    <p:restoredTop sz="94660"/>
  </p:normalViewPr>
  <p:slideViewPr>
    <p:cSldViewPr>
      <p:cViewPr varScale="1">
        <p:scale>
          <a:sx n="64" d="100"/>
          <a:sy n="64" d="100"/>
        </p:scale>
        <p:origin x="786" y="4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63F6F-537B-48FE-910C-63F3C777E74F}" type="datetimeFigureOut">
              <a:rPr lang="en-US" smtClean="0"/>
              <a:pPr/>
              <a:t>8/19/2025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F9E16-9897-4E57-8DFC-B259454956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63F6F-537B-48FE-910C-63F3C777E74F}" type="datetimeFigureOut">
              <a:rPr lang="en-US" smtClean="0"/>
              <a:pPr/>
              <a:t>8/19/2025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F9E16-9897-4E57-8DFC-B259454956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63F6F-537B-48FE-910C-63F3C777E74F}" type="datetimeFigureOut">
              <a:rPr lang="en-US" smtClean="0"/>
              <a:pPr/>
              <a:t>8/19/2025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F9E16-9897-4E57-8DFC-B259454956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63F6F-537B-48FE-910C-63F3C777E74F}" type="datetimeFigureOut">
              <a:rPr lang="en-US" smtClean="0"/>
              <a:pPr/>
              <a:t>8/19/2025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F9E16-9897-4E57-8DFC-B259454956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63F6F-537B-48FE-910C-63F3C777E74F}" type="datetimeFigureOut">
              <a:rPr lang="en-US" smtClean="0"/>
              <a:pPr/>
              <a:t>8/19/2025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F9E16-9897-4E57-8DFC-B259454956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63F6F-537B-48FE-910C-63F3C777E74F}" type="datetimeFigureOut">
              <a:rPr lang="en-US" smtClean="0"/>
              <a:pPr/>
              <a:t>8/19/2025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F9E16-9897-4E57-8DFC-B259454956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63F6F-537B-48FE-910C-63F3C777E74F}" type="datetimeFigureOut">
              <a:rPr lang="en-US" smtClean="0"/>
              <a:pPr/>
              <a:t>8/19/2025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F9E16-9897-4E57-8DFC-B259454956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63F6F-537B-48FE-910C-63F3C777E74F}" type="datetimeFigureOut">
              <a:rPr lang="en-US" smtClean="0"/>
              <a:pPr/>
              <a:t>8/19/2025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F9E16-9897-4E57-8DFC-B259454956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63F6F-537B-48FE-910C-63F3C777E74F}" type="datetimeFigureOut">
              <a:rPr lang="en-US" smtClean="0"/>
              <a:pPr/>
              <a:t>8/19/2025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F9E16-9897-4E57-8DFC-B259454956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63F6F-537B-48FE-910C-63F3C777E74F}" type="datetimeFigureOut">
              <a:rPr lang="en-US" smtClean="0"/>
              <a:pPr/>
              <a:t>8/19/2025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F9E16-9897-4E57-8DFC-B259454956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63F6F-537B-48FE-910C-63F3C777E74F}" type="datetimeFigureOut">
              <a:rPr lang="en-US" smtClean="0"/>
              <a:pPr/>
              <a:t>8/19/2025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F9E16-9897-4E57-8DFC-B259454956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863F6F-537B-48FE-910C-63F3C777E74F}" type="datetimeFigureOut">
              <a:rPr lang="en-US" smtClean="0"/>
              <a:pPr/>
              <a:t>8/19/2025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EF9E16-9897-4E57-8DFC-B2594549563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48dbbe9203c6c_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7258050"/>
          </a:xfrm>
          <a:prstGeom prst="rect">
            <a:avLst/>
          </a:prstGeom>
          <a:solidFill>
            <a:srgbClr val="FF0066"/>
          </a:solidFill>
        </p:spPr>
      </p:pic>
      <p:sp>
        <p:nvSpPr>
          <p:cNvPr id="6176" name="Oval 32"/>
          <p:cNvSpPr>
            <a:spLocks noChangeArrowheads="1"/>
          </p:cNvSpPr>
          <p:nvPr/>
        </p:nvSpPr>
        <p:spPr bwMode="auto">
          <a:xfrm>
            <a:off x="4800600" y="838200"/>
            <a:ext cx="457200" cy="4572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77" name="Oval 33"/>
          <p:cNvSpPr>
            <a:spLocks noChangeArrowheads="1"/>
          </p:cNvSpPr>
          <p:nvPr/>
        </p:nvSpPr>
        <p:spPr bwMode="auto">
          <a:xfrm>
            <a:off x="8686800" y="152400"/>
            <a:ext cx="457200" cy="4572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78" name="Oval 34"/>
          <p:cNvSpPr>
            <a:spLocks noChangeArrowheads="1"/>
          </p:cNvSpPr>
          <p:nvPr/>
        </p:nvSpPr>
        <p:spPr bwMode="auto">
          <a:xfrm>
            <a:off x="4572000" y="2362200"/>
            <a:ext cx="457200" cy="4572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80" name="Oval 36"/>
          <p:cNvSpPr>
            <a:spLocks noChangeArrowheads="1"/>
          </p:cNvSpPr>
          <p:nvPr/>
        </p:nvSpPr>
        <p:spPr bwMode="auto">
          <a:xfrm>
            <a:off x="6781800" y="838200"/>
            <a:ext cx="457200" cy="4572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81" name="Oval 37"/>
          <p:cNvSpPr>
            <a:spLocks noChangeArrowheads="1"/>
          </p:cNvSpPr>
          <p:nvPr/>
        </p:nvSpPr>
        <p:spPr bwMode="auto">
          <a:xfrm>
            <a:off x="5867400" y="1600200"/>
            <a:ext cx="457200" cy="4572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82" name="Oval 38"/>
          <p:cNvSpPr>
            <a:spLocks noChangeArrowheads="1"/>
          </p:cNvSpPr>
          <p:nvPr/>
        </p:nvSpPr>
        <p:spPr bwMode="auto">
          <a:xfrm>
            <a:off x="10210800" y="228600"/>
            <a:ext cx="457200" cy="4572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83" name="Oval 39"/>
          <p:cNvSpPr>
            <a:spLocks noChangeArrowheads="1"/>
          </p:cNvSpPr>
          <p:nvPr/>
        </p:nvSpPr>
        <p:spPr bwMode="auto">
          <a:xfrm>
            <a:off x="5791200" y="381000"/>
            <a:ext cx="457200" cy="4572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84" name="Oval 40"/>
          <p:cNvSpPr>
            <a:spLocks noChangeArrowheads="1"/>
          </p:cNvSpPr>
          <p:nvPr/>
        </p:nvSpPr>
        <p:spPr bwMode="auto">
          <a:xfrm>
            <a:off x="3810000" y="152400"/>
            <a:ext cx="457200" cy="4572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85" name="Oval 41"/>
          <p:cNvSpPr>
            <a:spLocks noChangeArrowheads="1"/>
          </p:cNvSpPr>
          <p:nvPr/>
        </p:nvSpPr>
        <p:spPr bwMode="auto">
          <a:xfrm>
            <a:off x="7696200" y="533400"/>
            <a:ext cx="457200" cy="4572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86" name="Oval 42"/>
          <p:cNvSpPr>
            <a:spLocks noChangeArrowheads="1"/>
          </p:cNvSpPr>
          <p:nvPr/>
        </p:nvSpPr>
        <p:spPr bwMode="auto">
          <a:xfrm>
            <a:off x="9144000" y="990600"/>
            <a:ext cx="457200" cy="4572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87" name="Oval 43"/>
          <p:cNvSpPr>
            <a:spLocks noChangeArrowheads="1"/>
          </p:cNvSpPr>
          <p:nvPr/>
        </p:nvSpPr>
        <p:spPr bwMode="auto">
          <a:xfrm>
            <a:off x="4876800" y="54864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88" name="Oval 44"/>
          <p:cNvSpPr>
            <a:spLocks noChangeArrowheads="1"/>
          </p:cNvSpPr>
          <p:nvPr/>
        </p:nvSpPr>
        <p:spPr bwMode="auto">
          <a:xfrm flipH="1">
            <a:off x="5029200" y="571500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89" name="Text Box 45"/>
          <p:cNvSpPr txBox="1">
            <a:spLocks noChangeArrowheads="1"/>
          </p:cNvSpPr>
          <p:nvPr/>
        </p:nvSpPr>
        <p:spPr bwMode="auto">
          <a:xfrm>
            <a:off x="2780675" y="1041023"/>
            <a:ext cx="7430125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srgbClr val="002060"/>
                </a:solidFill>
                <a:latin typeface=".VnTime" pitchFamily="34" charset="0"/>
              </a:rPr>
              <a:t>         </a:t>
            </a:r>
            <a:r>
              <a:rPr lang="en-US" sz="4000" b="1" i="1" dirty="0" err="1">
                <a:solidFill>
                  <a:srgbClr val="002060"/>
                </a:solidFill>
                <a:latin typeface=".VnTime" pitchFamily="34" charset="0"/>
              </a:rPr>
              <a:t>Chñ</a:t>
            </a:r>
            <a:r>
              <a:rPr lang="en-US" sz="4000" b="1" i="1" dirty="0">
                <a:solidFill>
                  <a:srgbClr val="002060"/>
                </a:solidFill>
                <a:latin typeface=".VnTime" pitchFamily="34" charset="0"/>
              </a:rPr>
              <a:t> ®Ò:     </a:t>
            </a:r>
            <a:r>
              <a:rPr lang="en-US" sz="4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4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4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4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en-US" sz="40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i="1" dirty="0">
                <a:solidFill>
                  <a:srgbClr val="002060"/>
                </a:solidFill>
                <a:latin typeface=".VnTime" pitchFamily="34" charset="0"/>
              </a:rPr>
              <a:t>                   </a:t>
            </a:r>
            <a:endParaRPr lang="en-US" sz="900" b="1" i="1" dirty="0">
              <a:solidFill>
                <a:srgbClr val="002060"/>
              </a:solidFill>
              <a:latin typeface=".VnTime" pitchFamily="34" charset="0"/>
            </a:endParaRPr>
          </a:p>
          <a:p>
            <a:pPr algn="ctr"/>
            <a:r>
              <a:rPr lang="vi-VN" sz="2800" b="1" i="1" dirty="0">
                <a:solidFill>
                  <a:srgbClr val="002060"/>
                </a:solidFill>
                <a:latin typeface=".VnTime" pitchFamily="34" charset="0"/>
              </a:rPr>
              <a:t>*****</a:t>
            </a:r>
            <a:endParaRPr lang="en-US" sz="2800" b="1" i="1" dirty="0">
              <a:solidFill>
                <a:srgbClr val="002060"/>
              </a:solidFill>
              <a:latin typeface=".VnTime" pitchFamily="34" charset="0"/>
            </a:endParaRPr>
          </a:p>
          <a:p>
            <a:pPr algn="ctr"/>
            <a:r>
              <a:rPr lang="en-US" sz="3600" b="1" i="1" dirty="0">
                <a:solidFill>
                  <a:srgbClr val="002060"/>
                </a:solidFill>
                <a:latin typeface=".VnTime" pitchFamily="34" charset="0"/>
              </a:rPr>
              <a:t>§Ò </a:t>
            </a:r>
            <a:r>
              <a:rPr lang="en-US" sz="3600" b="1" i="1" dirty="0" err="1">
                <a:solidFill>
                  <a:srgbClr val="002060"/>
                </a:solidFill>
                <a:latin typeface=".VnTime" pitchFamily="34" charset="0"/>
              </a:rPr>
              <a:t>tµi</a:t>
            </a:r>
            <a:r>
              <a:rPr lang="en-US" sz="3600" b="1" i="1" dirty="0">
                <a:solidFill>
                  <a:srgbClr val="002060"/>
                </a:solidFill>
                <a:latin typeface=".VnTime" pitchFamily="34" charset="0"/>
              </a:rPr>
              <a:t>: </a:t>
            </a:r>
            <a:endParaRPr lang="vi-VN" sz="3600" b="1" i="1" dirty="0">
              <a:solidFill>
                <a:srgbClr val="002060"/>
              </a:solidFill>
              <a:latin typeface=".VnTime" pitchFamily="34" charset="0"/>
            </a:endParaRPr>
          </a:p>
          <a:p>
            <a:pPr algn="ctr"/>
            <a:r>
              <a:rPr lang="vi-VN" sz="3600" b="1" i="1" dirty="0">
                <a:solidFill>
                  <a:srgbClr val="002060"/>
                </a:solidFill>
                <a:latin typeface=".VnTime" pitchFamily="34" charset="0"/>
              </a:rPr>
              <a:t>T×m hiÓu m</a:t>
            </a:r>
            <a:r>
              <a:rPr lang="en-US" sz="3600" b="1" i="1" dirty="0" err="1">
                <a:solidFill>
                  <a:srgbClr val="002060"/>
                </a:solidFill>
                <a:latin typeface=".VnTime" pitchFamily="34" charset="0"/>
              </a:rPr>
              <a:t>ét</a:t>
            </a:r>
            <a:r>
              <a:rPr lang="en-US" sz="3600" b="1" i="1" dirty="0">
                <a:solidFill>
                  <a:srgbClr val="002060"/>
                </a:solidFill>
                <a:latin typeface=".VnTime" pitchFamily="34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.VnTime" pitchFamily="34" charset="0"/>
              </a:rPr>
              <a:t>sè</a:t>
            </a:r>
            <a:r>
              <a:rPr lang="en-US" sz="3600" b="1" i="1" dirty="0">
                <a:solidFill>
                  <a:srgbClr val="002060"/>
                </a:solidFill>
                <a:latin typeface=".VnTime" pitchFamily="34" charset="0"/>
              </a:rPr>
              <a:t> lo¹i </a:t>
            </a:r>
            <a:r>
              <a:rPr lang="en-US" sz="3600" b="1" i="1" dirty="0" err="1">
                <a:solidFill>
                  <a:srgbClr val="002060"/>
                </a:solidFill>
                <a:latin typeface=".VnTime" pitchFamily="34" charset="0"/>
              </a:rPr>
              <a:t>qu</a:t>
            </a:r>
            <a:r>
              <a:rPr lang="en-US" sz="3600" b="1" i="1" dirty="0">
                <a:solidFill>
                  <a:srgbClr val="002060"/>
                </a:solidFill>
                <a:latin typeface=".VnTime" pitchFamily="34" charset="0"/>
              </a:rPr>
              <a:t>¶</a:t>
            </a:r>
          </a:p>
          <a:p>
            <a:pPr algn="ctr"/>
            <a:r>
              <a:rPr lang="en-US" sz="2800" b="1" i="1" dirty="0">
                <a:solidFill>
                  <a:srgbClr val="002060"/>
                </a:solidFill>
                <a:latin typeface=".VnTime" pitchFamily="34" charset="0"/>
              </a:rPr>
              <a:t>§</a:t>
            </a:r>
            <a:r>
              <a:rPr lang="en-US" sz="2800" b="1" i="1" dirty="0" err="1">
                <a:solidFill>
                  <a:srgbClr val="002060"/>
                </a:solidFill>
                <a:latin typeface=".VnTime" pitchFamily="34" charset="0"/>
              </a:rPr>
              <a:t>èi</a:t>
            </a:r>
            <a:r>
              <a:rPr lang="en-US" sz="2800" b="1" i="1" dirty="0">
                <a:solidFill>
                  <a:srgbClr val="002060"/>
                </a:solidFill>
                <a:latin typeface=".VnTime" pitchFamily="34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.VnTime" pitchFamily="34" charset="0"/>
              </a:rPr>
              <a:t>t­îng</a:t>
            </a:r>
            <a:r>
              <a:rPr lang="en-US" sz="2800" b="1" i="1" dirty="0">
                <a:solidFill>
                  <a:srgbClr val="002060"/>
                </a:solidFill>
                <a:latin typeface=".VnTime" pitchFamily="34" charset="0"/>
              </a:rPr>
              <a:t>: </a:t>
            </a:r>
            <a:r>
              <a:rPr lang="en-US" sz="2800" b="1" i="1" dirty="0" err="1">
                <a:solidFill>
                  <a:srgbClr val="002060"/>
                </a:solidFill>
                <a:latin typeface=".VnTime" pitchFamily="34" charset="0"/>
              </a:rPr>
              <a:t>MÉu</a:t>
            </a:r>
            <a:r>
              <a:rPr lang="en-US" sz="2800" b="1" i="1" dirty="0">
                <a:solidFill>
                  <a:srgbClr val="002060"/>
                </a:solidFill>
                <a:latin typeface=".VnTime" pitchFamily="34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.VnTime" pitchFamily="34" charset="0"/>
              </a:rPr>
              <a:t>gi¸o</a:t>
            </a:r>
            <a:r>
              <a:rPr lang="en-US" sz="2800" b="1" i="1" dirty="0">
                <a:solidFill>
                  <a:srgbClr val="002060"/>
                </a:solidFill>
                <a:latin typeface=".VnTime" pitchFamily="34" charset="0"/>
              </a:rPr>
              <a:t> </a:t>
            </a:r>
            <a:r>
              <a:rPr lang="vi-VN" sz="2800" b="1" i="1" dirty="0">
                <a:solidFill>
                  <a:srgbClr val="002060"/>
                </a:solidFill>
                <a:latin typeface=".VnTime" pitchFamily="34" charset="0"/>
              </a:rPr>
              <a:t>nhì</a:t>
            </a:r>
            <a:r>
              <a:rPr lang="en-US" sz="2800" b="1" i="1" dirty="0">
                <a:solidFill>
                  <a:srgbClr val="002060"/>
                </a:solidFill>
                <a:latin typeface=".VnTime" pitchFamily="34" charset="0"/>
              </a:rPr>
              <a:t> </a:t>
            </a:r>
          </a:p>
          <a:p>
            <a:pPr algn="ctr"/>
            <a:r>
              <a:rPr lang="en-US" sz="2800" b="1" i="1" dirty="0" err="1">
                <a:solidFill>
                  <a:srgbClr val="002060"/>
                </a:solidFill>
                <a:latin typeface=".VnTime" pitchFamily="34" charset="0"/>
              </a:rPr>
              <a:t>Thêi</a:t>
            </a:r>
            <a:r>
              <a:rPr lang="en-US" sz="2800" b="1" i="1" dirty="0">
                <a:solidFill>
                  <a:srgbClr val="002060"/>
                </a:solidFill>
                <a:latin typeface=".VnTime" pitchFamily="34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.VnTime" pitchFamily="34" charset="0"/>
              </a:rPr>
              <a:t>gian</a:t>
            </a:r>
            <a:r>
              <a:rPr lang="en-US" sz="2800" b="1" i="1" dirty="0">
                <a:solidFill>
                  <a:srgbClr val="002060"/>
                </a:solidFill>
                <a:latin typeface=".VnTime" pitchFamily="34" charset="0"/>
              </a:rPr>
              <a:t>: 25-30 </a:t>
            </a:r>
            <a:r>
              <a:rPr lang="en-US" sz="2800" b="1" i="1" dirty="0" err="1">
                <a:solidFill>
                  <a:srgbClr val="002060"/>
                </a:solidFill>
                <a:latin typeface=".VnTime" pitchFamily="34" charset="0"/>
              </a:rPr>
              <a:t>phót</a:t>
            </a:r>
            <a:endParaRPr lang="en-US" sz="2800" b="1" i="1" dirty="0">
              <a:solidFill>
                <a:srgbClr val="002060"/>
              </a:solidFill>
              <a:latin typeface=".VnTime" pitchFamily="34" charset="0"/>
            </a:endParaRPr>
          </a:p>
          <a:p>
            <a:pPr algn="ctr"/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b="1" i="1" dirty="0">
                <a:solidFill>
                  <a:srgbClr val="002060"/>
                </a:solidFill>
                <a:latin typeface=".VnTime" pitchFamily="34" charset="0"/>
              </a:rPr>
              <a:t>: </a:t>
            </a:r>
            <a:r>
              <a:rPr lang="en-US" sz="3200" b="1" i="1" dirty="0" err="1">
                <a:solidFill>
                  <a:srgbClr val="002060"/>
                </a:solidFill>
                <a:latin typeface=".VnTime" pitchFamily="34" charset="0"/>
              </a:rPr>
              <a:t>Nguyễn</a:t>
            </a:r>
            <a:r>
              <a:rPr lang="en-US" sz="3200" b="1" i="1" dirty="0">
                <a:solidFill>
                  <a:srgbClr val="002060"/>
                </a:solidFill>
                <a:latin typeface=".VnTime" pitchFamily="34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.VnTime" pitchFamily="34" charset="0"/>
              </a:rPr>
              <a:t>Thị</a:t>
            </a:r>
            <a:r>
              <a:rPr lang="en-US" sz="3200" b="1" i="1" dirty="0">
                <a:solidFill>
                  <a:srgbClr val="002060"/>
                </a:solidFill>
                <a:latin typeface=".VnTime" pitchFamily="34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.VnTime" pitchFamily="34" charset="0"/>
              </a:rPr>
              <a:t>Thường</a:t>
            </a:r>
            <a:endParaRPr lang="en-US" sz="3200" b="1" i="1" dirty="0">
              <a:solidFill>
                <a:srgbClr val="002060"/>
              </a:solidFill>
              <a:latin typeface=".VnTime" pitchFamily="34" charset="0"/>
            </a:endParaRPr>
          </a:p>
          <a:p>
            <a:pPr algn="ctr"/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 </a:t>
            </a:r>
            <a:r>
              <a:rPr lang="en-US" sz="3200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 Liên</a:t>
            </a:r>
            <a:endParaRPr lang="en-US" sz="32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 b="1" dirty="0">
              <a:solidFill>
                <a:srgbClr val="0000FF"/>
              </a:solidFill>
              <a:latin typeface=".VnTime" pitchFamily="34" charset="0"/>
            </a:endParaRPr>
          </a:p>
          <a:p>
            <a:pPr algn="ctr"/>
            <a:endParaRPr lang="en-US" sz="2800" b="1" dirty="0">
              <a:solidFill>
                <a:srgbClr val="0000FF"/>
              </a:solidFill>
              <a:latin typeface=".VnTime" pitchFamily="34" charset="0"/>
            </a:endParaRPr>
          </a:p>
          <a:p>
            <a:pPr algn="ctr"/>
            <a:endParaRPr lang="en-US" sz="2800" b="1" dirty="0">
              <a:solidFill>
                <a:srgbClr val="0000FF"/>
              </a:solidFill>
              <a:latin typeface=".VnTime" pitchFamily="34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618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vi-VN" b="1" dirty="0"/>
              <a:t>Quả chuối và quả khế có đặc điểm gì giống và khác nhau?</a:t>
            </a:r>
            <a:endParaRPr lang="en-US" b="1" dirty="0"/>
          </a:p>
        </p:txBody>
      </p:sp>
      <p:pic>
        <p:nvPicPr>
          <p:cNvPr id="7" name="Picture 2" descr="C:\Users\ADMIN\Downloads\tranh dao mangj\images (23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828800"/>
            <a:ext cx="4876800" cy="5029200"/>
          </a:xfrm>
          <a:prstGeom prst="rect">
            <a:avLst/>
          </a:prstGeom>
          <a:noFill/>
        </p:spPr>
      </p:pic>
      <p:pic>
        <p:nvPicPr>
          <p:cNvPr id="8" name="Picture 3" descr="C:\Users\ADMIN\Downloads\tranh dao mangj\tải xuống (6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1905000"/>
            <a:ext cx="4419600" cy="4724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8" name="Picture 4" descr="48dbbe9203c6c_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9677400" cy="7258050"/>
          </a:xfrm>
          <a:prstGeom prst="rect">
            <a:avLst/>
          </a:prstGeom>
          <a:solidFill>
            <a:srgbClr val="FF0066"/>
          </a:solidFill>
        </p:spPr>
      </p:pic>
      <p:sp>
        <p:nvSpPr>
          <p:cNvPr id="6176" name="Oval 32"/>
          <p:cNvSpPr>
            <a:spLocks noChangeArrowheads="1"/>
          </p:cNvSpPr>
          <p:nvPr/>
        </p:nvSpPr>
        <p:spPr bwMode="auto">
          <a:xfrm>
            <a:off x="4800600" y="838200"/>
            <a:ext cx="457200" cy="4572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77" name="Oval 33"/>
          <p:cNvSpPr>
            <a:spLocks noChangeArrowheads="1"/>
          </p:cNvSpPr>
          <p:nvPr/>
        </p:nvSpPr>
        <p:spPr bwMode="auto">
          <a:xfrm>
            <a:off x="8686800" y="152400"/>
            <a:ext cx="457200" cy="4572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78" name="Oval 34"/>
          <p:cNvSpPr>
            <a:spLocks noChangeArrowheads="1"/>
          </p:cNvSpPr>
          <p:nvPr/>
        </p:nvSpPr>
        <p:spPr bwMode="auto">
          <a:xfrm>
            <a:off x="4572000" y="2362200"/>
            <a:ext cx="457200" cy="4572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80" name="Oval 36"/>
          <p:cNvSpPr>
            <a:spLocks noChangeArrowheads="1"/>
          </p:cNvSpPr>
          <p:nvPr/>
        </p:nvSpPr>
        <p:spPr bwMode="auto">
          <a:xfrm>
            <a:off x="6781800" y="838200"/>
            <a:ext cx="457200" cy="4572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81" name="Oval 37"/>
          <p:cNvSpPr>
            <a:spLocks noChangeArrowheads="1"/>
          </p:cNvSpPr>
          <p:nvPr/>
        </p:nvSpPr>
        <p:spPr bwMode="auto">
          <a:xfrm>
            <a:off x="5867400" y="1600200"/>
            <a:ext cx="457200" cy="4572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82" name="Oval 38"/>
          <p:cNvSpPr>
            <a:spLocks noChangeArrowheads="1"/>
          </p:cNvSpPr>
          <p:nvPr/>
        </p:nvSpPr>
        <p:spPr bwMode="auto">
          <a:xfrm>
            <a:off x="10210800" y="228600"/>
            <a:ext cx="457200" cy="4572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83" name="Oval 39"/>
          <p:cNvSpPr>
            <a:spLocks noChangeArrowheads="1"/>
          </p:cNvSpPr>
          <p:nvPr/>
        </p:nvSpPr>
        <p:spPr bwMode="auto">
          <a:xfrm>
            <a:off x="5791200" y="381000"/>
            <a:ext cx="457200" cy="4572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84" name="Oval 40"/>
          <p:cNvSpPr>
            <a:spLocks noChangeArrowheads="1"/>
          </p:cNvSpPr>
          <p:nvPr/>
        </p:nvSpPr>
        <p:spPr bwMode="auto">
          <a:xfrm>
            <a:off x="3810000" y="152400"/>
            <a:ext cx="457200" cy="4572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85" name="Oval 41"/>
          <p:cNvSpPr>
            <a:spLocks noChangeArrowheads="1"/>
          </p:cNvSpPr>
          <p:nvPr/>
        </p:nvSpPr>
        <p:spPr bwMode="auto">
          <a:xfrm>
            <a:off x="7696200" y="533400"/>
            <a:ext cx="457200" cy="4572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86" name="Oval 42"/>
          <p:cNvSpPr>
            <a:spLocks noChangeArrowheads="1"/>
          </p:cNvSpPr>
          <p:nvPr/>
        </p:nvSpPr>
        <p:spPr bwMode="auto">
          <a:xfrm>
            <a:off x="9144000" y="990600"/>
            <a:ext cx="457200" cy="4572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87" name="Oval 43"/>
          <p:cNvSpPr>
            <a:spLocks noChangeArrowheads="1"/>
          </p:cNvSpPr>
          <p:nvPr/>
        </p:nvSpPr>
        <p:spPr bwMode="auto">
          <a:xfrm>
            <a:off x="4876800" y="54864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88" name="Oval 44"/>
          <p:cNvSpPr>
            <a:spLocks noChangeArrowheads="1"/>
          </p:cNvSpPr>
          <p:nvPr/>
        </p:nvSpPr>
        <p:spPr bwMode="auto">
          <a:xfrm flipH="1">
            <a:off x="5029200" y="571500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89" name="Text Box 45"/>
          <p:cNvSpPr txBox="1">
            <a:spLocks noChangeArrowheads="1"/>
          </p:cNvSpPr>
          <p:nvPr/>
        </p:nvSpPr>
        <p:spPr bwMode="auto">
          <a:xfrm>
            <a:off x="4114800" y="2895600"/>
            <a:ext cx="6858000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vi-VN" sz="3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Ngoài những loại quả trên còn có những loại quả khác như.</a:t>
            </a:r>
            <a:endParaRPr lang="en-US" sz="3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b="1" dirty="0">
              <a:solidFill>
                <a:srgbClr val="0000FF"/>
              </a:solidFill>
              <a:latin typeface=".VnTime" pitchFamily="34" charset="0"/>
            </a:endParaRPr>
          </a:p>
          <a:p>
            <a:pPr algn="ctr"/>
            <a:endParaRPr lang="en-US" sz="2800" b="1" dirty="0">
              <a:solidFill>
                <a:srgbClr val="0000FF"/>
              </a:solidFill>
              <a:latin typeface=".VnTime" pitchFamily="34" charset="0"/>
            </a:endParaRPr>
          </a:p>
          <a:p>
            <a:pPr algn="ctr"/>
            <a:endParaRPr lang="en-US" sz="2800" b="1" dirty="0">
              <a:solidFill>
                <a:srgbClr val="0000FF"/>
              </a:solidFill>
              <a:latin typeface=".VnTime" pitchFamily="34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618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8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quả\2-1360024599-dautay-lamdep-eva-14072144079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4095750" cy="3143250"/>
          </a:xfrm>
          <a:prstGeom prst="rect">
            <a:avLst/>
          </a:prstGeom>
          <a:noFill/>
        </p:spPr>
      </p:pic>
      <p:pic>
        <p:nvPicPr>
          <p:cNvPr id="5123" name="Picture 3" descr="F:\quả\4409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1" y="304800"/>
            <a:ext cx="3952875" cy="2628900"/>
          </a:xfrm>
          <a:prstGeom prst="rect">
            <a:avLst/>
          </a:prstGeom>
          <a:noFill/>
        </p:spPr>
      </p:pic>
      <p:pic>
        <p:nvPicPr>
          <p:cNvPr id="5124" name="Picture 4" descr="F:\quả\091945520b802f41e9cdadabbb3eeac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3429000"/>
            <a:ext cx="4343400" cy="3181350"/>
          </a:xfrm>
          <a:prstGeom prst="rect">
            <a:avLst/>
          </a:prstGeom>
          <a:noFill/>
        </p:spPr>
      </p:pic>
      <p:pic>
        <p:nvPicPr>
          <p:cNvPr id="5125" name="Picture 5" descr="F:\quả\1207724570.img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0" y="3124200"/>
            <a:ext cx="3333750" cy="373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F:\quả\ca-chua-31714-2f37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0"/>
            <a:ext cx="3886200" cy="3810000"/>
          </a:xfrm>
          <a:prstGeom prst="rect">
            <a:avLst/>
          </a:prstGeom>
          <a:noFill/>
        </p:spPr>
      </p:pic>
      <p:pic>
        <p:nvPicPr>
          <p:cNvPr id="6148" name="Picture 4" descr="F:\quả\cong-thuc-tri-nam-voi-trai-nho 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1" y="0"/>
            <a:ext cx="4724400" cy="6858000"/>
          </a:xfrm>
          <a:prstGeom prst="rect">
            <a:avLst/>
          </a:prstGeom>
          <a:noFill/>
        </p:spPr>
      </p:pic>
      <p:pic>
        <p:nvPicPr>
          <p:cNvPr id="6149" name="Picture 5" descr="F:\quả\images (2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3810001"/>
            <a:ext cx="4267200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quả\images (9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5152869" cy="3429000"/>
          </a:xfrm>
          <a:prstGeom prst="rect">
            <a:avLst/>
          </a:prstGeom>
          <a:noFill/>
        </p:spPr>
      </p:pic>
      <p:pic>
        <p:nvPicPr>
          <p:cNvPr id="7171" name="Picture 3" descr="F:\quả\images (14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9400" y="-1"/>
            <a:ext cx="4038600" cy="3597409"/>
          </a:xfrm>
          <a:prstGeom prst="rect">
            <a:avLst/>
          </a:prstGeom>
          <a:noFill/>
        </p:spPr>
      </p:pic>
      <p:pic>
        <p:nvPicPr>
          <p:cNvPr id="7172" name="Picture 4" descr="F:\quả\img68404EDVKO-mr_398599_546abcf357ce4a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3505200"/>
            <a:ext cx="4356434" cy="3352800"/>
          </a:xfrm>
          <a:prstGeom prst="rect">
            <a:avLst/>
          </a:prstGeom>
          <a:noFill/>
        </p:spPr>
      </p:pic>
      <p:pic>
        <p:nvPicPr>
          <p:cNvPr id="7173" name="Picture 5" descr="F:\quả\loaitraituongbinhthuongnhungloiichkhienbankinhngac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00800" y="3551735"/>
            <a:ext cx="4267200" cy="33062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DMIN\Downloads\tranh dao mangj\images (2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/>
          <a:srcRect l="21875" t="11458" r="7031" b="17708"/>
          <a:stretch>
            <a:fillRect/>
          </a:stretch>
        </p:blipFill>
        <p:spPr bwMode="auto">
          <a:xfrm>
            <a:off x="1524000" y="-52388"/>
            <a:ext cx="9144000" cy="691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3505200" y="914401"/>
            <a:ext cx="480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5927725" y="3008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2209800" y="609601"/>
            <a:ext cx="78486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/>
            <a:r>
              <a:rPr lang="en-US" sz="2400" b="1" dirty="0">
                <a:solidFill>
                  <a:srgbClr val="6600FF"/>
                </a:solidFill>
                <a:latin typeface=".VnTime" pitchFamily="34" charset="0"/>
              </a:rPr>
              <a:t>I. </a:t>
            </a:r>
            <a:r>
              <a:rPr lang="en-US" sz="2400" b="1" dirty="0" err="1">
                <a:solidFill>
                  <a:srgbClr val="6600FF"/>
                </a:solidFill>
                <a:latin typeface=".VnTime" pitchFamily="34" charset="0"/>
              </a:rPr>
              <a:t>Môc</a:t>
            </a:r>
            <a:r>
              <a:rPr lang="en-US" sz="2400" b="1" dirty="0">
                <a:solidFill>
                  <a:srgbClr val="6600FF"/>
                </a:solidFill>
                <a:latin typeface=".VnTime" pitchFamily="34" charset="0"/>
              </a:rPr>
              <a:t> ®</a:t>
            </a:r>
            <a:r>
              <a:rPr lang="en-US" sz="2400" b="1" dirty="0" err="1">
                <a:solidFill>
                  <a:srgbClr val="6600FF"/>
                </a:solidFill>
                <a:latin typeface=".VnTime" pitchFamily="34" charset="0"/>
              </a:rPr>
              <a:t>Ých</a:t>
            </a:r>
            <a:r>
              <a:rPr lang="en-US" sz="2400" b="1" dirty="0">
                <a:solidFill>
                  <a:srgbClr val="6600FF"/>
                </a:solidFill>
                <a:latin typeface=".VnTime" pitchFamily="34" charset="0"/>
              </a:rPr>
              <a:t> </a:t>
            </a:r>
            <a:r>
              <a:rPr lang="en-US" sz="2400" b="1" dirty="0" err="1">
                <a:solidFill>
                  <a:srgbClr val="6600FF"/>
                </a:solidFill>
                <a:latin typeface=".VnTime" pitchFamily="34" charset="0"/>
              </a:rPr>
              <a:t>yªu</a:t>
            </a:r>
            <a:r>
              <a:rPr lang="en-US" sz="2400" b="1" dirty="0">
                <a:solidFill>
                  <a:srgbClr val="6600FF"/>
                </a:solidFill>
                <a:latin typeface=".VnTime" pitchFamily="34" charset="0"/>
              </a:rPr>
              <a:t> </a:t>
            </a:r>
            <a:r>
              <a:rPr lang="en-US" sz="2400" b="1" dirty="0" err="1">
                <a:solidFill>
                  <a:srgbClr val="6600FF"/>
                </a:solidFill>
                <a:latin typeface=".VnTime" pitchFamily="34" charset="0"/>
              </a:rPr>
              <a:t>cÇu</a:t>
            </a:r>
            <a:r>
              <a:rPr lang="en-US" sz="2400" b="1" dirty="0">
                <a:solidFill>
                  <a:srgbClr val="6600FF"/>
                </a:solidFill>
                <a:latin typeface=".VnTime" pitchFamily="34" charset="0"/>
              </a:rPr>
              <a:t>:</a:t>
            </a:r>
          </a:p>
          <a:p>
            <a:pPr marL="457200" indent="-457200"/>
            <a:r>
              <a:rPr lang="en-US" sz="2400" dirty="0">
                <a:solidFill>
                  <a:srgbClr val="6600FF"/>
                </a:solidFill>
                <a:latin typeface=".VnTime" pitchFamily="34" charset="0"/>
              </a:rPr>
              <a:t>   </a:t>
            </a:r>
            <a:r>
              <a:rPr lang="en-US" sz="2400" b="1" i="1" dirty="0">
                <a:solidFill>
                  <a:srgbClr val="6600FF"/>
                </a:solidFill>
                <a:latin typeface=".VnTime" pitchFamily="34" charset="0"/>
              </a:rPr>
              <a:t>1. </a:t>
            </a:r>
            <a:r>
              <a:rPr lang="en-US" sz="2400" b="1" i="1" dirty="0" err="1">
                <a:solidFill>
                  <a:srgbClr val="6600FF"/>
                </a:solidFill>
                <a:latin typeface=".VnTime" pitchFamily="34" charset="0"/>
              </a:rPr>
              <a:t>KiÕn</a:t>
            </a:r>
            <a:r>
              <a:rPr lang="en-US" sz="2400" b="1" i="1" dirty="0">
                <a:solidFill>
                  <a:srgbClr val="6600FF"/>
                </a:solidFill>
                <a:latin typeface=".VnTime" pitchFamily="34" charset="0"/>
              </a:rPr>
              <a:t> </a:t>
            </a:r>
            <a:r>
              <a:rPr lang="en-US" sz="2400" b="1" i="1" dirty="0" err="1">
                <a:solidFill>
                  <a:srgbClr val="6600FF"/>
                </a:solidFill>
                <a:latin typeface=".VnTime" pitchFamily="34" charset="0"/>
              </a:rPr>
              <a:t>thøc</a:t>
            </a:r>
            <a:r>
              <a:rPr lang="en-US" sz="2400" dirty="0">
                <a:solidFill>
                  <a:srgbClr val="6600FF"/>
                </a:solidFill>
                <a:latin typeface=".VnTime" pitchFamily="34" charset="0"/>
              </a:rPr>
              <a:t>:</a:t>
            </a:r>
          </a:p>
          <a:p>
            <a:pPr marL="457200" indent="-457200"/>
            <a:r>
              <a:rPr lang="en-US" sz="2400" dirty="0">
                <a:solidFill>
                  <a:srgbClr val="6600FF"/>
                </a:solidFill>
                <a:latin typeface=".VnTime" pitchFamily="34" charset="0"/>
              </a:rPr>
              <a:t>- </a:t>
            </a:r>
            <a:r>
              <a:rPr lang="en-US" sz="2400" dirty="0" err="1">
                <a:solidFill>
                  <a:srgbClr val="6600FF"/>
                </a:solidFill>
                <a:latin typeface=".VnTime" pitchFamily="34" charset="0"/>
              </a:rPr>
              <a:t>TrÎ</a:t>
            </a:r>
            <a:r>
              <a:rPr lang="en-US" sz="2400" dirty="0">
                <a:solidFill>
                  <a:srgbClr val="6600FF"/>
                </a:solidFill>
                <a:latin typeface=".VnTime" pitchFamily="34" charset="0"/>
              </a:rPr>
              <a:t> </a:t>
            </a:r>
            <a:r>
              <a:rPr lang="en-US" sz="2400" dirty="0" err="1">
                <a:solidFill>
                  <a:srgbClr val="6600FF"/>
                </a:solidFill>
                <a:latin typeface=".VnTime" pitchFamily="34" charset="0"/>
              </a:rPr>
              <a:t>biÕt</a:t>
            </a:r>
            <a:r>
              <a:rPr lang="en-US" sz="2400" dirty="0">
                <a:solidFill>
                  <a:srgbClr val="6600FF"/>
                </a:solidFill>
                <a:latin typeface=".VnTime" pitchFamily="34" charset="0"/>
              </a:rPr>
              <a:t> </a:t>
            </a:r>
            <a:r>
              <a:rPr lang="en-US" sz="2400" dirty="0" err="1">
                <a:solidFill>
                  <a:srgbClr val="6600FF"/>
                </a:solidFill>
                <a:latin typeface=".VnTime" pitchFamily="34" charset="0"/>
              </a:rPr>
              <a:t>tªn</a:t>
            </a:r>
            <a:r>
              <a:rPr lang="en-US" sz="2400" dirty="0">
                <a:solidFill>
                  <a:srgbClr val="6600FF"/>
                </a:solidFill>
                <a:latin typeface=".VnTime" pitchFamily="34" charset="0"/>
              </a:rPr>
              <a:t> </a:t>
            </a:r>
            <a:r>
              <a:rPr lang="en-US" sz="2400" dirty="0" err="1">
                <a:solidFill>
                  <a:srgbClr val="6600FF"/>
                </a:solidFill>
                <a:latin typeface=".VnTime" pitchFamily="34" charset="0"/>
              </a:rPr>
              <a:t>gäi</a:t>
            </a:r>
            <a:r>
              <a:rPr lang="en-US" sz="2400" dirty="0">
                <a:solidFill>
                  <a:srgbClr val="6600FF"/>
                </a:solidFill>
                <a:latin typeface=".VnTime" pitchFamily="34" charset="0"/>
              </a:rPr>
              <a:t> vµ ®</a:t>
            </a:r>
            <a:r>
              <a:rPr lang="en-US" sz="2400" dirty="0" err="1">
                <a:solidFill>
                  <a:srgbClr val="6600FF"/>
                </a:solidFill>
                <a:latin typeface=".VnTime" pitchFamily="34" charset="0"/>
              </a:rPr>
              <a:t>Æc</a:t>
            </a:r>
            <a:r>
              <a:rPr lang="en-US" sz="2400" dirty="0">
                <a:solidFill>
                  <a:srgbClr val="6600FF"/>
                </a:solidFill>
                <a:latin typeface=".VnTime" pitchFamily="34" charset="0"/>
              </a:rPr>
              <a:t> ®</a:t>
            </a:r>
            <a:r>
              <a:rPr lang="en-US" sz="2400" dirty="0" err="1">
                <a:solidFill>
                  <a:srgbClr val="6600FF"/>
                </a:solidFill>
                <a:latin typeface=".VnTime" pitchFamily="34" charset="0"/>
              </a:rPr>
              <a:t>iÓm</a:t>
            </a:r>
            <a:r>
              <a:rPr lang="en-US" sz="2400" dirty="0">
                <a:solidFill>
                  <a:srgbClr val="6600FF"/>
                </a:solidFill>
                <a:latin typeface=".VnTime" pitchFamily="34" charset="0"/>
              </a:rPr>
              <a:t> </a:t>
            </a:r>
            <a:r>
              <a:rPr lang="en-US" sz="2400" dirty="0" err="1">
                <a:solidFill>
                  <a:srgbClr val="6600FF"/>
                </a:solidFill>
                <a:latin typeface=".VnTime" pitchFamily="34" charset="0"/>
              </a:rPr>
              <a:t>cña</a:t>
            </a:r>
            <a:r>
              <a:rPr lang="en-US" sz="2400" dirty="0">
                <a:solidFill>
                  <a:srgbClr val="6600FF"/>
                </a:solidFill>
                <a:latin typeface=".VnTime" pitchFamily="34" charset="0"/>
              </a:rPr>
              <a:t> </a:t>
            </a:r>
            <a:r>
              <a:rPr lang="en-US" sz="2400" dirty="0" err="1">
                <a:solidFill>
                  <a:srgbClr val="6600FF"/>
                </a:solidFill>
                <a:latin typeface=".VnTime" pitchFamily="34" charset="0"/>
              </a:rPr>
              <a:t>nhiÒu</a:t>
            </a:r>
            <a:r>
              <a:rPr lang="en-US" sz="2400" dirty="0">
                <a:solidFill>
                  <a:srgbClr val="6600FF"/>
                </a:solidFill>
                <a:latin typeface=".VnTime" pitchFamily="34" charset="0"/>
              </a:rPr>
              <a:t> lo¹i </a:t>
            </a:r>
            <a:r>
              <a:rPr lang="en-US" sz="2400" dirty="0" err="1">
                <a:solidFill>
                  <a:srgbClr val="6600FF"/>
                </a:solidFill>
                <a:latin typeface=".VnTime" pitchFamily="34" charset="0"/>
              </a:rPr>
              <a:t>qu</a:t>
            </a:r>
            <a:r>
              <a:rPr lang="en-US" sz="2400" dirty="0">
                <a:solidFill>
                  <a:srgbClr val="6600FF"/>
                </a:solidFill>
                <a:latin typeface=".VnTime" pitchFamily="34" charset="0"/>
              </a:rPr>
              <a:t>¶: Cam, </a:t>
            </a:r>
            <a:r>
              <a:rPr lang="en-US" sz="2400" dirty="0" err="1">
                <a:solidFill>
                  <a:srgbClr val="6600FF"/>
                </a:solidFill>
                <a:latin typeface=".VnTime" pitchFamily="34" charset="0"/>
              </a:rPr>
              <a:t>xoµi</a:t>
            </a:r>
            <a:r>
              <a:rPr lang="en-US" sz="2400" dirty="0">
                <a:solidFill>
                  <a:srgbClr val="6600FF"/>
                </a:solidFill>
                <a:latin typeface=".VnTime" pitchFamily="34" charset="0"/>
              </a:rPr>
              <a:t>, </a:t>
            </a:r>
            <a:r>
              <a:rPr lang="en-US" sz="2400" dirty="0" err="1">
                <a:solidFill>
                  <a:srgbClr val="6600FF"/>
                </a:solidFill>
                <a:latin typeface=".VnTime" pitchFamily="34" charset="0"/>
              </a:rPr>
              <a:t>khÕ</a:t>
            </a:r>
            <a:r>
              <a:rPr lang="en-US" sz="2400" dirty="0">
                <a:solidFill>
                  <a:srgbClr val="6600FF"/>
                </a:solidFill>
                <a:latin typeface=".VnTime" pitchFamily="34" charset="0"/>
              </a:rPr>
              <a:t> , </a:t>
            </a:r>
            <a:r>
              <a:rPr lang="en-US" sz="2400" dirty="0" err="1">
                <a:solidFill>
                  <a:srgbClr val="6600FF"/>
                </a:solidFill>
                <a:latin typeface=".VnTime" pitchFamily="34" charset="0"/>
              </a:rPr>
              <a:t>chuèi</a:t>
            </a:r>
            <a:r>
              <a:rPr lang="vi-VN" sz="2400" dirty="0">
                <a:solidFill>
                  <a:srgbClr val="6600FF"/>
                </a:solidFill>
                <a:latin typeface=".VnTime" pitchFamily="34" charset="0"/>
              </a:rPr>
              <a:t>, døa.</a:t>
            </a:r>
            <a:endParaRPr lang="en-US" sz="2400" dirty="0">
              <a:solidFill>
                <a:srgbClr val="6600FF"/>
              </a:solidFill>
              <a:latin typeface=".VnTime" pitchFamily="34" charset="0"/>
            </a:endParaRPr>
          </a:p>
          <a:p>
            <a:pPr marL="457200" indent="-457200"/>
            <a:r>
              <a:rPr lang="en-US" sz="2400" dirty="0">
                <a:solidFill>
                  <a:srgbClr val="6600FF"/>
                </a:solidFill>
                <a:latin typeface=".VnTime" pitchFamily="34" charset="0"/>
              </a:rPr>
              <a:t>- </a:t>
            </a:r>
            <a:r>
              <a:rPr lang="en-US" sz="2400" dirty="0" err="1">
                <a:solidFill>
                  <a:srgbClr val="6600FF"/>
                </a:solidFill>
                <a:latin typeface=".VnTime" pitchFamily="34" charset="0"/>
              </a:rPr>
              <a:t>BiÕt</a:t>
            </a:r>
            <a:r>
              <a:rPr lang="en-US" sz="2400" dirty="0">
                <a:solidFill>
                  <a:srgbClr val="6600FF"/>
                </a:solidFill>
                <a:latin typeface=".VnTime" pitchFamily="34" charset="0"/>
              </a:rPr>
              <a:t> </a:t>
            </a:r>
            <a:r>
              <a:rPr lang="en-US" sz="2400" dirty="0" err="1">
                <a:solidFill>
                  <a:srgbClr val="6600FF"/>
                </a:solidFill>
                <a:latin typeface=".VnTime" pitchFamily="34" charset="0"/>
              </a:rPr>
              <a:t>c¸c</a:t>
            </a:r>
            <a:r>
              <a:rPr lang="en-US" sz="2400" dirty="0">
                <a:solidFill>
                  <a:srgbClr val="6600FF"/>
                </a:solidFill>
                <a:latin typeface=".VnTime" pitchFamily="34" charset="0"/>
              </a:rPr>
              <a:t> lo¹i </a:t>
            </a:r>
            <a:r>
              <a:rPr lang="en-US" sz="2400" dirty="0" err="1">
                <a:solidFill>
                  <a:srgbClr val="6600FF"/>
                </a:solidFill>
                <a:latin typeface=".VnTime" pitchFamily="34" charset="0"/>
              </a:rPr>
              <a:t>qu</a:t>
            </a:r>
            <a:r>
              <a:rPr lang="en-US" sz="2400" dirty="0">
                <a:solidFill>
                  <a:srgbClr val="6600FF"/>
                </a:solidFill>
                <a:latin typeface=".VnTime" pitchFamily="34" charset="0"/>
              </a:rPr>
              <a:t>¶ </a:t>
            </a:r>
            <a:r>
              <a:rPr lang="en-US" sz="2400" dirty="0" err="1">
                <a:solidFill>
                  <a:srgbClr val="6600FF"/>
                </a:solidFill>
                <a:latin typeface=".VnTime" pitchFamily="34" charset="0"/>
              </a:rPr>
              <a:t>cã</a:t>
            </a:r>
            <a:r>
              <a:rPr lang="en-US" sz="2400" dirty="0">
                <a:solidFill>
                  <a:srgbClr val="6600FF"/>
                </a:solidFill>
                <a:latin typeface=".VnTime" pitchFamily="34" charset="0"/>
              </a:rPr>
              <a:t> </a:t>
            </a:r>
            <a:r>
              <a:rPr lang="en-US" sz="2400" dirty="0" err="1">
                <a:solidFill>
                  <a:srgbClr val="6600FF"/>
                </a:solidFill>
                <a:latin typeface=".VnTime" pitchFamily="34" charset="0"/>
              </a:rPr>
              <a:t>rÊt</a:t>
            </a:r>
            <a:r>
              <a:rPr lang="en-US" sz="2400" dirty="0">
                <a:solidFill>
                  <a:srgbClr val="6600FF"/>
                </a:solidFill>
                <a:latin typeface=".VnTime" pitchFamily="34" charset="0"/>
              </a:rPr>
              <a:t> </a:t>
            </a:r>
            <a:r>
              <a:rPr lang="en-US" sz="2400" dirty="0" err="1">
                <a:solidFill>
                  <a:srgbClr val="6600FF"/>
                </a:solidFill>
                <a:latin typeface=".VnTime" pitchFamily="34" charset="0"/>
              </a:rPr>
              <a:t>nhiÒu</a:t>
            </a:r>
            <a:r>
              <a:rPr lang="en-US" sz="2400" dirty="0">
                <a:solidFill>
                  <a:srgbClr val="6600FF"/>
                </a:solidFill>
                <a:latin typeface=".VnTime" pitchFamily="34" charset="0"/>
              </a:rPr>
              <a:t> vitamin </a:t>
            </a:r>
            <a:r>
              <a:rPr lang="en-US" sz="2400" dirty="0" err="1">
                <a:solidFill>
                  <a:srgbClr val="6600FF"/>
                </a:solidFill>
                <a:latin typeface=".VnTime" pitchFamily="34" charset="0"/>
              </a:rPr>
              <a:t>cÇn</a:t>
            </a:r>
            <a:r>
              <a:rPr lang="en-US" sz="2400" dirty="0">
                <a:solidFill>
                  <a:srgbClr val="6600FF"/>
                </a:solidFill>
                <a:latin typeface=".VnTime" pitchFamily="34" charset="0"/>
              </a:rPr>
              <a:t> </a:t>
            </a:r>
            <a:r>
              <a:rPr lang="en-US" sz="2400" dirty="0" err="1">
                <a:solidFill>
                  <a:srgbClr val="6600FF"/>
                </a:solidFill>
                <a:latin typeface=".VnTime" pitchFamily="34" charset="0"/>
              </a:rPr>
              <a:t>thiÕt</a:t>
            </a:r>
            <a:r>
              <a:rPr lang="en-US" sz="2400" dirty="0">
                <a:solidFill>
                  <a:srgbClr val="6600FF"/>
                </a:solidFill>
                <a:latin typeface=".VnTime" pitchFamily="34" charset="0"/>
              </a:rPr>
              <a:t> </a:t>
            </a:r>
            <a:r>
              <a:rPr lang="en-US" sz="2400" dirty="0" err="1">
                <a:solidFill>
                  <a:srgbClr val="6600FF"/>
                </a:solidFill>
                <a:latin typeface=".VnTime" pitchFamily="34" charset="0"/>
              </a:rPr>
              <a:t>cho</a:t>
            </a:r>
            <a:r>
              <a:rPr lang="en-US" sz="2400" dirty="0">
                <a:solidFill>
                  <a:srgbClr val="6600FF"/>
                </a:solidFill>
                <a:latin typeface=".VnTime" pitchFamily="34" charset="0"/>
              </a:rPr>
              <a:t> c¬ </a:t>
            </a:r>
            <a:r>
              <a:rPr lang="en-US" sz="2400" dirty="0" err="1">
                <a:solidFill>
                  <a:srgbClr val="6600FF"/>
                </a:solidFill>
                <a:latin typeface=".VnTime" pitchFamily="34" charset="0"/>
              </a:rPr>
              <a:t>thÓ</a:t>
            </a:r>
            <a:endParaRPr lang="en-US" sz="2400" dirty="0">
              <a:solidFill>
                <a:srgbClr val="6600FF"/>
              </a:solidFill>
              <a:latin typeface=".VnTime" pitchFamily="34" charset="0"/>
            </a:endParaRPr>
          </a:p>
          <a:p>
            <a:pPr marL="457200" indent="-457200"/>
            <a:r>
              <a:rPr lang="en-US" sz="2400" dirty="0">
                <a:solidFill>
                  <a:srgbClr val="6600FF"/>
                </a:solidFill>
                <a:latin typeface=".VnTime" pitchFamily="34" charset="0"/>
              </a:rPr>
              <a:t>- </a:t>
            </a:r>
            <a:r>
              <a:rPr lang="en-US" sz="2400" dirty="0" err="1">
                <a:solidFill>
                  <a:srgbClr val="6600FF"/>
                </a:solidFill>
                <a:latin typeface=".VnTime" pitchFamily="34" charset="0"/>
              </a:rPr>
              <a:t>BiÕt</a:t>
            </a:r>
            <a:r>
              <a:rPr lang="en-US" sz="2400" dirty="0">
                <a:solidFill>
                  <a:srgbClr val="6600FF"/>
                </a:solidFill>
                <a:latin typeface=".VnTime" pitchFamily="34" charset="0"/>
              </a:rPr>
              <a:t> </a:t>
            </a:r>
            <a:r>
              <a:rPr lang="en-US" sz="2400" dirty="0" err="1">
                <a:solidFill>
                  <a:srgbClr val="6600FF"/>
                </a:solidFill>
                <a:latin typeface=".VnTime" pitchFamily="34" charset="0"/>
              </a:rPr>
              <a:t>c¸c</a:t>
            </a:r>
            <a:r>
              <a:rPr lang="en-US" sz="2400" dirty="0">
                <a:solidFill>
                  <a:srgbClr val="6600FF"/>
                </a:solidFill>
                <a:latin typeface=".VnTime" pitchFamily="34" charset="0"/>
              </a:rPr>
              <a:t> </a:t>
            </a:r>
            <a:r>
              <a:rPr lang="en-US" sz="2400" dirty="0" err="1">
                <a:solidFill>
                  <a:srgbClr val="6600FF"/>
                </a:solidFill>
                <a:latin typeface=".VnTime" pitchFamily="34" charset="0"/>
              </a:rPr>
              <a:t>c¸ch</a:t>
            </a:r>
            <a:r>
              <a:rPr lang="en-US" sz="2400" dirty="0">
                <a:solidFill>
                  <a:srgbClr val="6600FF"/>
                </a:solidFill>
                <a:latin typeface=".VnTime" pitchFamily="34" charset="0"/>
              </a:rPr>
              <a:t> ¨n </a:t>
            </a:r>
            <a:r>
              <a:rPr lang="en-US" sz="2400" dirty="0" err="1">
                <a:solidFill>
                  <a:srgbClr val="6600FF"/>
                </a:solidFill>
                <a:latin typeface=".VnTime" pitchFamily="34" charset="0"/>
              </a:rPr>
              <a:t>kh¸c</a:t>
            </a:r>
            <a:r>
              <a:rPr lang="en-US" sz="2400" dirty="0">
                <a:solidFill>
                  <a:srgbClr val="6600FF"/>
                </a:solidFill>
                <a:latin typeface=".VnTime" pitchFamily="34" charset="0"/>
              </a:rPr>
              <a:t> </a:t>
            </a:r>
            <a:r>
              <a:rPr lang="en-US" sz="2400" dirty="0" err="1">
                <a:solidFill>
                  <a:srgbClr val="6600FF"/>
                </a:solidFill>
                <a:latin typeface=".VnTime" pitchFamily="34" charset="0"/>
              </a:rPr>
              <a:t>nhau</a:t>
            </a:r>
            <a:r>
              <a:rPr lang="en-US" sz="2400" dirty="0">
                <a:solidFill>
                  <a:srgbClr val="6600FF"/>
                </a:solidFill>
                <a:latin typeface=".VnTime" pitchFamily="34" charset="0"/>
              </a:rPr>
              <a:t> </a:t>
            </a:r>
            <a:r>
              <a:rPr lang="en-US" sz="2400" dirty="0" err="1">
                <a:solidFill>
                  <a:srgbClr val="6600FF"/>
                </a:solidFill>
                <a:latin typeface=".VnTime" pitchFamily="34" charset="0"/>
              </a:rPr>
              <a:t>cña</a:t>
            </a:r>
            <a:r>
              <a:rPr lang="en-US" sz="2400" dirty="0">
                <a:solidFill>
                  <a:srgbClr val="6600FF"/>
                </a:solidFill>
                <a:latin typeface=".VnTime" pitchFamily="34" charset="0"/>
              </a:rPr>
              <a:t> </a:t>
            </a:r>
            <a:r>
              <a:rPr lang="en-US" sz="2400" dirty="0" err="1">
                <a:solidFill>
                  <a:srgbClr val="6600FF"/>
                </a:solidFill>
                <a:latin typeface=".VnTime" pitchFamily="34" charset="0"/>
              </a:rPr>
              <a:t>mét</a:t>
            </a:r>
            <a:r>
              <a:rPr lang="en-US" sz="2400" dirty="0">
                <a:solidFill>
                  <a:srgbClr val="6600FF"/>
                </a:solidFill>
                <a:latin typeface=".VnTime" pitchFamily="34" charset="0"/>
              </a:rPr>
              <a:t> </a:t>
            </a:r>
            <a:r>
              <a:rPr lang="en-US" sz="2400" dirty="0" err="1">
                <a:solidFill>
                  <a:srgbClr val="6600FF"/>
                </a:solidFill>
                <a:latin typeface=".VnTime" pitchFamily="34" charset="0"/>
              </a:rPr>
              <a:t>sè</a:t>
            </a:r>
            <a:r>
              <a:rPr lang="en-US" sz="2400" dirty="0">
                <a:solidFill>
                  <a:srgbClr val="6600FF"/>
                </a:solidFill>
                <a:latin typeface=".VnTime" pitchFamily="34" charset="0"/>
              </a:rPr>
              <a:t> lo¹i </a:t>
            </a:r>
            <a:r>
              <a:rPr lang="en-US" sz="2400" dirty="0" err="1">
                <a:solidFill>
                  <a:srgbClr val="6600FF"/>
                </a:solidFill>
                <a:latin typeface=".VnTime" pitchFamily="34" charset="0"/>
              </a:rPr>
              <a:t>qu</a:t>
            </a:r>
            <a:r>
              <a:rPr lang="en-US" sz="2400" dirty="0">
                <a:solidFill>
                  <a:srgbClr val="6600FF"/>
                </a:solidFill>
                <a:latin typeface=".VnTime" pitchFamily="34" charset="0"/>
              </a:rPr>
              <a:t>¶: Cam, </a:t>
            </a:r>
            <a:r>
              <a:rPr lang="en-US" sz="2400" dirty="0" err="1">
                <a:solidFill>
                  <a:srgbClr val="6600FF"/>
                </a:solidFill>
                <a:latin typeface=".VnTime" pitchFamily="34" charset="0"/>
              </a:rPr>
              <a:t>xoµi</a:t>
            </a:r>
            <a:r>
              <a:rPr lang="en-US" sz="2400" dirty="0">
                <a:solidFill>
                  <a:srgbClr val="6600FF"/>
                </a:solidFill>
                <a:latin typeface=".VnTime" pitchFamily="34" charset="0"/>
              </a:rPr>
              <a:t>, </a:t>
            </a:r>
            <a:r>
              <a:rPr lang="en-US" sz="2400" dirty="0" err="1">
                <a:solidFill>
                  <a:srgbClr val="6600FF"/>
                </a:solidFill>
                <a:latin typeface=".VnTime" pitchFamily="34" charset="0"/>
              </a:rPr>
              <a:t>khÕ</a:t>
            </a:r>
            <a:r>
              <a:rPr lang="en-US" sz="2400" dirty="0">
                <a:solidFill>
                  <a:srgbClr val="6600FF"/>
                </a:solidFill>
                <a:latin typeface=".VnTime" pitchFamily="34" charset="0"/>
              </a:rPr>
              <a:t>, </a:t>
            </a:r>
            <a:r>
              <a:rPr lang="en-US" sz="2400" dirty="0" err="1">
                <a:solidFill>
                  <a:srgbClr val="6600FF"/>
                </a:solidFill>
                <a:latin typeface=".VnTime" pitchFamily="34" charset="0"/>
              </a:rPr>
              <a:t>chuèi</a:t>
            </a:r>
            <a:endParaRPr lang="en-US" sz="2400" dirty="0">
              <a:solidFill>
                <a:srgbClr val="6600FF"/>
              </a:solidFill>
              <a:latin typeface=".VnTime" pitchFamily="34" charset="0"/>
            </a:endParaRPr>
          </a:p>
          <a:p>
            <a:pPr marL="457200" indent="-457200"/>
            <a:r>
              <a:rPr lang="en-US" sz="2400" b="1" i="1" dirty="0">
                <a:solidFill>
                  <a:srgbClr val="6600FF"/>
                </a:solidFill>
                <a:latin typeface=".VnTime" pitchFamily="34" charset="0"/>
              </a:rPr>
              <a:t>2. </a:t>
            </a:r>
            <a:r>
              <a:rPr lang="en-US" sz="2400" b="1" i="1" dirty="0" err="1">
                <a:solidFill>
                  <a:srgbClr val="6600FF"/>
                </a:solidFill>
                <a:latin typeface=".VnTime" pitchFamily="34" charset="0"/>
              </a:rPr>
              <a:t>Kü</a:t>
            </a:r>
            <a:r>
              <a:rPr lang="en-US" sz="2400" b="1" i="1" dirty="0">
                <a:solidFill>
                  <a:srgbClr val="6600FF"/>
                </a:solidFill>
                <a:latin typeface=".VnTime" pitchFamily="34" charset="0"/>
              </a:rPr>
              <a:t> </a:t>
            </a:r>
            <a:r>
              <a:rPr lang="en-US" sz="2400" b="1" i="1" dirty="0" err="1">
                <a:solidFill>
                  <a:srgbClr val="6600FF"/>
                </a:solidFill>
                <a:latin typeface=".VnTime" pitchFamily="34" charset="0"/>
              </a:rPr>
              <a:t>n¨ng</a:t>
            </a:r>
            <a:r>
              <a:rPr lang="en-US" sz="2400" b="1" i="1" dirty="0">
                <a:solidFill>
                  <a:srgbClr val="6600FF"/>
                </a:solidFill>
                <a:latin typeface=".VnTime" pitchFamily="34" charset="0"/>
              </a:rPr>
              <a:t>:</a:t>
            </a:r>
            <a:r>
              <a:rPr lang="en-US" sz="2400" dirty="0">
                <a:solidFill>
                  <a:srgbClr val="6600FF"/>
                </a:solidFill>
                <a:latin typeface=".VnTime" pitchFamily="34" charset="0"/>
              </a:rPr>
              <a:t> </a:t>
            </a:r>
          </a:p>
          <a:p>
            <a:pPr marL="457200" indent="-457200"/>
            <a:r>
              <a:rPr lang="en-US" sz="2400" dirty="0">
                <a:solidFill>
                  <a:srgbClr val="6600FF"/>
                </a:solidFill>
                <a:latin typeface=".VnTime" pitchFamily="34" charset="0"/>
              </a:rPr>
              <a:t>- </a:t>
            </a:r>
            <a:r>
              <a:rPr lang="en-US" sz="2400" dirty="0" err="1">
                <a:solidFill>
                  <a:srgbClr val="6600FF"/>
                </a:solidFill>
                <a:latin typeface=".VnTime" pitchFamily="34" charset="0"/>
              </a:rPr>
              <a:t>TrÎ</a:t>
            </a:r>
            <a:r>
              <a:rPr lang="en-US" sz="2400" dirty="0">
                <a:solidFill>
                  <a:srgbClr val="6600FF"/>
                </a:solidFill>
                <a:latin typeface=".VnTime" pitchFamily="34" charset="0"/>
              </a:rPr>
              <a:t> </a:t>
            </a:r>
            <a:r>
              <a:rPr lang="en-US" sz="2400" dirty="0" err="1">
                <a:solidFill>
                  <a:srgbClr val="6600FF"/>
                </a:solidFill>
                <a:latin typeface=".VnTime" pitchFamily="34" charset="0"/>
              </a:rPr>
              <a:t>cã</a:t>
            </a:r>
            <a:r>
              <a:rPr lang="en-US" sz="2400" dirty="0">
                <a:solidFill>
                  <a:srgbClr val="6600FF"/>
                </a:solidFill>
                <a:latin typeface=".VnTime" pitchFamily="34" charset="0"/>
              </a:rPr>
              <a:t> </a:t>
            </a:r>
            <a:r>
              <a:rPr lang="en-US" sz="2400" dirty="0" err="1">
                <a:solidFill>
                  <a:srgbClr val="6600FF"/>
                </a:solidFill>
                <a:latin typeface=".VnTime" pitchFamily="34" charset="0"/>
              </a:rPr>
              <a:t>kü</a:t>
            </a:r>
            <a:r>
              <a:rPr lang="en-US" sz="2400" dirty="0">
                <a:solidFill>
                  <a:srgbClr val="6600FF"/>
                </a:solidFill>
                <a:latin typeface=".VnTime" pitchFamily="34" charset="0"/>
              </a:rPr>
              <a:t> </a:t>
            </a:r>
            <a:r>
              <a:rPr lang="en-US" sz="2400" dirty="0" err="1">
                <a:solidFill>
                  <a:srgbClr val="6600FF"/>
                </a:solidFill>
                <a:latin typeface=".VnTime" pitchFamily="34" charset="0"/>
              </a:rPr>
              <a:t>n¨ng</a:t>
            </a:r>
            <a:r>
              <a:rPr lang="en-US" sz="2400" dirty="0">
                <a:solidFill>
                  <a:srgbClr val="6600FF"/>
                </a:solidFill>
                <a:latin typeface=".VnTime" pitchFamily="34" charset="0"/>
              </a:rPr>
              <a:t> </a:t>
            </a:r>
            <a:r>
              <a:rPr lang="vi-VN" sz="2400" dirty="0">
                <a:solidFill>
                  <a:srgbClr val="6600FF"/>
                </a:solidFill>
                <a:latin typeface=".VnTime" pitchFamily="34" charset="0"/>
              </a:rPr>
              <a:t>tr¶ Lêi c©u hái to vµ râ rµng.</a:t>
            </a:r>
            <a:endParaRPr lang="en-US" sz="2400" dirty="0">
              <a:solidFill>
                <a:srgbClr val="6600FF"/>
              </a:solidFill>
              <a:latin typeface=".VnTime" pitchFamily="34" charset="0"/>
            </a:endParaRPr>
          </a:p>
          <a:p>
            <a:pPr marL="457200" indent="-457200"/>
            <a:r>
              <a:rPr lang="en-US" sz="2400" dirty="0">
                <a:solidFill>
                  <a:srgbClr val="6600FF"/>
                </a:solidFill>
                <a:latin typeface=".VnTime" pitchFamily="34" charset="0"/>
              </a:rPr>
              <a:t>- </a:t>
            </a:r>
            <a:r>
              <a:rPr lang="vi-VN" sz="2400" dirty="0">
                <a:solidFill>
                  <a:srgbClr val="6600FF"/>
                </a:solidFill>
                <a:latin typeface=".VnTime" pitchFamily="34" charset="0"/>
              </a:rPr>
              <a:t>TrÎ cã kü n¨ng ph©n biÖt c¸c lo¹i qu¶ qua mµu s¨c, h×nh d¹ng vµ mïi vÞ.</a:t>
            </a:r>
            <a:endParaRPr lang="en-US" sz="2400" dirty="0">
              <a:solidFill>
                <a:srgbClr val="6600FF"/>
              </a:solidFill>
              <a:latin typeface=".VnTime" pitchFamily="34" charset="0"/>
            </a:endParaRPr>
          </a:p>
          <a:p>
            <a:pPr marL="457200" indent="-457200"/>
            <a:r>
              <a:rPr lang="en-US" sz="2400" b="1" i="1" dirty="0">
                <a:solidFill>
                  <a:srgbClr val="6600FF"/>
                </a:solidFill>
                <a:latin typeface=".VnTime" pitchFamily="34" charset="0"/>
              </a:rPr>
              <a:t>3. </a:t>
            </a:r>
            <a:r>
              <a:rPr lang="en-US" sz="2400" b="1" i="1" dirty="0" err="1">
                <a:solidFill>
                  <a:srgbClr val="6600FF"/>
                </a:solidFill>
                <a:latin typeface=".VnTime" pitchFamily="34" charset="0"/>
              </a:rPr>
              <a:t>Th¸i</a:t>
            </a:r>
            <a:r>
              <a:rPr lang="en-US" sz="2400" b="1" i="1" dirty="0">
                <a:solidFill>
                  <a:srgbClr val="6600FF"/>
                </a:solidFill>
                <a:latin typeface=".VnTime" pitchFamily="34" charset="0"/>
              </a:rPr>
              <a:t> ®é:</a:t>
            </a:r>
          </a:p>
          <a:p>
            <a:pPr marL="457200" indent="-457200"/>
            <a:r>
              <a:rPr lang="en-US" sz="2400" dirty="0">
                <a:solidFill>
                  <a:srgbClr val="6600FF"/>
                </a:solidFill>
                <a:latin typeface=".VnTime" pitchFamily="34" charset="0"/>
              </a:rPr>
              <a:t>- </a:t>
            </a:r>
            <a:r>
              <a:rPr lang="en-US" sz="2400" dirty="0" err="1">
                <a:solidFill>
                  <a:srgbClr val="6600FF"/>
                </a:solidFill>
                <a:latin typeface=".VnTime" pitchFamily="34" charset="0"/>
              </a:rPr>
              <a:t>TrÎ</a:t>
            </a:r>
            <a:r>
              <a:rPr lang="en-US" sz="2400" dirty="0">
                <a:solidFill>
                  <a:srgbClr val="6600FF"/>
                </a:solidFill>
                <a:latin typeface=".VnTime" pitchFamily="34" charset="0"/>
              </a:rPr>
              <a:t> m¹nh d¹n, </a:t>
            </a:r>
            <a:r>
              <a:rPr lang="en-US" sz="2400" dirty="0" err="1">
                <a:solidFill>
                  <a:srgbClr val="6600FF"/>
                </a:solidFill>
                <a:latin typeface=".VnTime" pitchFamily="34" charset="0"/>
              </a:rPr>
              <a:t>hµo</a:t>
            </a:r>
            <a:r>
              <a:rPr lang="en-US" sz="2400" dirty="0">
                <a:solidFill>
                  <a:srgbClr val="6600FF"/>
                </a:solidFill>
                <a:latin typeface=".VnTime" pitchFamily="34" charset="0"/>
              </a:rPr>
              <a:t> </a:t>
            </a:r>
            <a:r>
              <a:rPr lang="en-US" sz="2400" dirty="0" err="1">
                <a:solidFill>
                  <a:srgbClr val="6600FF"/>
                </a:solidFill>
                <a:latin typeface=".VnTime" pitchFamily="34" charset="0"/>
              </a:rPr>
              <a:t>høng</a:t>
            </a:r>
            <a:r>
              <a:rPr lang="en-US" sz="2400" dirty="0">
                <a:solidFill>
                  <a:srgbClr val="6600FF"/>
                </a:solidFill>
                <a:latin typeface=".VnTime" pitchFamily="34" charset="0"/>
              </a:rPr>
              <a:t> </a:t>
            </a:r>
            <a:r>
              <a:rPr lang="en-US" sz="2400" dirty="0" err="1">
                <a:solidFill>
                  <a:srgbClr val="6600FF"/>
                </a:solidFill>
                <a:latin typeface=".VnTime" pitchFamily="34" charset="0"/>
              </a:rPr>
              <a:t>tham</a:t>
            </a:r>
            <a:r>
              <a:rPr lang="en-US" sz="2400" dirty="0">
                <a:solidFill>
                  <a:srgbClr val="6600FF"/>
                </a:solidFill>
                <a:latin typeface=".VnTime" pitchFamily="34" charset="0"/>
              </a:rPr>
              <a:t> </a:t>
            </a:r>
            <a:r>
              <a:rPr lang="en-US" sz="2400" dirty="0" err="1">
                <a:solidFill>
                  <a:srgbClr val="6600FF"/>
                </a:solidFill>
                <a:latin typeface=".VnTime" pitchFamily="34" charset="0"/>
              </a:rPr>
              <a:t>gia</a:t>
            </a:r>
            <a:r>
              <a:rPr lang="en-US" sz="2400" dirty="0">
                <a:solidFill>
                  <a:srgbClr val="6600FF"/>
                </a:solidFill>
                <a:latin typeface=".VnTime" pitchFamily="34" charset="0"/>
              </a:rPr>
              <a:t> </a:t>
            </a:r>
            <a:r>
              <a:rPr lang="en-US" sz="2400" dirty="0" err="1">
                <a:solidFill>
                  <a:srgbClr val="6600FF"/>
                </a:solidFill>
                <a:latin typeface=".VnTime" pitchFamily="34" charset="0"/>
              </a:rPr>
              <a:t>vµo</a:t>
            </a:r>
            <a:r>
              <a:rPr lang="en-US" sz="2400" dirty="0">
                <a:solidFill>
                  <a:srgbClr val="6600FF"/>
                </a:solidFill>
                <a:latin typeface=".VnTime" pitchFamily="34" charset="0"/>
              </a:rPr>
              <a:t> </a:t>
            </a:r>
            <a:r>
              <a:rPr lang="en-US" sz="2400" dirty="0" err="1">
                <a:solidFill>
                  <a:srgbClr val="6600FF"/>
                </a:solidFill>
                <a:latin typeface=".VnTime" pitchFamily="34" charset="0"/>
              </a:rPr>
              <a:t>tiÕt</a:t>
            </a:r>
            <a:r>
              <a:rPr lang="en-US" sz="2400" dirty="0">
                <a:solidFill>
                  <a:srgbClr val="6600FF"/>
                </a:solidFill>
                <a:latin typeface=".VnTime" pitchFamily="34" charset="0"/>
              </a:rPr>
              <a:t> </a:t>
            </a:r>
            <a:r>
              <a:rPr lang="en-US" sz="2400" dirty="0" err="1">
                <a:solidFill>
                  <a:srgbClr val="6600FF"/>
                </a:solidFill>
                <a:latin typeface=".VnTime" pitchFamily="34" charset="0"/>
              </a:rPr>
              <a:t>häc</a:t>
            </a:r>
            <a:endParaRPr lang="en-US" sz="2400" dirty="0">
              <a:solidFill>
                <a:srgbClr val="6600FF"/>
              </a:solidFill>
              <a:latin typeface=".VnTime" pitchFamily="34" charset="0"/>
            </a:endParaRPr>
          </a:p>
          <a:p>
            <a:pPr marL="457200" indent="-457200"/>
            <a:r>
              <a:rPr lang="en-US" sz="2400" dirty="0">
                <a:solidFill>
                  <a:srgbClr val="6600FF"/>
                </a:solidFill>
                <a:latin typeface=".VnTime" pitchFamily="34" charset="0"/>
              </a:rPr>
              <a:t>- </a:t>
            </a:r>
            <a:r>
              <a:rPr lang="en-US" sz="2400" dirty="0" err="1">
                <a:solidFill>
                  <a:srgbClr val="6600FF"/>
                </a:solidFill>
                <a:latin typeface=".VnTime" pitchFamily="34" charset="0"/>
              </a:rPr>
              <a:t>BiÕt</a:t>
            </a:r>
            <a:r>
              <a:rPr lang="en-US" sz="2400" dirty="0">
                <a:solidFill>
                  <a:srgbClr val="6600FF"/>
                </a:solidFill>
                <a:latin typeface=".VnTime" pitchFamily="34" charset="0"/>
              </a:rPr>
              <a:t> ®­</a:t>
            </a:r>
            <a:r>
              <a:rPr lang="en-US" sz="2400" dirty="0" err="1">
                <a:solidFill>
                  <a:srgbClr val="6600FF"/>
                </a:solidFill>
                <a:latin typeface=".VnTime" pitchFamily="34" charset="0"/>
              </a:rPr>
              <a:t>îc</a:t>
            </a:r>
            <a:r>
              <a:rPr lang="en-US" sz="2400" dirty="0">
                <a:solidFill>
                  <a:srgbClr val="6600FF"/>
                </a:solidFill>
                <a:latin typeface=".VnTime" pitchFamily="34" charset="0"/>
              </a:rPr>
              <a:t> </a:t>
            </a:r>
            <a:r>
              <a:rPr lang="en-US" sz="2400" dirty="0" err="1">
                <a:solidFill>
                  <a:srgbClr val="6600FF"/>
                </a:solidFill>
                <a:latin typeface=".VnTime" pitchFamily="34" charset="0"/>
              </a:rPr>
              <a:t>Ých</a:t>
            </a:r>
            <a:r>
              <a:rPr lang="en-US" sz="2400" dirty="0">
                <a:solidFill>
                  <a:srgbClr val="6600FF"/>
                </a:solidFill>
                <a:latin typeface=".VnTime" pitchFamily="34" charset="0"/>
              </a:rPr>
              <a:t> </a:t>
            </a:r>
            <a:r>
              <a:rPr lang="en-US" sz="2400" dirty="0" err="1">
                <a:solidFill>
                  <a:srgbClr val="6600FF"/>
                </a:solidFill>
                <a:latin typeface=".VnTime" pitchFamily="34" charset="0"/>
              </a:rPr>
              <a:t>lîi</a:t>
            </a:r>
            <a:r>
              <a:rPr lang="en-US" sz="2400" dirty="0">
                <a:solidFill>
                  <a:srgbClr val="6600FF"/>
                </a:solidFill>
                <a:latin typeface=".VnTime" pitchFamily="34" charset="0"/>
              </a:rPr>
              <a:t> </a:t>
            </a:r>
            <a:r>
              <a:rPr lang="en-US" sz="2400" dirty="0" err="1">
                <a:solidFill>
                  <a:srgbClr val="6600FF"/>
                </a:solidFill>
                <a:latin typeface=".VnTime" pitchFamily="34" charset="0"/>
              </a:rPr>
              <a:t>cña</a:t>
            </a:r>
            <a:r>
              <a:rPr lang="en-US" sz="2400" dirty="0">
                <a:solidFill>
                  <a:srgbClr val="6600FF"/>
                </a:solidFill>
                <a:latin typeface=".VnTime" pitchFamily="34" charset="0"/>
              </a:rPr>
              <a:t> </a:t>
            </a:r>
            <a:r>
              <a:rPr lang="en-US" sz="2400" dirty="0" err="1">
                <a:solidFill>
                  <a:srgbClr val="6600FF"/>
                </a:solidFill>
                <a:latin typeface=".VnTime" pitchFamily="34" charset="0"/>
              </a:rPr>
              <a:t>c¸c</a:t>
            </a:r>
            <a:r>
              <a:rPr lang="en-US" sz="2400" dirty="0">
                <a:solidFill>
                  <a:srgbClr val="6600FF"/>
                </a:solidFill>
                <a:latin typeface=".VnTime" pitchFamily="34" charset="0"/>
              </a:rPr>
              <a:t> lo¹i </a:t>
            </a:r>
            <a:r>
              <a:rPr lang="en-US" sz="2400" dirty="0" err="1">
                <a:solidFill>
                  <a:srgbClr val="6600FF"/>
                </a:solidFill>
                <a:latin typeface=".VnTime" pitchFamily="34" charset="0"/>
              </a:rPr>
              <a:t>qu</a:t>
            </a:r>
            <a:r>
              <a:rPr lang="en-US" sz="2400" dirty="0">
                <a:solidFill>
                  <a:srgbClr val="6600FF"/>
                </a:solidFill>
                <a:latin typeface=".VnTime" pitchFamily="34" charset="0"/>
              </a:rPr>
              <a:t>¶ ®</a:t>
            </a:r>
            <a:r>
              <a:rPr lang="en-US" sz="2400" dirty="0" err="1">
                <a:solidFill>
                  <a:srgbClr val="6600FF"/>
                </a:solidFill>
                <a:latin typeface=".VnTime" pitchFamily="34" charset="0"/>
              </a:rPr>
              <a:t>èi</a:t>
            </a:r>
            <a:r>
              <a:rPr lang="en-US" sz="2400" dirty="0">
                <a:solidFill>
                  <a:srgbClr val="6600FF"/>
                </a:solidFill>
                <a:latin typeface=".VnTime" pitchFamily="34" charset="0"/>
              </a:rPr>
              <a:t> </a:t>
            </a:r>
            <a:r>
              <a:rPr lang="en-US" sz="2400" dirty="0" err="1">
                <a:solidFill>
                  <a:srgbClr val="6600FF"/>
                </a:solidFill>
                <a:latin typeface=".VnTime" pitchFamily="34" charset="0"/>
              </a:rPr>
              <a:t>víi</a:t>
            </a:r>
            <a:r>
              <a:rPr lang="en-US" sz="2400" dirty="0">
                <a:solidFill>
                  <a:srgbClr val="6600FF"/>
                </a:solidFill>
                <a:latin typeface=".VnTime" pitchFamily="34" charset="0"/>
              </a:rPr>
              <a:t> c¬ </a:t>
            </a:r>
            <a:r>
              <a:rPr lang="en-US" sz="2400" dirty="0" err="1">
                <a:solidFill>
                  <a:srgbClr val="6600FF"/>
                </a:solidFill>
                <a:latin typeface=".VnTime" pitchFamily="34" charset="0"/>
              </a:rPr>
              <a:t>thÓ</a:t>
            </a:r>
            <a:r>
              <a:rPr lang="en-US" sz="2400" dirty="0">
                <a:solidFill>
                  <a:srgbClr val="6600FF"/>
                </a:solidFill>
                <a:latin typeface=".VnTime" pitchFamily="34" charset="0"/>
              </a:rPr>
              <a:t>.</a:t>
            </a:r>
          </a:p>
          <a:p>
            <a:pPr marL="457200" indent="-457200">
              <a:buFontTx/>
              <a:buChar char="•"/>
            </a:pPr>
            <a:endParaRPr lang="en-US" sz="2400" dirty="0">
              <a:solidFill>
                <a:srgbClr val="6600FF"/>
              </a:solidFill>
              <a:latin typeface=".VnTime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7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7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71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71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71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71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71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71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71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4" dur="500"/>
                                        <p:tgtEl>
                                          <p:spTgt spid="717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717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F:\quả\cam (8)_JKVX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1" y="1"/>
            <a:ext cx="9143999" cy="5948362"/>
          </a:xfrm>
          <a:prstGeom prst="rect">
            <a:avLst/>
          </a:prstGeom>
          <a:noFill/>
        </p:spPr>
      </p:pic>
      <p:sp>
        <p:nvSpPr>
          <p:cNvPr id="5" name="Text Box 45"/>
          <p:cNvSpPr txBox="1">
            <a:spLocks noChangeArrowheads="1"/>
          </p:cNvSpPr>
          <p:nvPr/>
        </p:nvSpPr>
        <p:spPr bwMode="auto">
          <a:xfrm>
            <a:off x="4267200" y="5611505"/>
            <a:ext cx="41910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vi-VN" sz="7200" b="1" dirty="0">
                <a:solidFill>
                  <a:srgbClr val="002060"/>
                </a:solidFill>
                <a:latin typeface=".VnTime" pitchFamily="34" charset="0"/>
              </a:rPr>
              <a:t>Quả Cam</a:t>
            </a:r>
            <a:endParaRPr lang="en-US" sz="2800" b="1" dirty="0">
              <a:solidFill>
                <a:srgbClr val="0000FF"/>
              </a:solidFill>
              <a:latin typeface=".VnTime" pitchFamily="34" charset="0"/>
            </a:endParaRPr>
          </a:p>
          <a:p>
            <a:pPr algn="ctr"/>
            <a:endParaRPr lang="en-US" sz="2800" b="1" dirty="0">
              <a:solidFill>
                <a:srgbClr val="0000FF"/>
              </a:solidFill>
              <a:latin typeface=".VnTim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C:\Users\ADMIN\Downloads\tranh dao mangj\tải xuống (7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9144000" cy="5181600"/>
          </a:xfrm>
          <a:prstGeom prst="rect">
            <a:avLst/>
          </a:prstGeom>
          <a:noFill/>
        </p:spPr>
      </p:pic>
      <p:sp>
        <p:nvSpPr>
          <p:cNvPr id="5" name="Text Box 45"/>
          <p:cNvSpPr txBox="1">
            <a:spLocks noChangeArrowheads="1"/>
          </p:cNvSpPr>
          <p:nvPr/>
        </p:nvSpPr>
        <p:spPr bwMode="auto">
          <a:xfrm>
            <a:off x="1524000" y="5611505"/>
            <a:ext cx="91440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vi-VN" sz="2800" b="1" dirty="0">
                <a:solidFill>
                  <a:srgbClr val="002060"/>
                </a:solidFill>
                <a:latin typeface="+mj-lt"/>
              </a:rPr>
              <a:t>Khi quả cam được bổ ra các con nhìn thấy bên trong quả cam ntn ?</a:t>
            </a:r>
            <a:endParaRPr lang="en-US" sz="2800" b="1" dirty="0">
              <a:solidFill>
                <a:srgbClr val="0000FF"/>
              </a:solidFill>
              <a:latin typeface="+mj-lt"/>
            </a:endParaRPr>
          </a:p>
          <a:p>
            <a:pPr algn="ctr"/>
            <a:endParaRPr lang="en-US" sz="2000" b="1" dirty="0">
              <a:solidFill>
                <a:srgbClr val="0000FF"/>
              </a:solidFill>
              <a:latin typeface=".VnTim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quả\images (10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0"/>
            <a:ext cx="7239000" cy="5410200"/>
          </a:xfrm>
          <a:prstGeom prst="rect">
            <a:avLst/>
          </a:prstGeom>
          <a:noFill/>
        </p:spPr>
      </p:pic>
      <p:sp>
        <p:nvSpPr>
          <p:cNvPr id="3" name="Text Box 45"/>
          <p:cNvSpPr txBox="1">
            <a:spLocks noChangeArrowheads="1"/>
          </p:cNvSpPr>
          <p:nvPr/>
        </p:nvSpPr>
        <p:spPr bwMode="auto">
          <a:xfrm>
            <a:off x="4267200" y="5611505"/>
            <a:ext cx="41910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vi-VN" sz="7200" b="1" dirty="0">
                <a:solidFill>
                  <a:srgbClr val="002060"/>
                </a:solidFill>
                <a:latin typeface=".VnTime" pitchFamily="34" charset="0"/>
              </a:rPr>
              <a:t>Quả Xoài</a:t>
            </a:r>
            <a:endParaRPr lang="en-US" sz="2800" b="1" dirty="0">
              <a:solidFill>
                <a:srgbClr val="0000FF"/>
              </a:solidFill>
              <a:latin typeface=".VnTime" pitchFamily="34" charset="0"/>
            </a:endParaRPr>
          </a:p>
          <a:p>
            <a:pPr algn="ctr"/>
            <a:endParaRPr lang="en-US" sz="2800" b="1" dirty="0">
              <a:solidFill>
                <a:srgbClr val="0000FF"/>
              </a:solidFill>
              <a:latin typeface=".VnTim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DMIN\Downloads\tranh dao mangj\images (2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9144000" cy="5334000"/>
          </a:xfrm>
          <a:prstGeom prst="rect">
            <a:avLst/>
          </a:prstGeom>
          <a:noFill/>
        </p:spPr>
      </p:pic>
      <p:sp>
        <p:nvSpPr>
          <p:cNvPr id="3" name="Text Box 45"/>
          <p:cNvSpPr txBox="1">
            <a:spLocks noChangeArrowheads="1"/>
          </p:cNvSpPr>
          <p:nvPr/>
        </p:nvSpPr>
        <p:spPr bwMode="auto">
          <a:xfrm>
            <a:off x="1524000" y="5611505"/>
            <a:ext cx="91440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vi-VN" sz="2800" b="1" dirty="0">
                <a:solidFill>
                  <a:srgbClr val="002060"/>
                </a:solidFill>
                <a:latin typeface="+mj-lt"/>
              </a:rPr>
              <a:t>Khi quả xoài được bổ ra các con nhìn thấy bên trong quả xoài ntn ?</a:t>
            </a:r>
            <a:endParaRPr lang="en-US" sz="2800" b="1" dirty="0">
              <a:solidFill>
                <a:srgbClr val="0000FF"/>
              </a:solidFill>
              <a:latin typeface="+mj-lt"/>
            </a:endParaRPr>
          </a:p>
          <a:p>
            <a:pPr algn="ctr"/>
            <a:endParaRPr lang="en-US" sz="2000" b="1" dirty="0">
              <a:solidFill>
                <a:srgbClr val="0000FF"/>
              </a:solidFill>
              <a:latin typeface=".VnTim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vi-VN" b="1" dirty="0"/>
              <a:t>Quả cam và quả xoài có đặc điểm gì giống và khác nhau?</a:t>
            </a:r>
            <a:endParaRPr lang="en-US" b="1" dirty="0"/>
          </a:p>
        </p:txBody>
      </p:sp>
      <p:pic>
        <p:nvPicPr>
          <p:cNvPr id="4" name="Picture 2" descr="F:\quả\cam (8)_JKVX (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1" y="2133601"/>
            <a:ext cx="4705633" cy="4525963"/>
          </a:xfrm>
          <a:prstGeom prst="rect">
            <a:avLst/>
          </a:prstGeom>
          <a:noFill/>
        </p:spPr>
      </p:pic>
      <p:pic>
        <p:nvPicPr>
          <p:cNvPr id="5" name="Picture 2" descr="F:\quả\images (10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1905000"/>
            <a:ext cx="4572000" cy="48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ownloads\tranh dao mangj\images (2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1" y="1"/>
            <a:ext cx="7772399" cy="5333999"/>
          </a:xfrm>
          <a:prstGeom prst="rect">
            <a:avLst/>
          </a:prstGeom>
          <a:noFill/>
        </p:spPr>
      </p:pic>
      <p:sp>
        <p:nvSpPr>
          <p:cNvPr id="3" name="Text Box 45"/>
          <p:cNvSpPr txBox="1">
            <a:spLocks noChangeArrowheads="1"/>
          </p:cNvSpPr>
          <p:nvPr/>
        </p:nvSpPr>
        <p:spPr bwMode="auto">
          <a:xfrm>
            <a:off x="3657600" y="5611505"/>
            <a:ext cx="48006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vi-VN" sz="7200" b="1" dirty="0">
                <a:solidFill>
                  <a:srgbClr val="002060"/>
                </a:solidFill>
                <a:latin typeface=".VnTime" pitchFamily="34" charset="0"/>
              </a:rPr>
              <a:t>Quả </a:t>
            </a:r>
            <a:r>
              <a:rPr lang="vi-VN" sz="7200" b="1" dirty="0">
                <a:solidFill>
                  <a:srgbClr val="002060"/>
                </a:solidFill>
                <a:latin typeface="+mj-lt"/>
              </a:rPr>
              <a:t>Chuối</a:t>
            </a:r>
            <a:endParaRPr lang="en-US" sz="2800" b="1" dirty="0">
              <a:solidFill>
                <a:srgbClr val="0000FF"/>
              </a:solidFill>
              <a:latin typeface="+mj-lt"/>
            </a:endParaRPr>
          </a:p>
          <a:p>
            <a:pPr algn="ctr"/>
            <a:endParaRPr lang="en-US" sz="2800" b="1" dirty="0">
              <a:solidFill>
                <a:srgbClr val="0000FF"/>
              </a:solidFill>
              <a:latin typeface=".VnTim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ownloads\tranh dao mangj\images (2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4648200" cy="4800600"/>
          </a:xfrm>
          <a:prstGeom prst="rect">
            <a:avLst/>
          </a:prstGeom>
          <a:noFill/>
        </p:spPr>
      </p:pic>
      <p:pic>
        <p:nvPicPr>
          <p:cNvPr id="4099" name="Picture 3" descr="C:\Users\ADMIN\Downloads\tranh dao mangj\tải xuống (6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228600"/>
            <a:ext cx="4419600" cy="4572000"/>
          </a:xfrm>
          <a:prstGeom prst="rect">
            <a:avLst/>
          </a:prstGeom>
          <a:noFill/>
        </p:spPr>
      </p:pic>
      <p:sp>
        <p:nvSpPr>
          <p:cNvPr id="4" name="Text Box 45"/>
          <p:cNvSpPr txBox="1">
            <a:spLocks noChangeArrowheads="1"/>
          </p:cNvSpPr>
          <p:nvPr/>
        </p:nvSpPr>
        <p:spPr bwMode="auto">
          <a:xfrm>
            <a:off x="3657600" y="5611505"/>
            <a:ext cx="48006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vi-VN" sz="7200" b="1" dirty="0">
                <a:solidFill>
                  <a:srgbClr val="002060"/>
                </a:solidFill>
                <a:latin typeface=".VnTime" pitchFamily="34" charset="0"/>
              </a:rPr>
              <a:t>Quả </a:t>
            </a:r>
            <a:r>
              <a:rPr lang="vi-VN" sz="7200" b="1" dirty="0">
                <a:solidFill>
                  <a:srgbClr val="002060"/>
                </a:solidFill>
                <a:latin typeface="+mj-lt"/>
              </a:rPr>
              <a:t>Khế</a:t>
            </a:r>
            <a:endParaRPr lang="en-US" sz="2800" b="1" dirty="0">
              <a:solidFill>
                <a:srgbClr val="0000FF"/>
              </a:solidFill>
              <a:latin typeface="+mj-lt"/>
            </a:endParaRPr>
          </a:p>
          <a:p>
            <a:pPr algn="ctr"/>
            <a:endParaRPr lang="en-US" sz="2800" b="1" dirty="0">
              <a:solidFill>
                <a:srgbClr val="0000FF"/>
              </a:solidFill>
              <a:latin typeface=".VnTim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1&quot;/&gt;&lt;property id=&quot;20307&quot; value=&quot;258&quot;/&gt;&lt;/object&gt;&lt;object type=&quot;3&quot; unique_id=&quot;10006&quot;&gt;&lt;property id=&quot;20148&quot; value=&quot;5&quot;/&gt;&lt;property id=&quot;20300&quot; value=&quot;Slide 3&quot;/&gt;&lt;property id=&quot;20307&quot; value=&quot;256&quot;/&gt;&lt;/object&gt;&lt;object type=&quot;3&quot; unique_id=&quot;10050&quot;&gt;&lt;property id=&quot;20148&quot; value=&quot;5&quot;/&gt;&lt;property id=&quot;20300&quot; value=&quot;Slide 2&quot;/&gt;&lt;property id=&quot;20307&quot; value=&quot;259&quot;/&gt;&lt;/object&gt;&lt;object type=&quot;3&quot; unique_id=&quot;10076&quot;&gt;&lt;property id=&quot;20148&quot; value=&quot;5&quot;/&gt;&lt;property id=&quot;20300&quot; value=&quot;Slide 5&quot;/&gt;&lt;property id=&quot;20307&quot; value=&quot;261&quot;/&gt;&lt;/object&gt;&lt;object type=&quot;3&quot; unique_id=&quot;10077&quot;&gt;&lt;property id=&quot;20148&quot; value=&quot;5&quot;/&gt;&lt;property id=&quot;20300&quot; value=&quot;Slide 7 - &amp;quot;Quả cam và quả xoài có đặc điểm gì giống và khác nhau?&amp;quot;&quot;/&gt;&lt;property id=&quot;20307&quot; value=&quot;260&quot;/&gt;&lt;/object&gt;&lt;object type=&quot;3&quot; unique_id=&quot;10078&quot;&gt;&lt;property id=&quot;20148&quot; value=&quot;5&quot;/&gt;&lt;property id=&quot;20300&quot; value=&quot;Slide 8&quot;/&gt;&lt;property id=&quot;20307&quot; value=&quot;262&quot;/&gt;&lt;/object&gt;&lt;object type=&quot;3&quot; unique_id=&quot;10143&quot;&gt;&lt;property id=&quot;20148&quot; value=&quot;5&quot;/&gt;&lt;property id=&quot;20300&quot; value=&quot;Slide 9&quot;/&gt;&lt;property id=&quot;20307&quot; value=&quot;263&quot;/&gt;&lt;/object&gt;&lt;object type=&quot;3&quot; unique_id=&quot;10144&quot;&gt;&lt;property id=&quot;20148&quot; value=&quot;5&quot;/&gt;&lt;property id=&quot;20300&quot; value=&quot;Slide 10 - &amp;quot;Quả chuối và quả khế có đặc điểm gì giống và khác nhau?&amp;quot;&quot;/&gt;&lt;property id=&quot;20307&quot; value=&quot;264&quot;/&gt;&lt;/object&gt;&lt;object type=&quot;3&quot; unique_id=&quot;10145&quot;&gt;&lt;property id=&quot;20148&quot; value=&quot;5&quot;/&gt;&lt;property id=&quot;20300&quot; value=&quot;Slide 11&quot;/&gt;&lt;property id=&quot;20307&quot; value=&quot;266&quot;/&gt;&lt;/object&gt;&lt;object type=&quot;3&quot; unique_id=&quot;10146&quot;&gt;&lt;property id=&quot;20148&quot; value=&quot;5&quot;/&gt;&lt;property id=&quot;20300&quot; value=&quot;Slide 12&quot;/&gt;&lt;property id=&quot;20307&quot; value=&quot;265&quot;/&gt;&lt;/object&gt;&lt;object type=&quot;3&quot; unique_id=&quot;10147&quot;&gt;&lt;property id=&quot;20148&quot; value=&quot;5&quot;/&gt;&lt;property id=&quot;20300&quot; value=&quot;Slide 13&quot;/&gt;&lt;property id=&quot;20307&quot; value=&quot;267&quot;/&gt;&lt;/object&gt;&lt;object type=&quot;3&quot; unique_id=&quot;10148&quot;&gt;&lt;property id=&quot;20148&quot; value=&quot;5&quot;/&gt;&lt;property id=&quot;20300&quot; value=&quot;Slide 14&quot;/&gt;&lt;property id=&quot;20307&quot; value=&quot;268&quot;/&gt;&lt;/object&gt;&lt;object type=&quot;3&quot; unique_id=&quot;10191&quot;&gt;&lt;property id=&quot;20148&quot; value=&quot;5&quot;/&gt;&lt;property id=&quot;20300&quot; value=&quot;Slide 6&quot;/&gt;&lt;property id=&quot;20307&quot; value=&quot;269&quot;/&gt;&lt;/object&gt;&lt;object type=&quot;3&quot; unique_id=&quot;10237&quot;&gt;&lt;property id=&quot;20148&quot; value=&quot;5&quot;/&gt;&lt;property id=&quot;20300&quot; value=&quot;Slide 4&quot;/&gt;&lt;property id=&quot;20307&quot; value=&quot;270&quot;/&gt;&lt;/object&gt;&lt;object type=&quot;3&quot; unique_id=&quot;10302&quot;&gt;&lt;property id=&quot;20148&quot; value=&quot;5&quot;/&gt;&lt;property id=&quot;20300&quot; value=&quot;Slide 15&quot;/&gt;&lt;property id=&quot;20307&quot; value=&quot;272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312</Words>
  <Application>Microsoft Office PowerPoint</Application>
  <PresentationFormat>Widescreen</PresentationFormat>
  <Paragraphs>31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.VnTime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Quả cam và quả xoài có đặc điểm gì giống và khác nhau?</vt:lpstr>
      <vt:lpstr>PowerPoint Presentation</vt:lpstr>
      <vt:lpstr>PowerPoint Presentation</vt:lpstr>
      <vt:lpstr>Quả chuối và quả khế có đặc điểm gì giống và khác nhau?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MinhThangPC.VN</cp:lastModifiedBy>
  <cp:revision>16</cp:revision>
  <dcterms:created xsi:type="dcterms:W3CDTF">2016-02-22T15:17:54Z</dcterms:created>
  <dcterms:modified xsi:type="dcterms:W3CDTF">2025-08-19T05:50:22Z</dcterms:modified>
</cp:coreProperties>
</file>