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71" r:id="rId5"/>
    <p:sldId id="269" r:id="rId6"/>
    <p:sldId id="256" r:id="rId7"/>
    <p:sldId id="281" r:id="rId8"/>
    <p:sldId id="258" r:id="rId9"/>
    <p:sldId id="279" r:id="rId10"/>
    <p:sldId id="274" r:id="rId11"/>
    <p:sldId id="280" r:id="rId12"/>
    <p:sldId id="272" r:id="rId13"/>
    <p:sldId id="260" r:id="rId14"/>
    <p:sldId id="283" r:id="rId15"/>
    <p:sldId id="284" r:id="rId16"/>
    <p:sldId id="287" r:id="rId17"/>
    <p:sldId id="288" r:id="rId18"/>
    <p:sldId id="289" r:id="rId19"/>
    <p:sldId id="290" r:id="rId20"/>
    <p:sldId id="282" r:id="rId21"/>
    <p:sldId id="291" r:id="rId22"/>
    <p:sldId id="292" r:id="rId23"/>
    <p:sldId id="262" r:id="rId24"/>
    <p:sldId id="278" r:id="rId25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/>
    <p:restoredTop sz="94660"/>
  </p:normalViewPr>
  <p:slideViewPr>
    <p:cSldViewPr showGuides="1">
      <p:cViewPr varScale="1">
        <p:scale>
          <a:sx n="38" d="100"/>
          <a:sy n="38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29931C-CC8D-498B-B3C2-9D882A25AA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460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hyperlink" Target="http://www.glitter-graphics.com/" TargetMode="Externa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hyperlink" Target="http://www.glitter-graphics.com/" TargetMode="Externa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hyperlink" Target="http://www.glitter-graphics.com/" TargetMode="Externa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738560wt27cj3xx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5725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738560wt27cj3xx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5338" y="4648200"/>
            <a:ext cx="728662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ongmu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0"/>
            <a:ext cx="838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4" descr="hoa rat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 descr="hoa rat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WordArt 7"/>
          <p:cNvSpPr>
            <a:spLocks noTextEdit="1"/>
          </p:cNvSpPr>
          <p:nvPr/>
        </p:nvSpPr>
        <p:spPr>
          <a:xfrm>
            <a:off x="990600" y="410210"/>
            <a:ext cx="6686550" cy="9290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21"/>
              </a:avLst>
            </a:prstTxWarp>
            <a:normAutofit/>
          </a:bodyPr>
          <a:p>
            <a:pPr algn="ctr"/>
            <a:r>
              <a:rPr lang="en-US" sz="24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FF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UBND PHƯỜNG VIỆT HƯNG</a:t>
            </a:r>
            <a:endParaRPr lang="en-US" sz="24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FF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FF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 MẦM NON GIANG BIÊN</a:t>
            </a:r>
            <a:endParaRPr lang="en-US" sz="24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FF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FF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WordArt 8"/>
          <p:cNvSpPr>
            <a:spLocks noTextEdit="1"/>
          </p:cNvSpPr>
          <p:nvPr/>
        </p:nvSpPr>
        <p:spPr>
          <a:xfrm>
            <a:off x="2286000" y="1219200"/>
            <a:ext cx="419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190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WordArt 9"/>
          <p:cNvSpPr>
            <a:spLocks noTextEdit="1"/>
          </p:cNvSpPr>
          <p:nvPr/>
        </p:nvSpPr>
        <p:spPr>
          <a:xfrm>
            <a:off x="1066800" y="2667000"/>
            <a:ext cx="754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5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 tài:Thơ “Chú bộ đội hành quân trong mưa”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8" name="WordArt 10"/>
          <p:cNvSpPr>
            <a:spLocks noTextEdit="1"/>
          </p:cNvSpPr>
          <p:nvPr/>
        </p:nvSpPr>
        <p:spPr>
          <a:xfrm>
            <a:off x="838200" y="4800600"/>
            <a:ext cx="6705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49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GV: Nguyễn Thị Hồng Phượng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9" name="WordArt 11"/>
          <p:cNvSpPr>
            <a:spLocks noTextEdit="1"/>
          </p:cNvSpPr>
          <p:nvPr/>
        </p:nvSpPr>
        <p:spPr>
          <a:xfrm>
            <a:off x="3429000" y="5791200"/>
            <a:ext cx="190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MGL A2 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0" name="WordArt 12"/>
          <p:cNvSpPr>
            <a:spLocks noTextEdit="1"/>
          </p:cNvSpPr>
          <p:nvPr/>
        </p:nvSpPr>
        <p:spPr>
          <a:xfrm>
            <a:off x="2743200" y="3657600"/>
            <a:ext cx="3181350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Nghề nghiệp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9" name="Picture 13" descr="ongmu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029200"/>
            <a:ext cx="9144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7" descr="C:\Users\Dell\Desktop\mua 8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-136525"/>
            <a:ext cx="9080500" cy="699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0" descr="C:\Users\Dell\Desktop\hanhquan-kienthuc_4_egjj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border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67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6" descr="bord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245745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7" descr="border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0"/>
            <a:ext cx="234315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8" descr="border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429000"/>
            <a:ext cx="21336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Text Box 9"/>
          <p:cNvSpPr txBox="1"/>
          <p:nvPr/>
        </p:nvSpPr>
        <p:spPr>
          <a:xfrm>
            <a:off x="1600200" y="990600"/>
            <a:ext cx="525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3319" name="Text Box 10"/>
          <p:cNvSpPr txBox="1"/>
          <p:nvPr/>
        </p:nvSpPr>
        <p:spPr>
          <a:xfrm>
            <a:off x="914400" y="1295400"/>
            <a:ext cx="7391400" cy="2616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* Đàm thoại- Trích dẫn</a:t>
            </a:r>
            <a:endParaRPr sz="40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Giảng giải nội dung bài thơ </a:t>
            </a:r>
            <a:endParaRPr sz="40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8" descr="C:\Users\Dell\Desktop\bđ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7" descr="C:\Users\Dell\Desktop\bphqIMG_18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2" descr="C:\Users\Dell\Desktop\mua 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05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C:\Users\Dell\Desktop\hanhquan-kienthuc_5_zmn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C:\Users\Dell\Desktop\m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C:\Users\Dell\Desktop\anh-nguoi-linh-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0" descr="C:\Users\Dell\Desktop\hanhquan-kienthuc_4_egjj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2" descr="C:\Users\Dell\Desktop\mua 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border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67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6" descr="bord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245745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7" descr="border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0"/>
            <a:ext cx="234315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8" descr="border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429000"/>
            <a:ext cx="21336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ext Box 9"/>
          <p:cNvSpPr txBox="1"/>
          <p:nvPr/>
        </p:nvSpPr>
        <p:spPr>
          <a:xfrm>
            <a:off x="1600200" y="990600"/>
            <a:ext cx="525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3" name="Text Box 10"/>
          <p:cNvSpPr txBox="1"/>
          <p:nvPr/>
        </p:nvSpPr>
        <p:spPr>
          <a:xfrm>
            <a:off x="914400" y="1295400"/>
            <a:ext cx="7391400" cy="178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Hoạt động 2: 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Dạy trẻ đọc thơ 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16"/>
          <p:cNvGrpSpPr/>
          <p:nvPr/>
        </p:nvGrpSpPr>
        <p:grpSpPr>
          <a:xfrm>
            <a:off x="0" y="0"/>
            <a:ext cx="9144000" cy="6858000"/>
            <a:chOff x="206" y="120"/>
            <a:chExt cx="5375" cy="4320"/>
          </a:xfrm>
        </p:grpSpPr>
        <p:pic>
          <p:nvPicPr>
            <p:cNvPr id="20485" name="Picture 4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" y="22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5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" y="1554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6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2920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8" name="Picture 7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151" y="-37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9" name="Picture 8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629" y="-37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0" name="Picture 9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062" y="-37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1" name="Picture 10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37" y="120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2" name="Picture 11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64" y="1445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3" name="Picture 12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97" y="2811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4" name="Picture 13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330" y="355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5" name="Picture 14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2763" y="355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6" name="Picture 15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4242" y="355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2"/>
          <p:cNvSpPr txBox="1"/>
          <p:nvPr/>
        </p:nvSpPr>
        <p:spPr>
          <a:xfrm>
            <a:off x="457200" y="609600"/>
            <a:ext cx="8229600" cy="5715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hành quân trong mưa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rơi, mưa rơi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ộp bộp, lộp bộp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dù có ướt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đi vẫn đi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ra mặt trận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dài còn dài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dù mưa rơi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vẫn đi tới</a:t>
            </a:r>
            <a:endParaRPr sz="4000" b="1" dirty="0">
              <a:solidFill>
                <a:srgbClr val="FF0000"/>
              </a:solidFill>
              <a:latin typeface=".VnBodoniH" panose="020B7200000000000000" pitchFamily="34" charset="0"/>
            </a:endParaRPr>
          </a:p>
          <a:p>
            <a:pPr algn="ctr" eaLnBrk="1" hangingPunct="1"/>
            <a:endParaRPr sz="4000" b="1" dirty="0">
              <a:solidFill>
                <a:srgbClr val="FF0000"/>
              </a:solidFill>
              <a:latin typeface=".VnBodoniH" panose="020B7200000000000000" pitchFamily="34" charset="0"/>
            </a:endParaRPr>
          </a:p>
          <a:p>
            <a:pPr algn="ctr" eaLnBrk="1" hangingPunct="1"/>
            <a:endParaRPr sz="4000" b="1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16" name="Rectangle 3"/>
          <p:cNvSpPr txBox="1"/>
          <p:nvPr/>
        </p:nvSpPr>
        <p:spPr>
          <a:xfrm>
            <a:off x="381000" y="2362200"/>
            <a:ext cx="87630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 eaLnBrk="1" hangingPunct="1">
              <a:spcBef>
                <a:spcPct val="20000"/>
              </a:spcBef>
            </a:pPr>
            <a:endParaRPr sz="60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char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char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7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charRg st="7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charRg st="7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9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charRg st="9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charRg st="9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2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charRg st="12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charRg st="12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4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charRg st="14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charRg st="14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1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15">
                                            <p:txEl>
                                              <p:char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5">
                                            <p:txEl>
                                              <p:char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15">
                                            <p:txEl>
                                              <p:char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autoRev="1" fill="hold"/>
                                        <p:tgtEl>
                                          <p:spTgt spid="15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15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15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15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15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15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autoRev="1" fill="hold"/>
                                        <p:tgtEl>
                                          <p:spTgt spid="15">
                                            <p:txEl>
                                              <p:charRg st="7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15">
                                            <p:txEl>
                                              <p:charRg st="7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15">
                                            <p:txEl>
                                              <p:charRg st="79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15">
                                            <p:txEl>
                                              <p:charRg st="9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15">
                                            <p:txEl>
                                              <p:charRg st="9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15">
                                            <p:txEl>
                                              <p:charRg st="9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autoRev="1" fill="hold"/>
                                        <p:tgtEl>
                                          <p:spTgt spid="15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15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15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autoRev="1" fill="hold"/>
                                        <p:tgtEl>
                                          <p:spTgt spid="15">
                                            <p:txEl>
                                              <p:charRg st="12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15">
                                            <p:txEl>
                                              <p:charRg st="12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autoRev="1" fill="hold"/>
                                        <p:tgtEl>
                                          <p:spTgt spid="15">
                                            <p:txEl>
                                              <p:charRg st="12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15">
                                            <p:txEl>
                                              <p:charRg st="14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15">
                                            <p:txEl>
                                              <p:charRg st="14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15">
                                            <p:txEl>
                                              <p:charRg st="142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Group 8"/>
          <p:cNvGrpSpPr/>
          <p:nvPr/>
        </p:nvGrpSpPr>
        <p:grpSpPr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3076" name="Picture 2" descr="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7" name="Picture 3" descr="border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8" y="48"/>
              <a:ext cx="1680" cy="20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8" name="Picture 4" descr="border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" y="2304"/>
              <a:ext cx="1548" cy="20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Picture 5" descr="border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6" y="48"/>
              <a:ext cx="1476" cy="19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6" descr="border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8" y="2208"/>
              <a:ext cx="1344" cy="21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5" name="WordArt 7"/>
          <p:cNvSpPr>
            <a:spLocks noTextEdit="1"/>
          </p:cNvSpPr>
          <p:nvPr/>
        </p:nvSpPr>
        <p:spPr>
          <a:xfrm>
            <a:off x="1447800" y="1828800"/>
            <a:ext cx="6400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* Ổn định tổ chức - Gây hứng thú</a:t>
            </a:r>
            <a:endParaRPr lang="en-US" sz="3600">
              <a:gradFill rotWithShape="1">
                <a:gsLst>
                  <a:gs pos="0">
                    <a:srgbClr val="CC3300"/>
                  </a:gs>
                  <a:gs pos="50000">
                    <a:srgbClr val="FF0066"/>
                  </a:gs>
                  <a:gs pos="100000">
                    <a:srgbClr val="CC3300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roup 16"/>
          <p:cNvGrpSpPr/>
          <p:nvPr/>
        </p:nvGrpSpPr>
        <p:grpSpPr>
          <a:xfrm>
            <a:off x="0" y="0"/>
            <a:ext cx="9144000" cy="6858000"/>
            <a:chOff x="206" y="-22"/>
            <a:chExt cx="5375" cy="4320"/>
          </a:xfrm>
        </p:grpSpPr>
        <p:pic>
          <p:nvPicPr>
            <p:cNvPr id="21509" name="Picture 4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" y="22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0" name="Picture 5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" y="1554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1" name="Picture 6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2920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2" name="Picture 7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151" y="-51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3" name="Picture 8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539" y="-51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4" name="Picture 9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018" y="-51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Picture 10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37" y="120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6" name="Picture 11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64" y="1445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7" name="Picture 12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97" y="2811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8" name="Picture 13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330" y="341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9" name="Picture 14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2763" y="341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0" name="Picture 15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4242" y="341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2"/>
          <p:cNvSpPr txBox="1"/>
          <p:nvPr/>
        </p:nvSpPr>
        <p:spPr>
          <a:xfrm>
            <a:off x="457200" y="457200"/>
            <a:ext cx="8229600" cy="61722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đi trong đêm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lanh sao đỏ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ngọn đèn nhỏ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 đường hành quân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rơi, mưa rơi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dù có ướt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đi vẫn đi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dồn dập bước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Vũ Thùy Hương</a:t>
            </a:r>
            <a:endParaRPr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 txBox="1"/>
          <p:nvPr/>
        </p:nvSpPr>
        <p:spPr>
          <a:xfrm>
            <a:off x="381000" y="2362200"/>
            <a:ext cx="87630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 eaLnBrk="1" hangingPunct="1">
              <a:spcBef>
                <a:spcPct val="20000"/>
              </a:spcBef>
            </a:pPr>
            <a:endParaRPr sz="60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3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charRg st="3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charRg st="3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7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charRg st="7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charRg st="7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char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char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3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charRg st="13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charRg st="13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45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charRg st="145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charRg st="145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15">
                                            <p:txEl>
                                              <p:charRg st="3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15">
                                            <p:txEl>
                                              <p:charRg st="3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15">
                                            <p:txEl>
                                              <p:charRg st="3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15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15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15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autoRev="1" fill="hold"/>
                                        <p:tgtEl>
                                          <p:spTgt spid="15">
                                            <p:txEl>
                                              <p:charRg st="7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15">
                                            <p:txEl>
                                              <p:charRg st="7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15">
                                            <p:txEl>
                                              <p:charRg st="7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autoRev="1" fill="hold"/>
                                        <p:tgtEl>
                                          <p:spTgt spid="15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15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15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autoRev="1" fill="hold"/>
                                        <p:tgtEl>
                                          <p:spTgt spid="15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autoRev="1" fill="hold"/>
                                        <p:tgtEl>
                                          <p:spTgt spid="15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15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autoRev="1" fill="hold"/>
                                        <p:tgtEl>
                                          <p:spTgt spid="15">
                                            <p:txEl>
                                              <p:char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15">
                                            <p:txEl>
                                              <p:char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15">
                                            <p:txEl>
                                              <p:char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build="allAtOnce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16"/>
          <p:cNvGrpSpPr/>
          <p:nvPr/>
        </p:nvGrpSpPr>
        <p:grpSpPr>
          <a:xfrm>
            <a:off x="0" y="225425"/>
            <a:ext cx="9144000" cy="6632575"/>
            <a:chOff x="206" y="120"/>
            <a:chExt cx="5375" cy="4178"/>
          </a:xfrm>
        </p:grpSpPr>
        <p:pic>
          <p:nvPicPr>
            <p:cNvPr id="22533" name="Picture 4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" y="229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Picture 5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" y="1554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Picture 6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2920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Picture 7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159" y="-268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7" name="Picture 8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585" y="-268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8" name="Picture 9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030" y="-268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9" name="Picture 10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37" y="120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0" name="Picture 11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64" y="1445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1" name="Picture 12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97" y="2811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2" name="Picture 13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315" y="325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3" name="Picture 14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2741" y="325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4" name="Picture 15" descr="33720xmr97sdczd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4186" y="3257"/>
              <a:ext cx="384" cy="137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Rectangle 2"/>
          <p:cNvSpPr txBox="1"/>
          <p:nvPr/>
        </p:nvSpPr>
        <p:spPr>
          <a:xfrm>
            <a:off x="457200" y="1066800"/>
            <a:ext cx="8229600" cy="1447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/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</a:t>
            </a:r>
            <a:r>
              <a:rPr sz="4400" dirty="0">
                <a:solidFill>
                  <a:srgbClr val="FF0000"/>
                </a:solidFill>
                <a:latin typeface=".VnBodoniH" panose="020B7200000000000000" pitchFamily="34" charset="0"/>
              </a:rPr>
              <a:t>  </a:t>
            </a:r>
            <a:endParaRPr sz="4400" dirty="0">
              <a:solidFill>
                <a:srgbClr val="FF0000"/>
              </a:solidFill>
              <a:latin typeface=".VnBodoniH" panose="020B7200000000000000" pitchFamily="34" charset="0"/>
            </a:endParaRP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 txBox="1"/>
          <p:nvPr/>
        </p:nvSpPr>
        <p:spPr>
          <a:xfrm>
            <a:off x="381000" y="2362200"/>
            <a:ext cx="87630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 eaLnBrk="1" hangingPunct="1">
              <a:spcBef>
                <a:spcPct val="20000"/>
              </a:spcBef>
            </a:pPr>
            <a:endParaRPr sz="60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natures1%20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8640604">
            <a:off x="0" y="0"/>
            <a:ext cx="1295400" cy="123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3" descr="natures1%20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145288">
            <a:off x="0" y="5627688"/>
            <a:ext cx="1295400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 descr="natures1%20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7938459">
            <a:off x="8075613" y="0"/>
            <a:ext cx="1295400" cy="123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natures1%20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9300">
            <a:off x="7848600" y="5627688"/>
            <a:ext cx="1295400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542925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371600"/>
            <a:ext cx="542925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 descr="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41148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 descr="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6315075"/>
            <a:ext cx="41148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WordArt 12"/>
          <p:cNvSpPr>
            <a:spLocks noTextEdit="1"/>
          </p:cNvSpPr>
          <p:nvPr/>
        </p:nvSpPr>
        <p:spPr>
          <a:xfrm>
            <a:off x="609600" y="1219200"/>
            <a:ext cx="8153400" cy="4724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559870"/>
              </a:avLst>
            </a:prstTxWarp>
            <a:normAutofit/>
          </a:bodyPr>
          <a:p>
            <a:pPr algn="ctr"/>
            <a:r>
              <a:rPr lang="en-US" sz="8000" b="1"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đến đây đã kết thúc.</a:t>
            </a:r>
            <a:endParaRPr lang="en-US" sz="8000" b="1"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3" name="WordArt 13"/>
          <p:cNvSpPr>
            <a:spLocks noTextEdit="1"/>
          </p:cNvSpPr>
          <p:nvPr/>
        </p:nvSpPr>
        <p:spPr>
          <a:xfrm>
            <a:off x="1600200" y="2819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cô giáo mạnh khỏe.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Các con chăm ngoan, học giỏi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border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67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6" descr="bord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245745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7" descr="border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0"/>
            <a:ext cx="234315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8" descr="border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429000"/>
            <a:ext cx="21336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9"/>
          <p:cNvSpPr txBox="1"/>
          <p:nvPr/>
        </p:nvSpPr>
        <p:spPr>
          <a:xfrm>
            <a:off x="1600200" y="990600"/>
            <a:ext cx="525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4103" name="Text Box 10"/>
          <p:cNvSpPr txBox="1"/>
          <p:nvPr/>
        </p:nvSpPr>
        <p:spPr>
          <a:xfrm>
            <a:off x="914400" y="1295400"/>
            <a:ext cx="7391400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Hoạt động 1: 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Cô đọc thơ cho trẻ nghe 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8" descr="C:\Users\Dell\Desktop\bđ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Dell\Desktop\mua 8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-136525"/>
            <a:ext cx="9080500" cy="699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7" descr="C:\Users\Dell\Desktop\bphqIMG_18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C:\Users\Dell\Desktop\hanhquan-kienthuc_5_zmn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C:\Users\Dell\Desktop\images (2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Dell\Desktop\m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C:\Users\Dell\Desktop\anh-nguoi-linh-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tags/tag1.xml><?xml version="1.0" encoding="utf-8"?>
<p:tagLst xmlns:p="http://schemas.openxmlformats.org/presentationml/2006/main">
  <p:tag name="ISPRING_ULTRA_SCORM_COURSE_ID" val="E38BE369-9171-436B-9FB1-A29F5087099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3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V9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CV9P0yyzXAhTQAAAGoAAAAbAAAAdW5pdmVyc2FsL3VuaXZlcnNhbC5wbmcueG1ss7GvyM1RKEstKs7Mz7NVMtQzULK34+WyKShKLctMLVeoAIoBBSFASaHSVsnECMEtz0wpybBVMjcyR4hlpGamZ5TYKpmamMIF9YFGAgBQSwECAAAUAAIACABPlJVHqQHEdvsCAACwCAAAFAAAAAAAAAABAAAAAAAAAAAAdW5pdmVyc2FsL3BsYXllci54bWxQSwECAAAUAAIACAAlfT9Mhva9arRDAACwdwAAFwAAAAAAAAAAAAAAAAAtAwAAdW5pdmVyc2FsL3VuaXZlcnNhbC5wbmdQSwECAAAUAAIACAAlfT9Mss1wIU0AAABqAAAAGwAAAAAAAAABAAAAAAAWRwAAdW5pdmVyc2FsL3VuaXZlcnNhbC5wbmcueG1sUEsFBgAAAAADAAMA0AAAAJxHAAAAAA=="/>
  <p:tag name="ISPRING_PRESENTATION_TITLE" val="Thơ- chú bộ đội hành quân trong mư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WPS Presentation</Application>
  <PresentationFormat>On-screen Show (4:3)</PresentationFormat>
  <Paragraphs>55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.VnBodoniH</vt:lpstr>
      <vt:lpstr>.VnAvant</vt:lpstr>
      <vt:lpstr>Times New Roman</vt:lpstr>
      <vt:lpstr>Microsoft YaHei</vt:lpstr>
      <vt:lpstr>Arial Unicode MS</vt:lpstr>
      <vt:lpstr>.VnArial Narrow</vt:lpstr>
      <vt:lpstr>Yu Gothic UI</vt:lpstr>
      <vt:lpstr>Tahoma</vt:lpstr>
      <vt:lpstr>.VnAristoteH</vt:lpstr>
      <vt:lpstr>.VnBahamasBH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phượng nguyễn</cp:lastModifiedBy>
  <cp:revision>3</cp:revision>
  <dcterms:created xsi:type="dcterms:W3CDTF">2025-11-07T04:35:25Z</dcterms:created>
  <dcterms:modified xsi:type="dcterms:W3CDTF">2025-11-07T04:41:44Z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576121B0DCB84F44B575078D4A85E971_13</vt:lpwstr>
  </property>
  <property fmtid="{D5CDD505-2E9C-101B-9397-08002B2CF9AE}" pid="4" name="KSOProductBuildVer">
    <vt:lpwstr>1033-12.2.0.23131</vt:lpwstr>
  </property>
</Properties>
</file>