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80" r:id="rId5"/>
    <p:sldId id="281" r:id="rId6"/>
    <p:sldId id="282" r:id="rId7"/>
    <p:sldId id="257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4" r:id="rId17"/>
    <p:sldId id="272" r:id="rId18"/>
    <p:sldId id="273" r:id="rId19"/>
    <p:sldId id="274" r:id="rId20"/>
    <p:sldId id="275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00"/>
    <a:srgbClr val="009900"/>
    <a:srgbClr val="990099"/>
    <a:srgbClr val="3333FF"/>
    <a:srgbClr val="FF33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/>
    <p:restoredTop sz="94660"/>
  </p:normalViewPr>
  <p:slideViewPr>
    <p:cSldViewPr showGuides="1">
      <p:cViewPr>
        <p:scale>
          <a:sx n="68" d="100"/>
          <a:sy n="68" d="100"/>
        </p:scale>
        <p:origin x="-1332" y="-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control" Target="../activeX/activeX3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control" Target="../activeX/activeX4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control" Target="../activeX/activeX5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control" Target="../activeX/activeX6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control" Target="../activeX/activeX2.xml"/><Relationship Id="rId3" Type="http://schemas.openxmlformats.org/officeDocument/2006/relationships/image" Target="../media/image3.png"/><Relationship Id="rId2" Type="http://schemas.openxmlformats.org/officeDocument/2006/relationships/control" Target="../activeX/activeX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2" name="Picture 4" descr="Fram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7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1"/>
          <p:cNvSpPr/>
          <p:nvPr/>
        </p:nvSpPr>
        <p:spPr>
          <a:xfrm>
            <a:off x="3094567" y="76200"/>
            <a:ext cx="6096000" cy="15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vi-VN" sz="100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en-US" altLang="vi-VN" sz="100" b="1" dirty="0">
              <a:solidFill>
                <a:srgbClr val="1A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vi-VN" sz="100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GIANG BIÊN</a:t>
            </a:r>
            <a:endParaRPr lang="en-US" altLang="vi-VN" sz="100" b="1" dirty="0">
              <a:solidFill>
                <a:srgbClr val="1A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vi-VN" sz="100" b="1" dirty="0">
              <a:solidFill>
                <a:srgbClr val="1A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vi-VN" sz="100" b="1" dirty="0">
              <a:solidFill>
                <a:srgbClr val="1A04B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0150" y="1288989"/>
            <a:ext cx="6939887" cy="372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numCol="1" anchor="ctr">
            <a:prstTxWarp prst="textArchUp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LĨNH VỰC PHÁT TRIỂN </a:t>
            </a:r>
            <a:r>
              <a:rPr kumimoji="0" lang="vi-VN" sz="48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 NGỮ</a:t>
            </a:r>
            <a:endParaRPr kumimoji="0" lang="en-US" sz="4800" b="1" i="0" u="none" strike="noStrike" kern="1200" cap="none" spc="0" normalizeH="0" baseline="0" noProof="0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1664207" y="3429001"/>
            <a:ext cx="9777984" cy="1827739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800" b="1" i="0" u="none" strike="noStrike" kern="120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4343400"/>
            <a:ext cx="7594600" cy="18167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None/>
            </a:pPr>
            <a:r>
              <a:rPr lang="en-US" sz="3735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: Nắng bốn mùa</a:t>
            </a:r>
            <a:endParaRPr lang="en-US" sz="3735" b="1" dirty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735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3735" b="1" dirty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735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735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 Thị Huệ</a:t>
            </a:r>
            <a:endParaRPr lang="en-US" sz="3735" b="1" dirty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04042011(00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76600"/>
            <a:ext cx="12192000" cy="112776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6" name="" r:id="rId2" imgW="406400" imgH="304800"/>
        </mc:Choice>
        <mc:Fallback>
          <p:control name="" r:id="rId2" imgW="406400" imgH="304800">
            <p:pic>
              <p:nvPicPr>
                <p:cNvPr id="0" name="WindowsMediaPlayer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7696200"/>
                  <a:ext cx="406400" cy="3048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04042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4488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50" name="" r:id="rId2" imgW="406400" imgH="406400"/>
        </mc:Choice>
        <mc:Fallback>
          <p:control name="" r:id="rId2" imgW="406400" imgH="406400">
            <p:pic>
              <p:nvPicPr>
                <p:cNvPr id="0" name="WindowsMediaPlayer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7594600"/>
                  <a:ext cx="406400" cy="4064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04042011(00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4122400" cy="91440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074" name="" r:id="rId2" imgW="406400" imgH="254000"/>
        </mc:Choice>
        <mc:Fallback>
          <p:control name="" r:id="rId2" imgW="406400" imgH="254000">
            <p:pic>
              <p:nvPicPr>
                <p:cNvPr id="0" name="WindowsMediaPlayer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8001000"/>
                  <a:ext cx="406400" cy="254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04042011(00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4098" name="" r:id="rId2" imgW="711200" imgH="406400"/>
        </mc:Choice>
        <mc:Fallback>
          <p:control name="" r:id="rId2" imgW="711200" imgH="406400">
            <p:pic>
              <p:nvPicPr>
                <p:cNvPr id="0" name="WindowsMediaPlayer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7594600"/>
                  <a:ext cx="711200" cy="4064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Picture 4" descr="cut_70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/>
          <p:nvPr/>
        </p:nvSpPr>
        <p:spPr>
          <a:xfrm>
            <a:off x="1930400" y="990600"/>
            <a:ext cx="4775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735" dirty="0">
                <a:solidFill>
                  <a:srgbClr val="990099"/>
                </a:solidFill>
                <a:latin typeface="Arial" panose="020B0604020202020204" pitchFamily="34" charset="0"/>
              </a:rPr>
              <a:t>Bài thơ nói về điều gì?</a:t>
            </a:r>
            <a:endParaRPr sz="3735" dirty="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1" descr="素材天下 sucaitianxia.com-eps1209-2 [Converted].png"/>
          <p:cNvPicPr>
            <a:picLocks noGrp="1" noChangeAspect="1"/>
          </p:cNvPicPr>
          <p:nvPr/>
        </p:nvPicPr>
        <p:blipFill>
          <a:blip r:embed="rId1"/>
          <a:srcRect l="11201" t="23334" r="11177" b="23334"/>
          <a:stretch>
            <a:fillRect/>
          </a:stretch>
        </p:blipFill>
        <p:spPr>
          <a:xfrm>
            <a:off x="0" y="-1143000"/>
            <a:ext cx="12234333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AutoShape 3"/>
          <p:cNvSpPr/>
          <p:nvPr/>
        </p:nvSpPr>
        <p:spPr>
          <a:xfrm>
            <a:off x="3352800" y="-228600"/>
            <a:ext cx="7315200" cy="2946400"/>
          </a:xfrm>
          <a:prstGeom prst="cloudCallout">
            <a:avLst>
              <a:gd name="adj1" fmla="val -15625"/>
              <a:gd name="adj2" fmla="val 11644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sz="100" dirty="0">
              <a:latin typeface="Arial" panose="020B0604020202020204" pitchFamily="34" charset="0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5588000" y="482600"/>
            <a:ext cx="4368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3300"/>
                </a:solidFill>
                <a:latin typeface="Arial" panose="020B0604020202020204" pitchFamily="34" charset="0"/>
              </a:rPr>
              <a:t>Mùa xuân ánh nắng như thế nào?</a:t>
            </a:r>
            <a:endParaRPr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" descr="2 [Converted].pn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AutoShape 3"/>
          <p:cNvSpPr/>
          <p:nvPr/>
        </p:nvSpPr>
        <p:spPr>
          <a:xfrm>
            <a:off x="3352800" y="-838200"/>
            <a:ext cx="7416800" cy="2946400"/>
          </a:xfrm>
          <a:prstGeom prst="wedgeRoundRectCallout">
            <a:avLst>
              <a:gd name="adj1" fmla="val -18153"/>
              <a:gd name="adj2" fmla="val 114727"/>
              <a:gd name="adj3" fmla="val 16667"/>
            </a:avLst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sz="100" dirty="0">
              <a:latin typeface="Arial" panose="020B0604020202020204" pitchFamily="34" charset="0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3657600" y="-179916"/>
            <a:ext cx="5791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990099"/>
                </a:solidFill>
                <a:latin typeface="Arial" panose="020B0604020202020204" pitchFamily="34" charset="0"/>
              </a:rPr>
              <a:t>Hung hăng,giận dữ là ánh nắng của mùa nào?</a:t>
            </a:r>
            <a:endParaRPr sz="3200" dirty="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" descr="shutterstock_9797119 [Converted].pn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0523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AutoShape 3"/>
          <p:cNvSpPr/>
          <p:nvPr/>
        </p:nvSpPr>
        <p:spPr>
          <a:xfrm>
            <a:off x="3149600" y="-1143000"/>
            <a:ext cx="6705600" cy="3251200"/>
          </a:xfrm>
          <a:prstGeom prst="wedgeEllipseCallout">
            <a:avLst>
              <a:gd name="adj1" fmla="val 10731"/>
              <a:gd name="adj2" fmla="val 130532"/>
            </a:avLst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sz="100" dirty="0">
              <a:latin typeface="Arial" panose="020B0604020202020204" pitchFamily="34" charset="0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5363633" y="-383116"/>
            <a:ext cx="37803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3300"/>
                </a:solidFill>
                <a:latin typeface="Arial" panose="020B0604020202020204" pitchFamily="34" charset="0"/>
              </a:rPr>
              <a:t>Còn ánh nắng của mùa thu thì sao?</a:t>
            </a:r>
            <a:endParaRPr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1" descr="1.pn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3952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AutoShape 3"/>
          <p:cNvSpPr/>
          <p:nvPr/>
        </p:nvSpPr>
        <p:spPr>
          <a:xfrm>
            <a:off x="5994400" y="-1143000"/>
            <a:ext cx="6502400" cy="2743200"/>
          </a:xfrm>
          <a:prstGeom prst="cloudCallout">
            <a:avLst>
              <a:gd name="adj1" fmla="val -39713"/>
              <a:gd name="adj2" fmla="val 14482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sz="100" dirty="0">
              <a:latin typeface="Arial" panose="020B0604020202020204" pitchFamily="34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6908800" y="-330200"/>
            <a:ext cx="449156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3300"/>
                </a:solidFill>
                <a:latin typeface="Arial" panose="020B0604020202020204" pitchFamily="34" charset="0"/>
              </a:rPr>
              <a:t>Các con có nhận xét gì về ánh nắng của mùa đông?</a:t>
            </a:r>
            <a:endParaRPr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1" descr="DD.pn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054417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347047" y="-283633"/>
            <a:ext cx="657775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THƠ: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-Tổ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-Nhóm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-Cá nhân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Picture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WordArt 3"/>
          <p:cNvSpPr>
            <a:spLocks noTextEdit="1"/>
          </p:cNvSpPr>
          <p:nvPr/>
        </p:nvSpPr>
        <p:spPr>
          <a:xfrm>
            <a:off x="1625600" y="-330200"/>
            <a:ext cx="9169400" cy="40576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 eaLnBrk="0" hangingPunct="0"/>
            <a:endParaRPr lang="en-US" sz="48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.VnMysticalH" panose="020B7200000000000000" charset="0"/>
              <a:ea typeface=".VnMysticalH" panose="020B7200000000000000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265680" y="399627"/>
            <a:ext cx="708152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"/>
              <a:t>Ổn định tổ chức: Đọc câu đố về ông mặt trời</a:t>
            </a:r>
            <a:endParaRPr lang="en-US" sz="100"/>
          </a:p>
          <a:p>
            <a:endParaRPr lang="en-US" altLang="en-US" sz="100"/>
          </a:p>
          <a:p>
            <a:r>
              <a:rPr lang="en-US" altLang="en-US" sz="100"/>
              <a:t>Cái gì tròn vo tròn vỏ</a:t>
            </a:r>
            <a:endParaRPr lang="en-US" altLang="en-US" sz="100"/>
          </a:p>
          <a:p>
            <a:r>
              <a:rPr lang="en-US" altLang="en-US" sz="100"/>
              <a:t>Không nhuộm mà </a:t>
            </a:r>
            <a:r>
              <a:rPr lang="" altLang="en-US" sz="100"/>
              <a:t>đ</a:t>
            </a:r>
            <a:r>
              <a:rPr lang="en-US" altLang="en-US" sz="100"/>
              <a:t>ỏ</a:t>
            </a:r>
            <a:endParaRPr lang="en-US" altLang="en-US" sz="100"/>
          </a:p>
          <a:p>
            <a:r>
              <a:rPr lang="" altLang="en-US" sz="100"/>
              <a:t>Đ</a:t>
            </a:r>
            <a:r>
              <a:rPr lang="en-US" altLang="en-US" sz="100"/>
              <a:t>i miết cả ngày</a:t>
            </a:r>
            <a:endParaRPr lang="en-US" altLang="en-US" sz="100"/>
          </a:p>
          <a:p>
            <a:r>
              <a:rPr lang="en-US" altLang="en-US" sz="100"/>
              <a:t>Mà </a:t>
            </a:r>
            <a:r>
              <a:rPr lang="" altLang="en-US" sz="100"/>
              <a:t>đ</a:t>
            </a:r>
            <a:r>
              <a:rPr lang="en-US" altLang="en-US" sz="100"/>
              <a:t>ứng một chỗ</a:t>
            </a:r>
            <a:endParaRPr lang="en-US" altLang="en-US" sz="1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" r:id="rId2" imgW="406400" imgH="711200"/>
        </mc:Choice>
        <mc:Fallback>
          <p:control name="" r:id="rId2" imgW="406400" imgH="711200">
            <p:pic>
              <p:nvPicPr>
                <p:cNvPr id="0" name="WindowsMediaPlayer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7289800"/>
                  <a:ext cx="406400" cy="7112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" r:id="rId4" imgW="304800" imgH="609600"/>
        </mc:Choice>
        <mc:Fallback>
          <p:control name="" r:id="rId4" imgW="304800" imgH="609600">
            <p:pic>
              <p:nvPicPr>
                <p:cNvPr id="0" name="WindowsMediaPlayer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7391400"/>
                  <a:ext cx="304800" cy="6096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[wallcoo_com]_best_of_nature_10888786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5"/>
          <p:cNvSpPr txBox="1"/>
          <p:nvPr/>
        </p:nvSpPr>
        <p:spPr>
          <a:xfrm>
            <a:off x="2112433" y="372533"/>
            <a:ext cx="2897505" cy="1734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5335" dirty="0">
                <a:solidFill>
                  <a:srgbClr val="FF3300"/>
                </a:solidFill>
                <a:latin typeface="Arial" panose="020B0604020202020204" pitchFamily="34" charset="0"/>
              </a:rPr>
              <a:t>Giáo dục</a:t>
            </a:r>
            <a:endParaRPr sz="5335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endParaRPr sz="5335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 Box 6"/>
          <p:cNvSpPr txBox="1"/>
          <p:nvPr/>
        </p:nvSpPr>
        <p:spPr>
          <a:xfrm>
            <a:off x="2417233" y="1178984"/>
            <a:ext cx="6015567" cy="2392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735" dirty="0">
                <a:solidFill>
                  <a:srgbClr val="990099"/>
                </a:solidFill>
                <a:latin typeface="Arial" panose="020B0604020202020204" pitchFamily="34" charset="0"/>
              </a:rPr>
              <a:t>Để đảm bảo sức khỏe vào mùa hè </a:t>
            </a:r>
            <a:endParaRPr sz="3735" dirty="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r>
              <a:rPr sz="3735" dirty="0">
                <a:solidFill>
                  <a:srgbClr val="990099"/>
                </a:solidFill>
                <a:latin typeface="Arial" panose="020B0604020202020204" pitchFamily="34" charset="0"/>
              </a:rPr>
              <a:t>Khi đi ra ngoài trời các con phải làm gì?</a:t>
            </a:r>
            <a:endParaRPr sz="3735" dirty="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Text Box 7"/>
          <p:cNvSpPr txBox="1"/>
          <p:nvPr/>
        </p:nvSpPr>
        <p:spPr>
          <a:xfrm>
            <a:off x="2417233" y="3922184"/>
            <a:ext cx="6828367" cy="18167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735" dirty="0">
                <a:solidFill>
                  <a:srgbClr val="FF3300"/>
                </a:solidFill>
                <a:latin typeface="Arial" panose="020B0604020202020204" pitchFamily="34" charset="0"/>
              </a:rPr>
              <a:t>Còn mùa đông không có nắng các con phải làm gì</a:t>
            </a:r>
            <a:endParaRPr sz="3735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sz="3735" dirty="0">
                <a:solidFill>
                  <a:srgbClr val="FF3300"/>
                </a:solidFill>
                <a:latin typeface="Arial" panose="020B0604020202020204" pitchFamily="34" charset="0"/>
              </a:rPr>
              <a:t>Để bảo vệ sức khỏe?</a:t>
            </a:r>
            <a:endParaRPr sz="3735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1" descr="DD.pn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054417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186940" y="829733"/>
            <a:ext cx="756666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"/>
              <a:t>2. Phương pháp, hình thức tổ chức:</a:t>
            </a:r>
            <a:endParaRPr lang="en-US" sz="100"/>
          </a:p>
          <a:p>
            <a:r>
              <a:rPr lang="en-US" sz="100"/>
              <a:t> </a:t>
            </a:r>
            <a:endParaRPr lang="en-US" sz="100"/>
          </a:p>
          <a:p>
            <a:endParaRPr lang="en-US" sz="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70473" y="-939800"/>
            <a:ext cx="15894473" cy="894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49" y="-1253067"/>
            <a:ext cx="12484100" cy="93641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5"/>
          <p:cNvSpPr txBox="1"/>
          <p:nvPr/>
        </p:nvSpPr>
        <p:spPr>
          <a:xfrm>
            <a:off x="0" y="1329267"/>
            <a:ext cx="10575290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6400" dirty="0">
                <a:solidFill>
                  <a:srgbClr val="009900"/>
                </a:solidFill>
                <a:latin typeface="Arial" panose="020B0604020202020204" pitchFamily="34" charset="0"/>
              </a:rPr>
              <a:t>Giảng giải, trích dẫn làm rõ ý</a:t>
            </a:r>
            <a:endParaRPr sz="6400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04042011(00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76600"/>
            <a:ext cx="12192000" cy="1158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"/>
          <p:cNvSpPr txBox="1"/>
          <p:nvPr/>
        </p:nvSpPr>
        <p:spPr>
          <a:xfrm>
            <a:off x="6582833" y="-141816"/>
            <a:ext cx="5095240" cy="1241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735" dirty="0">
                <a:solidFill>
                  <a:srgbClr val="FF0000"/>
                </a:solidFill>
                <a:latin typeface="Arial" panose="020B0604020202020204" pitchFamily="34" charset="0"/>
              </a:rPr>
              <a:t>Dịu dàng và nhẹ nhàng</a:t>
            </a:r>
            <a:endParaRPr sz="3735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sz="3735" dirty="0">
                <a:solidFill>
                  <a:srgbClr val="FF0000"/>
                </a:solidFill>
                <a:latin typeface="Arial" panose="020B0604020202020204" pitchFamily="34" charset="0"/>
              </a:rPr>
              <a:t>Vẫn là chị nắng xuân</a:t>
            </a:r>
            <a:endParaRPr sz="3735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04042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44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/>
          <p:nvPr/>
        </p:nvSpPr>
        <p:spPr>
          <a:xfrm>
            <a:off x="3556000" y="2823633"/>
            <a:ext cx="4432300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0000FF"/>
                </a:solidFill>
                <a:latin typeface="Arial" panose="020B0604020202020204" pitchFamily="34" charset="0"/>
              </a:rPr>
              <a:t>Hung hăng hay giận dữ</a:t>
            </a:r>
            <a:endParaRPr sz="3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sz="3200" dirty="0">
                <a:solidFill>
                  <a:srgbClr val="0000FF"/>
                </a:solidFill>
                <a:latin typeface="Arial" panose="020B0604020202020204" pitchFamily="34" charset="0"/>
              </a:rPr>
              <a:t>Là ánh nắng mùa hè</a:t>
            </a:r>
            <a:endParaRPr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04042011(00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18872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3657600" y="1739900"/>
            <a:ext cx="5650865" cy="1241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735" dirty="0">
                <a:solidFill>
                  <a:srgbClr val="990099"/>
                </a:solidFill>
                <a:latin typeface="Arial" panose="020B0604020202020204" pitchFamily="34" charset="0"/>
              </a:rPr>
              <a:t>Vàng hoe như muốn khóc</a:t>
            </a:r>
            <a:endParaRPr sz="3735" dirty="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r>
              <a:rPr sz="3735" dirty="0">
                <a:solidFill>
                  <a:srgbClr val="990099"/>
                </a:solidFill>
                <a:latin typeface="Arial" panose="020B0604020202020204" pitchFamily="34" charset="0"/>
              </a:rPr>
              <a:t>Chẳng ai khác nắng thu</a:t>
            </a:r>
            <a:endParaRPr sz="3735" dirty="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04042011(00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3"/>
          <p:cNvSpPr txBox="1"/>
          <p:nvPr/>
        </p:nvSpPr>
        <p:spPr>
          <a:xfrm>
            <a:off x="3048000" y="1193800"/>
            <a:ext cx="5398135" cy="1404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4265" dirty="0">
                <a:solidFill>
                  <a:srgbClr val="FF0066"/>
                </a:solidFill>
                <a:latin typeface="Arial" panose="020B0604020202020204" pitchFamily="34" charset="0"/>
              </a:rPr>
              <a:t>Mùa đông khóc hu hu</a:t>
            </a:r>
            <a:endParaRPr sz="4265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r>
              <a:rPr sz="4265" dirty="0">
                <a:solidFill>
                  <a:srgbClr val="FF0066"/>
                </a:solidFill>
                <a:latin typeface="Arial" panose="020B0604020202020204" pitchFamily="34" charset="0"/>
              </a:rPr>
              <a:t>Bởi vì không có nắng</a:t>
            </a:r>
            <a:endParaRPr sz="4265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WPS Slides</Application>
  <PresentationFormat>On-screen Show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61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.VnMysticalH</vt:lpstr>
      <vt:lpstr>Arno Pro Display</vt:lpstr>
      <vt:lpstr>Arno Pro Smbd Display</vt:lpstr>
      <vt:lpstr>Berlin Sans FB Demi</vt:lpstr>
      <vt:lpstr>Blackadder ITC</vt:lpstr>
      <vt:lpstr>Book Antiqua</vt:lpstr>
      <vt:lpstr>Bell Gothic Std Light</vt:lpstr>
      <vt:lpstr>Berlin Sans FB</vt:lpstr>
      <vt:lpstr>Cambria</vt:lpstr>
      <vt:lpstr>Candara</vt:lpstr>
      <vt:lpstr>Cascadia Code SemiBold</vt:lpstr>
      <vt:lpstr>Cascadia Mono Light</vt:lpstr>
      <vt:lpstr>Century</vt:lpstr>
      <vt:lpstr>Century Schoolbook</vt:lpstr>
      <vt:lpstr>Courier New</vt:lpstr>
      <vt:lpstr>Engravers MT</vt:lpstr>
      <vt:lpstr>Eras Light ITC</vt:lpstr>
      <vt:lpstr>Forte</vt:lpstr>
      <vt:lpstr>Gadugi</vt:lpstr>
      <vt:lpstr>Garamond Premr Pro</vt:lpstr>
      <vt:lpstr>Georgia</vt:lpstr>
      <vt:lpstr>Gill Sans MT Condensed</vt:lpstr>
      <vt:lpstr>Gill Sans MT Ext Condensed Bold</vt:lpstr>
      <vt:lpstr>Haettenschweiler</vt:lpstr>
      <vt:lpstr>HL Dongian</vt:lpstr>
      <vt:lpstr>Lucida Console</vt:lpstr>
      <vt:lpstr>Mesquite Std</vt:lpstr>
      <vt:lpstr>Microsoft New Tai Lue</vt:lpstr>
      <vt:lpstr>Microsoft Tai Le</vt:lpstr>
      <vt:lpstr>Minion Pro</vt:lpstr>
      <vt:lpstr>Minion Pro Med</vt:lpstr>
      <vt:lpstr>Minion Pro SmBd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CON DAO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Admin</cp:lastModifiedBy>
  <cp:revision>11</cp:revision>
  <dcterms:created xsi:type="dcterms:W3CDTF">2012-04-03T02:01:16Z</dcterms:created>
  <dcterms:modified xsi:type="dcterms:W3CDTF">2025-04-17T02:05:03Z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FC341E2D45D442038025922D012C83FC_12</vt:lpwstr>
  </property>
  <property fmtid="{D5CDD505-2E9C-101B-9397-08002B2CF9AE}" pid="3" name="KSOProductBuildVer">
    <vt:lpwstr>1033-12.2.0.20795</vt:lpwstr>
  </property>
</Properties>
</file>