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6" r:id="rId3"/>
    <p:sldId id="287" r:id="rId4"/>
    <p:sldId id="289" r:id="rId5"/>
    <p:sldId id="306" r:id="rId6"/>
    <p:sldId id="312" r:id="rId7"/>
    <p:sldId id="315" r:id="rId8"/>
    <p:sldId id="313" r:id="rId9"/>
    <p:sldId id="314" r:id="rId10"/>
    <p:sldId id="316" r:id="rId11"/>
    <p:sldId id="311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75BA5-EA69-4C45-A1F8-8179500BA726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AF02D-3BC6-4A7E-8716-65AED979A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57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AF02D-3BC6-4A7E-8716-65AED979A4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43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707B4-990E-8773-330C-FA162AE0E2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D7C11-A3FA-F64B-0370-43876C7C1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600BF-8EBC-77C6-6B3A-8609D156D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5A941-D69D-CB2B-9BFA-BCA0491B4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74ACA-E2F4-017E-9224-65FEDB93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46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AEA16-0FC1-A979-CB7F-E658F935C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36FD05-A0C2-09D2-F93D-8A1960BA5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CDF3D-39BE-AB16-C19F-646DD427B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AAF51-6DAB-52BB-F458-2872B13FF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876AD-9E2F-ECFE-9804-4467941F0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0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505587-AC30-0BFA-0144-96AEC5FB0D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857BC3-50DF-1307-4476-3552B990F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AF719-451B-6C92-9EC4-E1E7F0953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A1110-A011-B00A-E0BB-2A5BFF463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3FF29-7ECF-2864-875F-32BBB113D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0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E4319-0985-6CA5-2DCC-113B7FF96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73082-EF85-4D18-D5EC-0A54C03DD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0EBC0-CDE7-D59B-C19C-2059CEA55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FD4CB-F345-9E38-2A5A-9A23A13FA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738D4-A361-B423-B352-4D8170C41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302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F7F03-C353-8D1F-72CA-9F206F5B5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BEA0A-E3A9-3332-C936-90A7AE805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7B6A0-E0EE-B813-19B4-A14711C3D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A5920-1E45-A7B5-EABC-824405D5B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6E3C9-1B2D-FFC6-FF47-ABB715C05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7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3B001-322C-E438-285A-4D568957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9FC53-BE59-4B71-89C2-038FD85D2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757CD-4B28-0218-7F7B-C6F416AB2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74F30-740E-2DE3-0E70-BA5EC813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BA84C-8411-A568-F218-5C275980B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A4185-8ACE-EB8F-A8D5-D7DD8218E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6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42914-0D9B-98D0-AC93-716F58FE5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86C04-4A02-A266-23E5-37C2A239C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2E940-19D3-DBAA-BABD-24C70B363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1F089F-9C9F-97D3-8CC6-AC2490DEA0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40EFC8-9CAD-890C-54D2-3C47E2BA03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A0367D-BF98-50BC-82AA-3C87B399E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D169F3-DA48-AC2C-33A5-15C09645C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002F2E-5A9C-D736-A37A-6C6B1B592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40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8DAA4-998E-3E34-3FB9-B34CA8F38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C31B38-BB63-77EE-518A-F480CFCCA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06C23B-CBE7-8C5F-9D60-14625D041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BB2B6-0295-E37B-2290-2AAEC1491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6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71A477-2CDB-F547-E1D2-884C7D025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098221-F17B-1C86-AEEE-0A10D28AF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6B7021-0BD8-AD59-757C-99A7B14ED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05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8A185-069B-7400-FE94-86CDCD16F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D2366-90B6-1041-7039-A490854F9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11E3D8-FFFF-EEE7-4806-17F6880D0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C8A3D-864C-CEF8-B407-DFA4416DF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7B0526-E591-8A78-8B80-5B6693373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FF9CA-E7C9-AB66-4C7A-35D8B6D16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7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03CE4-7F0D-CBCF-0244-E3E55098F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B28A95-499E-277D-8A62-D3F086108B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580E1B-4D6C-51C6-A1A8-6F2C7A78E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268A3-E8E4-F526-CE53-C5F066EDA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7C44D-E837-BD69-0BA0-21568C60E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306DE-D768-6EFB-91C7-2468748E3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34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7DB1CB-2918-BE9A-D645-DB9E9D069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8F04B-AA69-9E6C-4117-2001748AF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BA86B-9292-D22E-7631-6A8494574D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AC1B7-68AA-454F-9B04-E1E13BD2336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8C508-D2EB-3AB0-0A9D-0405037BC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69C23-A79B-8FE2-176D-57E164D91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98E99-EF68-4E63-9D5D-81FA563FC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9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Users\Admin\Downloads\v&#7869;%20ch&#226;n%20dung%20pp\v&#7869;%20ch&#226;n%20dung%20pp.mp4" TargetMode="External"/><Relationship Id="rId1" Type="http://schemas.openxmlformats.org/officeDocument/2006/relationships/video" Target="file:///C:\Users\Admin\Downloads\hoasitihon.com%20-%20v&#7869;%20c&#244;%20gi&#225;o.mp4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P%20B&#224;i%20gi&#7843;ng%20&#273;i&#7879;n%20t&#7917;\PP%20T&#7841;o%20h&#236;nh%20V&#7869;%20ch&#226;n%20dung%20c&#244;%20gi&#225;o\Nh&#7841;c%20tr&#7867;%20v&#7869;%20tranh.mp3" TargetMode="Externa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gif"/><Relationship Id="rId4" Type="http://schemas.openxmlformats.org/officeDocument/2006/relationships/image" Target="../media/image18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P%20B&#224;i%20gi&#7843;ng%20&#273;i&#7879;n%20t&#7917;\PP%20T&#7841;o%20h&#236;nh%20V&#7869;%20ch&#226;n%20dung%20c&#244;%20gi&#225;o\Nh&#7841;c%20&#7893;n%20&#273;&#7883;nh.mp3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3">
            <a:extLst>
              <a:ext uri="{FF2B5EF4-FFF2-40B4-BE49-F238E27FC236}">
                <a16:creationId xmlns:a16="http://schemas.microsoft.com/office/drawing/2014/main" id="{B1011699-7323-2F54-7D62-683D90A5A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5139" y="1524000"/>
            <a:ext cx="6629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002060"/>
                </a:solidFill>
              </a:rPr>
              <a:t>UBND PHƯỜNG VIỆT HƯNG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002060"/>
                </a:solidFill>
              </a:rPr>
              <a:t>TRƯỜNG MẦM NON ĐỨC GIANG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A2549-B505-DE5B-BB5A-36748723DADD}"/>
              </a:ext>
            </a:extLst>
          </p:cNvPr>
          <p:cNvSpPr txBox="1"/>
          <p:nvPr/>
        </p:nvSpPr>
        <p:spPr>
          <a:xfrm>
            <a:off x="2673422" y="3264433"/>
            <a:ext cx="7086600" cy="7078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HOẠT ĐỘNG TẠO HÌNH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CC783DC9-B0E7-6A51-0039-D35E187F0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4739" y="4240105"/>
            <a:ext cx="5410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70C0"/>
                </a:solidFill>
              </a:rPr>
              <a:t>Đề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tài</a:t>
            </a:r>
            <a:r>
              <a:rPr lang="en-US" altLang="en-US" sz="2400" b="1" dirty="0">
                <a:solidFill>
                  <a:srgbClr val="0070C0"/>
                </a:solidFill>
              </a:rPr>
              <a:t>: </a:t>
            </a:r>
            <a:r>
              <a:rPr lang="en-US" altLang="en-US" sz="2400" b="1" dirty="0" err="1">
                <a:solidFill>
                  <a:srgbClr val="0070C0"/>
                </a:solidFill>
              </a:rPr>
              <a:t>Vẽ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chân</a:t>
            </a:r>
            <a:r>
              <a:rPr lang="en-US" altLang="en-US" sz="2400" b="1" dirty="0">
                <a:solidFill>
                  <a:srgbClr val="0070C0"/>
                </a:solidFill>
              </a:rPr>
              <a:t> dung </a:t>
            </a:r>
            <a:r>
              <a:rPr lang="en-US" altLang="en-US" sz="2400" b="1" dirty="0" err="1">
                <a:solidFill>
                  <a:srgbClr val="0070C0"/>
                </a:solidFill>
              </a:rPr>
              <a:t>cô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giáo</a:t>
            </a:r>
            <a:endParaRPr lang="en-US" altLang="en-US" sz="2400" b="1" dirty="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70C0"/>
                </a:solidFill>
              </a:rPr>
              <a:t>Lứa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tuổi</a:t>
            </a:r>
            <a:r>
              <a:rPr lang="en-US" altLang="en-US" sz="2400" b="1" dirty="0">
                <a:solidFill>
                  <a:srgbClr val="0070C0"/>
                </a:solidFill>
              </a:rPr>
              <a:t>: </a:t>
            </a:r>
            <a:r>
              <a:rPr lang="en-US" altLang="en-US" sz="2400" b="1" dirty="0" err="1">
                <a:solidFill>
                  <a:srgbClr val="0070C0"/>
                </a:solidFill>
              </a:rPr>
              <a:t>Mẫu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giáo</a:t>
            </a:r>
            <a:r>
              <a:rPr lang="en-US" altLang="en-US" sz="2400" b="1" dirty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</a:rPr>
              <a:t>lớn</a:t>
            </a:r>
            <a:r>
              <a:rPr lang="en-US" altLang="en-US" sz="2400" b="1" dirty="0">
                <a:solidFill>
                  <a:srgbClr val="0070C0"/>
                </a:solidFill>
              </a:rPr>
              <a:t> – </a:t>
            </a:r>
            <a:r>
              <a:rPr lang="en-US" altLang="en-US" sz="2400" b="1" dirty="0" smtClean="0">
                <a:solidFill>
                  <a:srgbClr val="0070C0"/>
                </a:solidFill>
              </a:rPr>
              <a:t>A3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 smtClean="0">
                <a:solidFill>
                  <a:srgbClr val="0070C0"/>
                </a:solidFill>
              </a:rPr>
              <a:t>Giáo</a:t>
            </a:r>
            <a:r>
              <a:rPr lang="en-US" altLang="en-US" sz="2400" b="1" dirty="0" smtClean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 smtClean="0">
                <a:solidFill>
                  <a:srgbClr val="0070C0"/>
                </a:solidFill>
              </a:rPr>
              <a:t>viên</a:t>
            </a:r>
            <a:r>
              <a:rPr lang="en-US" altLang="en-US" sz="2400" b="1" dirty="0" smtClean="0">
                <a:solidFill>
                  <a:srgbClr val="0070C0"/>
                </a:solidFill>
              </a:rPr>
              <a:t>: </a:t>
            </a:r>
            <a:r>
              <a:rPr lang="en-US" altLang="en-US" sz="2400" b="1" dirty="0" err="1" smtClean="0">
                <a:solidFill>
                  <a:srgbClr val="0070C0"/>
                </a:solidFill>
              </a:rPr>
              <a:t>Nguyễn</a:t>
            </a:r>
            <a:r>
              <a:rPr lang="en-US" altLang="en-US" sz="2400" b="1" dirty="0" smtClean="0">
                <a:solidFill>
                  <a:srgbClr val="0070C0"/>
                </a:solidFill>
              </a:rPr>
              <a:t> </a:t>
            </a:r>
            <a:r>
              <a:rPr lang="en-US" altLang="en-US" sz="2400" b="1" dirty="0" err="1" smtClean="0">
                <a:solidFill>
                  <a:srgbClr val="0070C0"/>
                </a:solidFill>
              </a:rPr>
              <a:t>Thị</a:t>
            </a:r>
            <a:r>
              <a:rPr lang="en-US" altLang="en-US" sz="2400" b="1" dirty="0" smtClean="0">
                <a:solidFill>
                  <a:srgbClr val="0070C0"/>
                </a:solidFill>
              </a:rPr>
              <a:t> Thu </a:t>
            </a:r>
            <a:r>
              <a:rPr lang="en-US" altLang="en-US" sz="2400" b="1" dirty="0" err="1" smtClean="0">
                <a:solidFill>
                  <a:srgbClr val="0070C0"/>
                </a:solidFill>
              </a:rPr>
              <a:t>Trang</a:t>
            </a:r>
            <a:endParaRPr lang="en-US" altLang="en-US" sz="2400" b="1" dirty="0">
              <a:solidFill>
                <a:srgbClr val="0070C0"/>
              </a:solidFill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DD4046CD-96F5-6E9D-81EF-280075FE0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294" y="5964523"/>
            <a:ext cx="419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rgbClr val="002060"/>
                </a:solidFill>
              </a:rPr>
              <a:t>Năm</a:t>
            </a:r>
            <a:r>
              <a:rPr lang="en-US" altLang="en-US" sz="2400" dirty="0">
                <a:solidFill>
                  <a:srgbClr val="002060"/>
                </a:solidFill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</a:rPr>
              <a:t>học</a:t>
            </a:r>
            <a:r>
              <a:rPr lang="en-US" altLang="en-US" sz="2400" dirty="0">
                <a:solidFill>
                  <a:srgbClr val="002060"/>
                </a:solidFill>
              </a:rPr>
              <a:t>: 2025 - 2026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C3A7184-5EC7-B977-EA5D-27D395D7ABD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863" y="2348217"/>
            <a:ext cx="809552" cy="81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69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F4370415-47F7-A398-C634-D423B965BA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altLang="vi-VN" sz="2400" b="1">
                <a:solidFill>
                  <a:srgbClr val="FF0000"/>
                </a:solidFill>
              </a:rPr>
              <a:t>Cho trẻ xem video hướng dẫn vẽ chân dung cô giáo</a:t>
            </a:r>
            <a:br>
              <a:rPr lang="en-US" altLang="vi-VN" sz="2400" b="1">
                <a:solidFill>
                  <a:srgbClr val="FF0000"/>
                </a:solidFill>
              </a:rPr>
            </a:br>
            <a:r>
              <a:rPr lang="en-US" altLang="vi-VN" sz="2400" b="1">
                <a:solidFill>
                  <a:srgbClr val="FF0000"/>
                </a:solidFill>
              </a:rPr>
              <a:t> mặc trang phục áo dài </a:t>
            </a:r>
          </a:p>
        </p:txBody>
      </p:sp>
      <p:grpSp>
        <p:nvGrpSpPr>
          <p:cNvPr id="11267" name="Nhóm 8">
            <a:extLst>
              <a:ext uri="{FF2B5EF4-FFF2-40B4-BE49-F238E27FC236}">
                <a16:creationId xmlns:a16="http://schemas.microsoft.com/office/drawing/2014/main" id="{B943288A-59DB-258F-080C-779A450879C6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1249363"/>
            <a:ext cx="8015288" cy="5334000"/>
            <a:chOff x="487680" y="1356596"/>
            <a:chExt cx="8014742" cy="5333446"/>
          </a:xfrm>
        </p:grpSpPr>
        <p:pic>
          <p:nvPicPr>
            <p:cNvPr id="3" name="hoasitihon.com - vẽ cô giáo.mp4">
              <a:hlinkClick r:id="" action="ppaction://media"/>
              <a:extLst>
                <a:ext uri="{FF2B5EF4-FFF2-40B4-BE49-F238E27FC236}">
                  <a16:creationId xmlns:a16="http://schemas.microsoft.com/office/drawing/2014/main" id="{4FD632BB-D354-24DB-F0EF-6D70F36260EE}"/>
                </a:ext>
              </a:extLst>
            </p:cNvPr>
            <p:cNvPicPr>
              <a:picLocks noRot="1" noChangeAspect="1" noChangeArrowheads="1"/>
            </p:cNvPicPr>
            <p:nvPr>
              <a:videoFile r:link="rId1"/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680" y="1356596"/>
              <a:ext cx="8014742" cy="5333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vẽ chân dung pp.mp4">
              <a:hlinkClick r:id="" action="ppaction://media"/>
              <a:extLst>
                <a:ext uri="{FF2B5EF4-FFF2-40B4-BE49-F238E27FC236}">
                  <a16:creationId xmlns:a16="http://schemas.microsoft.com/office/drawing/2014/main" id="{6F2439FF-D376-81C8-5ABF-5842068FF4A3}"/>
                </a:ext>
              </a:extLst>
            </p:cNvPr>
            <p:cNvPicPr>
              <a:picLocks noRot="1" noChangeAspect="1" noChangeArrowheads="1"/>
            </p:cNvPicPr>
            <p:nvPr>
              <a:videoFile r:link="rId2"/>
            </p:nvPr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6369" y="1356596"/>
              <a:ext cx="7111261" cy="5333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video>
              <p:cMediaNode vol="80000">
                <p:cTn id="3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>
            <a:extLst>
              <a:ext uri="{FF2B5EF4-FFF2-40B4-BE49-F238E27FC236}">
                <a16:creationId xmlns:a16="http://schemas.microsoft.com/office/drawing/2014/main" id="{B994EBFB-2A8F-E396-28F4-43950425A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51" y="1079644"/>
            <a:ext cx="609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C00000"/>
                </a:solidFill>
              </a:rPr>
              <a:t>* </a:t>
            </a:r>
            <a:r>
              <a:rPr lang="en-US" altLang="en-US" sz="2800" b="1" dirty="0" err="1">
                <a:solidFill>
                  <a:srgbClr val="C00000"/>
                </a:solidFill>
              </a:rPr>
              <a:t>Trẻ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thực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hiện</a:t>
            </a:r>
            <a:r>
              <a:rPr lang="en-US" altLang="en-US" sz="2800" b="1" dirty="0">
                <a:solidFill>
                  <a:srgbClr val="C00000"/>
                </a:solidFill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</a:rPr>
              <a:t>vẽ</a:t>
            </a:r>
            <a:r>
              <a:rPr lang="en-US" altLang="en-US" sz="2800" b="1" dirty="0">
                <a:solidFill>
                  <a:srgbClr val="C00000"/>
                </a:solidFill>
              </a:rPr>
              <a:t>:</a:t>
            </a:r>
          </a:p>
        </p:txBody>
      </p:sp>
      <p:sp>
        <p:nvSpPr>
          <p:cNvPr id="12291" name="TextBox 2">
            <a:extLst>
              <a:ext uri="{FF2B5EF4-FFF2-40B4-BE49-F238E27FC236}">
                <a16:creationId xmlns:a16="http://schemas.microsoft.com/office/drawing/2014/main" id="{3F0A52AC-2284-2C07-DDB0-CBD5348FF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657601"/>
            <a:ext cx="6038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C00000"/>
                </a:solidFill>
              </a:rPr>
              <a:t>* Trưng bày và nhận xét sản phẩm</a:t>
            </a:r>
          </a:p>
        </p:txBody>
      </p:sp>
      <p:pic>
        <p:nvPicPr>
          <p:cNvPr id="2" name="Nhạc trẻ vẽ tranh.mp3">
            <a:hlinkClick r:id="" action="ppaction://media"/>
            <a:extLst>
              <a:ext uri="{FF2B5EF4-FFF2-40B4-BE49-F238E27FC236}">
                <a16:creationId xmlns:a16="http://schemas.microsoft.com/office/drawing/2014/main" id="{43BC7453-A558-1E01-EFB8-0F75BF0DD05A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24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7" descr="HOA">
            <a:extLst>
              <a:ext uri="{FF2B5EF4-FFF2-40B4-BE49-F238E27FC236}">
                <a16:creationId xmlns:a16="http://schemas.microsoft.com/office/drawing/2014/main" id="{96540B21-8E3F-5368-C690-C38F8B03221E}"/>
              </a:ext>
            </a:extLst>
          </p:cNvPr>
          <p:cNvPicPr>
            <a:picLocks noGrp="1" noChangeAspect="1" noChangeArrowheads="1" noCrop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2990850" cy="476250"/>
          </a:xfrm>
          <a:noFill/>
        </p:spPr>
      </p:pic>
      <p:pic>
        <p:nvPicPr>
          <p:cNvPr id="13315" name="Picture 17" descr="HOA">
            <a:extLst>
              <a:ext uri="{FF2B5EF4-FFF2-40B4-BE49-F238E27FC236}">
                <a16:creationId xmlns:a16="http://schemas.microsoft.com/office/drawing/2014/main" id="{E3FD2F54-9601-0221-470C-164FA958A7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29908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17" descr="HOA">
            <a:extLst>
              <a:ext uri="{FF2B5EF4-FFF2-40B4-BE49-F238E27FC236}">
                <a16:creationId xmlns:a16="http://schemas.microsoft.com/office/drawing/2014/main" id="{4CC5E471-1209-B12A-63B4-AD3B205779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0"/>
            <a:ext cx="29908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7" descr="HOA">
            <a:extLst>
              <a:ext uri="{FF2B5EF4-FFF2-40B4-BE49-F238E27FC236}">
                <a16:creationId xmlns:a16="http://schemas.microsoft.com/office/drawing/2014/main" id="{2DA59542-E220-18EE-82A9-4AAB92F154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29908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7" descr="HOA">
            <a:extLst>
              <a:ext uri="{FF2B5EF4-FFF2-40B4-BE49-F238E27FC236}">
                <a16:creationId xmlns:a16="http://schemas.microsoft.com/office/drawing/2014/main" id="{B3AECDFC-A102-0DB2-88EA-CCD78A85F5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04775" y="1857375"/>
            <a:ext cx="3733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7" descr="HOA">
            <a:extLst>
              <a:ext uri="{FF2B5EF4-FFF2-40B4-BE49-F238E27FC236}">
                <a16:creationId xmlns:a16="http://schemas.microsoft.com/office/drawing/2014/main" id="{B9423BCE-5DE8-55CA-B3DA-C8CD653B93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04775" y="4752975"/>
            <a:ext cx="3733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7" descr="HOA">
            <a:extLst>
              <a:ext uri="{FF2B5EF4-FFF2-40B4-BE49-F238E27FC236}">
                <a16:creationId xmlns:a16="http://schemas.microsoft.com/office/drawing/2014/main" id="{568477C8-EBA3-7C96-E580-DBFDFA0924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381750"/>
            <a:ext cx="29908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7" descr="HOA">
            <a:extLst>
              <a:ext uri="{FF2B5EF4-FFF2-40B4-BE49-F238E27FC236}">
                <a16:creationId xmlns:a16="http://schemas.microsoft.com/office/drawing/2014/main" id="{CDD20888-0864-9EA8-B010-3E5E44443E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381750"/>
            <a:ext cx="29908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17" descr="HOA">
            <a:extLst>
              <a:ext uri="{FF2B5EF4-FFF2-40B4-BE49-F238E27FC236}">
                <a16:creationId xmlns:a16="http://schemas.microsoft.com/office/drawing/2014/main" id="{8B7CE9C8-5A73-8E3A-C225-F6F68DAE3C2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6381750"/>
            <a:ext cx="29908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17" descr="HOA">
            <a:extLst>
              <a:ext uri="{FF2B5EF4-FFF2-40B4-BE49-F238E27FC236}">
                <a16:creationId xmlns:a16="http://schemas.microsoft.com/office/drawing/2014/main" id="{D089AF40-7D2F-305A-5A73-071CA797B8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62975" y="4752975"/>
            <a:ext cx="3733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7" descr="HOA">
            <a:extLst>
              <a:ext uri="{FF2B5EF4-FFF2-40B4-BE49-F238E27FC236}">
                <a16:creationId xmlns:a16="http://schemas.microsoft.com/office/drawing/2014/main" id="{D1D6978B-ED05-C258-33CA-42127F90FA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8900" y="9505950"/>
            <a:ext cx="29908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17" descr="HOA">
            <a:extLst>
              <a:ext uri="{FF2B5EF4-FFF2-40B4-BE49-F238E27FC236}">
                <a16:creationId xmlns:a16="http://schemas.microsoft.com/office/drawing/2014/main" id="{1AD0670D-D410-A4FB-4726-3CFF8089B5F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62975" y="1857375"/>
            <a:ext cx="3733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6" name="Picture 5" descr="4950931">
            <a:extLst>
              <a:ext uri="{FF2B5EF4-FFF2-40B4-BE49-F238E27FC236}">
                <a16:creationId xmlns:a16="http://schemas.microsoft.com/office/drawing/2014/main" id="{3D9246B0-B4AA-4905-1DF0-4FC2114C3A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33800"/>
            <a:ext cx="2667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5" descr="4950931">
            <a:extLst>
              <a:ext uri="{FF2B5EF4-FFF2-40B4-BE49-F238E27FC236}">
                <a16:creationId xmlns:a16="http://schemas.microsoft.com/office/drawing/2014/main" id="{097A22C9-D99D-C58A-CE4B-BF7A17B3600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733800"/>
            <a:ext cx="26670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8" name="WordArt 16">
            <a:extLst>
              <a:ext uri="{FF2B5EF4-FFF2-40B4-BE49-F238E27FC236}">
                <a16:creationId xmlns:a16="http://schemas.microsoft.com/office/drawing/2014/main" id="{8616BF49-2B1B-7A73-AD0E-9BD9AEA8BD5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95600" y="1981200"/>
            <a:ext cx="6477000" cy="1752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5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 THÚC</a:t>
            </a:r>
          </a:p>
          <a:p>
            <a:pPr algn="ctr"/>
            <a:r>
              <a:rPr lang="en-US" sz="5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cô và các con mạnh khỏe hạnh phúc.</a:t>
            </a:r>
          </a:p>
        </p:txBody>
      </p:sp>
      <p:pic>
        <p:nvPicPr>
          <p:cNvPr id="13329" name="Picture 17" descr="8">
            <a:extLst>
              <a:ext uri="{FF2B5EF4-FFF2-40B4-BE49-F238E27FC236}">
                <a16:creationId xmlns:a16="http://schemas.microsoft.com/office/drawing/2014/main" id="{49979615-98BD-7F7A-A31D-B86B168B6A5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16182">
            <a:off x="4572001" y="457201"/>
            <a:ext cx="1600200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0" name="Picture 18" descr="hoavabuom">
            <a:extLst>
              <a:ext uri="{FF2B5EF4-FFF2-40B4-BE49-F238E27FC236}">
                <a16:creationId xmlns:a16="http://schemas.microsoft.com/office/drawing/2014/main" id="{F88E88BC-C68D-050F-6B13-BB6F43D799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505201"/>
            <a:ext cx="3505200" cy="287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1" name="Picture 19" descr="8">
            <a:extLst>
              <a:ext uri="{FF2B5EF4-FFF2-40B4-BE49-F238E27FC236}">
                <a16:creationId xmlns:a16="http://schemas.microsoft.com/office/drawing/2014/main" id="{EB358B33-1896-D873-923D-F630633E15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16182">
            <a:off x="8595519" y="1386681"/>
            <a:ext cx="9144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2" name="Picture 20" descr="8">
            <a:extLst>
              <a:ext uri="{FF2B5EF4-FFF2-40B4-BE49-F238E27FC236}">
                <a16:creationId xmlns:a16="http://schemas.microsoft.com/office/drawing/2014/main" id="{641DECBE-6253-C4FF-6A7A-0C3E0E4057A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879924" flipV="1">
            <a:off x="6818313" y="461964"/>
            <a:ext cx="18923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3" name="TextBox 2">
            <a:extLst>
              <a:ext uri="{FF2B5EF4-FFF2-40B4-BE49-F238E27FC236}">
                <a16:creationId xmlns:a16="http://schemas.microsoft.com/office/drawing/2014/main" id="{AF947268-0F5A-6EB9-28EE-0F32D4F61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168400"/>
            <a:ext cx="22415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C00000"/>
                </a:solidFill>
              </a:rPr>
              <a:t>III. Kết thúc: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04BFD7B-1F35-8CDF-2D46-A2DD1CF7A48E}"/>
              </a:ext>
            </a:extLst>
          </p:cNvPr>
          <p:cNvSpPr txBox="1"/>
          <p:nvPr/>
        </p:nvSpPr>
        <p:spPr>
          <a:xfrm>
            <a:off x="844193" y="940647"/>
            <a:ext cx="3276600" cy="4619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I.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Mục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đích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–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yêu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cầu</a:t>
            </a:r>
            <a:endParaRPr lang="en-US" sz="2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075" name="TextBox 4">
            <a:extLst>
              <a:ext uri="{FF2B5EF4-FFF2-40B4-BE49-F238E27FC236}">
                <a16:creationId xmlns:a16="http://schemas.microsoft.com/office/drawing/2014/main" id="{7C04FA91-3A3F-E1E0-FA3D-6DF65FFEB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676401"/>
            <a:ext cx="6248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s-E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6" name="Rectangle 1">
            <a:extLst>
              <a:ext uri="{FF2B5EF4-FFF2-40B4-BE49-F238E27FC236}">
                <a16:creationId xmlns:a16="http://schemas.microsoft.com/office/drawing/2014/main" id="{9BC9C477-F4BA-B77E-FAC0-B6605420D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2301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n-US" sz="1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altLang="en-US" sz="18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8738EAA-8036-3D14-5CD9-3442B8E8B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6737" y="1676401"/>
            <a:ext cx="9760449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v-SE" altLang="en-US" sz="2000" b="1" dirty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* Kiến thức:</a:t>
            </a:r>
            <a:endParaRPr lang="en-US" altLang="en-US" sz="2000" b="1" dirty="0">
              <a:solidFill>
                <a:srgbClr val="7030A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en-US" sz="2000" b="1" dirty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fr-FR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Trẻ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biết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cách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vẽ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theo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ấn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tượng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về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cô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giáo</a:t>
            </a:r>
            <a:r>
              <a:rPr lang="en-US" altLang="en-US" sz="1800" b="1" dirty="0">
                <a:solidFill>
                  <a:srgbClr val="7030A0"/>
                </a:solidFill>
              </a:rPr>
              <a:t> qua </a:t>
            </a:r>
            <a:r>
              <a:rPr lang="en-US" altLang="en-US" sz="1800" b="1" dirty="0" err="1">
                <a:solidFill>
                  <a:srgbClr val="7030A0"/>
                </a:solidFill>
              </a:rPr>
              <a:t>việc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nêu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đặc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điểm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riêng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như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mái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tóc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khuôn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mặt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trang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phục</a:t>
            </a:r>
            <a:r>
              <a:rPr lang="en-US" altLang="en-US" sz="1800" b="1" dirty="0">
                <a:solidFill>
                  <a:srgbClr val="7030A0"/>
                </a:solidFill>
              </a:rPr>
              <a:t>....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7030A0"/>
                </a:solidFill>
              </a:rPr>
              <a:t>- </a:t>
            </a:r>
            <a:r>
              <a:rPr lang="en-US" altLang="en-US" sz="1800" b="1" dirty="0" err="1">
                <a:solidFill>
                  <a:srgbClr val="7030A0"/>
                </a:solidFill>
              </a:rPr>
              <a:t>Trẻ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cảm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nhận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được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vẻ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đẹp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của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hình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ảnh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cô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giáo</a:t>
            </a:r>
            <a:r>
              <a:rPr lang="en-US" altLang="en-US" sz="1800" b="1" dirty="0">
                <a:solidFill>
                  <a:srgbClr val="7030A0"/>
                </a:solidFill>
              </a:rPr>
              <a:t> qua </a:t>
            </a:r>
            <a:r>
              <a:rPr lang="en-US" altLang="en-US" sz="1800" b="1" dirty="0" err="1">
                <a:solidFill>
                  <a:srgbClr val="7030A0"/>
                </a:solidFill>
              </a:rPr>
              <a:t>ngôn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ngữ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thẩm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mỹ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đường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nét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màu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sắc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bố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cục</a:t>
            </a:r>
            <a:r>
              <a:rPr lang="en-US" altLang="en-US" sz="1800" b="1" dirty="0">
                <a:solidFill>
                  <a:srgbClr val="7030A0"/>
                </a:solidFill>
              </a:rPr>
              <a:t>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800" b="1" dirty="0">
                <a:solidFill>
                  <a:srgbClr val="7030A0"/>
                </a:solidFill>
              </a:rPr>
              <a:t>*</a:t>
            </a:r>
            <a:r>
              <a:rPr lang="fr-FR" altLang="en-US" sz="1800" b="1" dirty="0" err="1">
                <a:solidFill>
                  <a:srgbClr val="7030A0"/>
                </a:solidFill>
              </a:rPr>
              <a:t>Kỹ</a:t>
            </a:r>
            <a:r>
              <a:rPr lang="fr-FR" altLang="en-US" sz="1800" b="1" dirty="0">
                <a:solidFill>
                  <a:srgbClr val="7030A0"/>
                </a:solidFill>
              </a:rPr>
              <a:t> </a:t>
            </a:r>
            <a:r>
              <a:rPr lang="fr-FR" altLang="en-US" sz="1800" b="1" dirty="0" err="1">
                <a:solidFill>
                  <a:srgbClr val="7030A0"/>
                </a:solidFill>
              </a:rPr>
              <a:t>năng</a:t>
            </a:r>
            <a:r>
              <a:rPr lang="fr-FR" altLang="en-US" sz="1800" b="1" dirty="0">
                <a:solidFill>
                  <a:srgbClr val="7030A0"/>
                </a:solidFill>
              </a:rPr>
              <a:t>:</a:t>
            </a:r>
            <a:endParaRPr lang="en-US" altLang="en-US" sz="1800" b="1" dirty="0">
              <a:solidFill>
                <a:srgbClr val="7030A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800" b="1" dirty="0">
                <a:solidFill>
                  <a:srgbClr val="7030A0"/>
                </a:solidFill>
              </a:rPr>
              <a:t>-</a:t>
            </a:r>
            <a:r>
              <a:rPr lang="en-US" altLang="en-US" sz="1800" dirty="0"/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Trẻ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biết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phối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hợp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các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đường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nét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vẽ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cân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đối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màu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sắc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hài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hòa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tô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màu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không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chờm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ra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ngoài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nét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vẽ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để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tạo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thành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bức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tranh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về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chân</a:t>
            </a:r>
            <a:r>
              <a:rPr lang="en-US" altLang="en-US" sz="1800" b="1" dirty="0">
                <a:solidFill>
                  <a:srgbClr val="7030A0"/>
                </a:solidFill>
              </a:rPr>
              <a:t> dung </a:t>
            </a:r>
            <a:r>
              <a:rPr lang="en-US" altLang="en-US" sz="1800" b="1" dirty="0" err="1">
                <a:solidFill>
                  <a:srgbClr val="7030A0"/>
                </a:solidFill>
              </a:rPr>
              <a:t>cô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giáo</a:t>
            </a:r>
            <a:r>
              <a:rPr lang="en-US" altLang="en-US" sz="1800" b="1" dirty="0">
                <a:solidFill>
                  <a:srgbClr val="7030A0"/>
                </a:solidFill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7030A0"/>
                </a:solidFill>
              </a:rPr>
              <a:t>- </a:t>
            </a:r>
            <a:r>
              <a:rPr lang="en-US" altLang="en-US" sz="1800" b="1" dirty="0" err="1">
                <a:solidFill>
                  <a:srgbClr val="7030A0"/>
                </a:solidFill>
              </a:rPr>
              <a:t>Biết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bố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cục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hài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hòa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hợp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lý</a:t>
            </a:r>
            <a:r>
              <a:rPr lang="en-US" altLang="en-US" sz="1800" b="1" dirty="0">
                <a:solidFill>
                  <a:srgbClr val="7030A0"/>
                </a:solidFill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7030A0"/>
                </a:solidFill>
              </a:rPr>
              <a:t>-</a:t>
            </a:r>
            <a:r>
              <a:rPr lang="en-US" altLang="en-US" sz="1800" b="1" dirty="0" err="1">
                <a:solidFill>
                  <a:srgbClr val="7030A0"/>
                </a:solidFill>
              </a:rPr>
              <a:t>Thể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hiện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được</a:t>
            </a:r>
            <a:r>
              <a:rPr lang="en-US" altLang="en-US" sz="1800" b="1" dirty="0">
                <a:solidFill>
                  <a:srgbClr val="7030A0"/>
                </a:solidFill>
              </a:rPr>
              <a:t> ý </a:t>
            </a:r>
            <a:r>
              <a:rPr lang="en-US" altLang="en-US" sz="1800" b="1" dirty="0" err="1">
                <a:solidFill>
                  <a:srgbClr val="7030A0"/>
                </a:solidFill>
              </a:rPr>
              <a:t>tưởng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vẽ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của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mình</a:t>
            </a:r>
            <a:r>
              <a:rPr lang="en-US" altLang="en-US" sz="1800" b="1" dirty="0">
                <a:solidFill>
                  <a:srgbClr val="7030A0"/>
                </a:solidFill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1800" b="1" dirty="0">
                <a:solidFill>
                  <a:srgbClr val="7030A0"/>
                </a:solidFill>
              </a:rPr>
              <a:t> </a:t>
            </a:r>
            <a:r>
              <a:rPr lang="pt-BR" altLang="en-US" sz="1800" b="1" dirty="0">
                <a:solidFill>
                  <a:srgbClr val="7030A0"/>
                </a:solidFill>
              </a:rPr>
              <a:t>*Thái độ:</a:t>
            </a:r>
            <a:endParaRPr lang="en-US" altLang="en-US" sz="1800" b="1" dirty="0">
              <a:solidFill>
                <a:srgbClr val="7030A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7030A0"/>
                </a:solidFill>
              </a:rPr>
              <a:t>- </a:t>
            </a:r>
            <a:r>
              <a:rPr lang="en-US" altLang="en-US" sz="1800" b="1" dirty="0" err="1">
                <a:solidFill>
                  <a:srgbClr val="7030A0"/>
                </a:solidFill>
              </a:rPr>
              <a:t>Yêu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quý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kính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trọng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quan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tâm</a:t>
            </a:r>
            <a:r>
              <a:rPr lang="en-US" altLang="en-US" sz="1800" b="1" dirty="0">
                <a:solidFill>
                  <a:srgbClr val="7030A0"/>
                </a:solidFill>
              </a:rPr>
              <a:t>, </a:t>
            </a:r>
            <a:r>
              <a:rPr lang="en-US" altLang="en-US" sz="1800" b="1" dirty="0" err="1">
                <a:solidFill>
                  <a:srgbClr val="7030A0"/>
                </a:solidFill>
              </a:rPr>
              <a:t>gần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gũi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và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nghe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lời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cô</a:t>
            </a:r>
            <a:r>
              <a:rPr lang="en-US" altLang="en-US" sz="1800" b="1" dirty="0">
                <a:solidFill>
                  <a:srgbClr val="7030A0"/>
                </a:solidFill>
              </a:rPr>
              <a:t> </a:t>
            </a:r>
            <a:r>
              <a:rPr lang="en-US" altLang="en-US" sz="1800" b="1" dirty="0" err="1">
                <a:solidFill>
                  <a:srgbClr val="7030A0"/>
                </a:solidFill>
              </a:rPr>
              <a:t>giáo</a:t>
            </a:r>
            <a:r>
              <a:rPr lang="en-US" altLang="en-US" sz="1800" b="1" dirty="0">
                <a:solidFill>
                  <a:srgbClr val="7030A0"/>
                </a:solidFill>
              </a:rPr>
              <a:t>.</a:t>
            </a:r>
            <a:r>
              <a:rPr lang="en-US" altLang="en-US" sz="18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en-US" sz="1800" b="1" dirty="0">
                <a:solidFill>
                  <a:srgbClr val="7030A0"/>
                </a:solidFill>
              </a:rPr>
              <a:t>- Trẻ tích cực tham gia giờ học.</a:t>
            </a:r>
            <a:endParaRPr lang="en-US" altLang="en-US" sz="1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>
            <a:extLst>
              <a:ext uri="{FF2B5EF4-FFF2-40B4-BE49-F238E27FC236}">
                <a16:creationId xmlns:a16="http://schemas.microsoft.com/office/drawing/2014/main" id="{36188DD8-2D4E-262B-4A0B-2FD896CFF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490" y="862174"/>
            <a:ext cx="39624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</a:rPr>
              <a:t>II. </a:t>
            </a:r>
            <a:r>
              <a:rPr lang="en-US" altLang="en-US" sz="2400" b="1" dirty="0" err="1">
                <a:solidFill>
                  <a:srgbClr val="FF0000"/>
                </a:solidFill>
              </a:rPr>
              <a:t>Chuẩn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bị</a:t>
            </a:r>
            <a:r>
              <a:rPr lang="en-US" altLang="en-US" sz="2400" b="1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B686456-A617-3572-DCA7-EB6A7E4F8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502" y="1970249"/>
            <a:ext cx="5857875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altLang="en-US" sz="2800" b="1" dirty="0" err="1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dirty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7030A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7030A0"/>
                </a:solidFill>
              </a:rPr>
              <a:t>- Tranh </a:t>
            </a:r>
            <a:r>
              <a:rPr lang="en-US" altLang="en-US" sz="2400" dirty="0" err="1">
                <a:solidFill>
                  <a:srgbClr val="7030A0"/>
                </a:solidFill>
              </a:rPr>
              <a:t>gợi</a:t>
            </a:r>
            <a:r>
              <a:rPr lang="en-US" altLang="en-US" sz="2400" dirty="0">
                <a:solidFill>
                  <a:srgbClr val="7030A0"/>
                </a:solidFill>
              </a:rPr>
              <a:t> ý, </a:t>
            </a:r>
            <a:r>
              <a:rPr lang="en-US" altLang="en-US" sz="2400" dirty="0" err="1">
                <a:solidFill>
                  <a:srgbClr val="7030A0"/>
                </a:solidFill>
              </a:rPr>
              <a:t>vở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vẽ</a:t>
            </a:r>
            <a:r>
              <a:rPr lang="en-US" altLang="en-US" sz="2400" dirty="0">
                <a:solidFill>
                  <a:srgbClr val="7030A0"/>
                </a:solidFill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7030A0"/>
                </a:solidFill>
              </a:rPr>
              <a:t>- </a:t>
            </a:r>
            <a:r>
              <a:rPr lang="en-US" altLang="en-US" sz="2400" dirty="0" err="1">
                <a:solidFill>
                  <a:srgbClr val="7030A0"/>
                </a:solidFill>
              </a:rPr>
              <a:t>Đàn</a:t>
            </a:r>
            <a:r>
              <a:rPr lang="en-US" altLang="en-US" sz="2400" dirty="0">
                <a:solidFill>
                  <a:srgbClr val="7030A0"/>
                </a:solidFill>
              </a:rPr>
              <a:t>, </a:t>
            </a:r>
            <a:r>
              <a:rPr lang="en-US" altLang="en-US" sz="2400" dirty="0" err="1">
                <a:solidFill>
                  <a:srgbClr val="7030A0"/>
                </a:solidFill>
              </a:rPr>
              <a:t>một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số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bài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hát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về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trường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mầm</a:t>
            </a:r>
            <a:r>
              <a:rPr lang="en-US" altLang="en-US" sz="2400" dirty="0">
                <a:solidFill>
                  <a:srgbClr val="7030A0"/>
                </a:solidFill>
              </a:rPr>
              <a:t> non.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7030A0"/>
                </a:solidFill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7030A0"/>
                </a:solidFill>
              </a:rPr>
              <a:t>* </a:t>
            </a:r>
            <a:r>
              <a:rPr lang="en-US" altLang="en-US" sz="2400" b="1" dirty="0" err="1">
                <a:solidFill>
                  <a:srgbClr val="7030A0"/>
                </a:solidFill>
              </a:rPr>
              <a:t>Trẻ</a:t>
            </a:r>
            <a:r>
              <a:rPr lang="en-US" altLang="en-US" sz="2400" b="1" dirty="0">
                <a:solidFill>
                  <a:srgbClr val="7030A0"/>
                </a:solidFill>
              </a:rPr>
              <a:t>:</a:t>
            </a:r>
            <a:endParaRPr lang="en-US" altLang="en-US" sz="2400" dirty="0">
              <a:solidFill>
                <a:srgbClr val="7030A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7030A0"/>
                </a:solidFill>
              </a:rPr>
              <a:t>-</a:t>
            </a:r>
            <a:r>
              <a:rPr lang="en-US" altLang="en-US" sz="2400" dirty="0" err="1">
                <a:solidFill>
                  <a:srgbClr val="7030A0"/>
                </a:solidFill>
              </a:rPr>
              <a:t>Vở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vẽ</a:t>
            </a:r>
            <a:r>
              <a:rPr lang="en-US" altLang="en-US" sz="2400" dirty="0">
                <a:solidFill>
                  <a:srgbClr val="7030A0"/>
                </a:solidFill>
              </a:rPr>
              <a:t>, </a:t>
            </a:r>
            <a:r>
              <a:rPr lang="en-US" altLang="en-US" sz="2400" dirty="0" err="1">
                <a:solidFill>
                  <a:srgbClr val="7030A0"/>
                </a:solidFill>
              </a:rPr>
              <a:t>bút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chì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màu</a:t>
            </a:r>
            <a:r>
              <a:rPr lang="en-US" altLang="en-US" sz="2400" dirty="0">
                <a:solidFill>
                  <a:srgbClr val="7030A0"/>
                </a:solidFill>
              </a:rPr>
              <a:t>, </a:t>
            </a:r>
            <a:r>
              <a:rPr lang="en-US" altLang="en-US" sz="2400" dirty="0" err="1">
                <a:solidFill>
                  <a:srgbClr val="7030A0"/>
                </a:solidFill>
              </a:rPr>
              <a:t>bút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sáp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màu</a:t>
            </a:r>
            <a:r>
              <a:rPr lang="en-US" altLang="en-US" sz="2400" dirty="0">
                <a:solidFill>
                  <a:srgbClr val="7030A0"/>
                </a:solidFill>
              </a:rPr>
              <a:t>, </a:t>
            </a:r>
            <a:r>
              <a:rPr lang="en-US" altLang="en-US" sz="2400" dirty="0" err="1">
                <a:solidFill>
                  <a:srgbClr val="7030A0"/>
                </a:solidFill>
              </a:rPr>
              <a:t>màu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nước</a:t>
            </a:r>
            <a:r>
              <a:rPr lang="en-US" altLang="en-US" sz="2400" dirty="0">
                <a:solidFill>
                  <a:srgbClr val="7030A0"/>
                </a:solidFill>
              </a:rPr>
              <a:t>, </a:t>
            </a:r>
            <a:r>
              <a:rPr lang="en-US" altLang="en-US" sz="2400" dirty="0" err="1">
                <a:solidFill>
                  <a:srgbClr val="7030A0"/>
                </a:solidFill>
              </a:rPr>
              <a:t>màu</a:t>
            </a:r>
            <a:r>
              <a:rPr lang="en-US" altLang="en-US" sz="2400" dirty="0">
                <a:solidFill>
                  <a:srgbClr val="7030A0"/>
                </a:solidFill>
              </a:rPr>
              <a:t> </a:t>
            </a:r>
            <a:r>
              <a:rPr lang="en-US" altLang="en-US" sz="2400" dirty="0" err="1">
                <a:solidFill>
                  <a:srgbClr val="7030A0"/>
                </a:solidFill>
              </a:rPr>
              <a:t>dạ</a:t>
            </a:r>
            <a:r>
              <a:rPr lang="en-US" altLang="en-US" sz="2400" dirty="0">
                <a:solidFill>
                  <a:srgbClr val="7030A0"/>
                </a:solidFill>
              </a:rPr>
              <a:t>.</a:t>
            </a:r>
            <a:endParaRPr lang="en-US" altLang="en-US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>
            <a:extLst>
              <a:ext uri="{FF2B5EF4-FFF2-40B4-BE49-F238E27FC236}">
                <a16:creationId xmlns:a16="http://schemas.microsoft.com/office/drawing/2014/main" id="{53F3298B-B4CB-0B76-891C-BB29DEC3F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9783" y="1278063"/>
            <a:ext cx="3886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III. TIẾN HÀNH:</a:t>
            </a:r>
          </a:p>
        </p:txBody>
      </p:sp>
      <p:sp>
        <p:nvSpPr>
          <p:cNvPr id="5123" name="TextBox 4">
            <a:extLst>
              <a:ext uri="{FF2B5EF4-FFF2-40B4-BE49-F238E27FC236}">
                <a16:creationId xmlns:a16="http://schemas.microsoft.com/office/drawing/2014/main" id="{9593C43B-170B-C9D1-D0D3-CC73716BC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184" y="2095928"/>
            <a:ext cx="9465067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Ổn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định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tổ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chức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:</a:t>
            </a:r>
          </a:p>
          <a:p>
            <a:pPr eaLnBrk="1" hangingPunct="1">
              <a:defRPr/>
            </a:pPr>
            <a:r>
              <a:rPr lang="en-US" sz="2400" b="1" dirty="0">
                <a:latin typeface="Arial" charset="0"/>
              </a:rPr>
              <a:t> </a:t>
            </a:r>
            <a:r>
              <a:rPr lang="pt-BR" sz="2400" b="1" dirty="0">
                <a:solidFill>
                  <a:srgbClr val="7030A0"/>
                </a:solidFill>
                <a:latin typeface="Arial" charset="0"/>
              </a:rPr>
              <a:t>- Cô và trẻ cùng hát và vận động theo bài hát “Cô giáo em". </a:t>
            </a:r>
            <a:endParaRPr lang="en-US" sz="2400" b="1" dirty="0">
              <a:solidFill>
                <a:srgbClr val="7030A0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pt-BR" sz="2400" b="1" dirty="0">
                <a:solidFill>
                  <a:srgbClr val="7030A0"/>
                </a:solidFill>
                <a:latin typeface="Arial" charset="0"/>
              </a:rPr>
              <a:t> - Cô trò chuyện cùng trẻ dẫn vào bài =&gt; GD trẻ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yêu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quý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kính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trọng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quan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tâm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gần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gũi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và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nghe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lời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cô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 charset="0"/>
              </a:rPr>
              <a:t>giáo</a:t>
            </a:r>
            <a:r>
              <a:rPr lang="en-US" sz="2400" b="1" dirty="0">
                <a:solidFill>
                  <a:srgbClr val="7030A0"/>
                </a:solidFill>
                <a:latin typeface="Arial" charset="0"/>
              </a:rPr>
              <a:t>.</a:t>
            </a:r>
          </a:p>
          <a:p>
            <a:pPr marL="342900" indent="-342900">
              <a:buFontTx/>
              <a:buAutoNum type="arabicPeriod"/>
              <a:defRPr/>
            </a:pPr>
            <a:endParaRPr lang="en-US" b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2" name="Nhạc ổn định.mp3">
            <a:hlinkClick r:id="" action="ppaction://media"/>
            <a:extLst>
              <a:ext uri="{FF2B5EF4-FFF2-40B4-BE49-F238E27FC236}">
                <a16:creationId xmlns:a16="http://schemas.microsoft.com/office/drawing/2014/main" id="{F2905534-8EC2-ACEA-49D7-286B795D58B6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4025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>
            <a:extLst>
              <a:ext uri="{FF2B5EF4-FFF2-40B4-BE49-F238E27FC236}">
                <a16:creationId xmlns:a16="http://schemas.microsoft.com/office/drawing/2014/main" id="{951771D3-AD21-A1B6-331E-94439C927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842" y="802481"/>
            <a:ext cx="548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</a:rPr>
              <a:t>2. Phương </a:t>
            </a:r>
            <a:r>
              <a:rPr lang="en-US" altLang="en-US" sz="2400" b="1" dirty="0" err="1">
                <a:solidFill>
                  <a:srgbClr val="FF0000"/>
                </a:solidFill>
              </a:rPr>
              <a:t>pháp</a:t>
            </a:r>
            <a:r>
              <a:rPr lang="en-US" altLang="en-US" sz="2400" b="1" dirty="0">
                <a:solidFill>
                  <a:srgbClr val="FF0000"/>
                </a:solidFill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</a:rPr>
              <a:t>hình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thức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tổ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chức</a:t>
            </a:r>
            <a:r>
              <a:rPr lang="en-US" altLang="en-US" sz="24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6147" name="TextBox 5">
            <a:extLst>
              <a:ext uri="{FF2B5EF4-FFF2-40B4-BE49-F238E27FC236}">
                <a16:creationId xmlns:a16="http://schemas.microsoft.com/office/drawing/2014/main" id="{DAA2D1EB-9C72-28A6-C07D-624AEE126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797" y="1264444"/>
            <a:ext cx="10339227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7030A0"/>
                </a:solidFill>
              </a:rPr>
              <a:t>Trò</a:t>
            </a:r>
            <a:r>
              <a:rPr lang="en-US" altLang="en-US" sz="2400" b="1" dirty="0">
                <a:solidFill>
                  <a:srgbClr val="7030A0"/>
                </a:solidFill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</a:rPr>
              <a:t>chuyện</a:t>
            </a:r>
            <a:r>
              <a:rPr lang="en-US" altLang="en-US" sz="2400" b="1" dirty="0">
                <a:solidFill>
                  <a:srgbClr val="7030A0"/>
                </a:solidFill>
              </a:rPr>
              <a:t>, </a:t>
            </a:r>
            <a:r>
              <a:rPr lang="en-US" altLang="en-US" sz="2400" b="1" dirty="0" err="1">
                <a:solidFill>
                  <a:srgbClr val="7030A0"/>
                </a:solidFill>
              </a:rPr>
              <a:t>quan</a:t>
            </a:r>
            <a:r>
              <a:rPr lang="en-US" altLang="en-US" sz="2400" b="1" dirty="0">
                <a:solidFill>
                  <a:srgbClr val="7030A0"/>
                </a:solidFill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</a:rPr>
              <a:t>sát</a:t>
            </a:r>
            <a:r>
              <a:rPr lang="en-US" altLang="en-US" sz="2400" b="1" dirty="0">
                <a:solidFill>
                  <a:srgbClr val="7030A0"/>
                </a:solidFill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</a:rPr>
              <a:t>tranh</a:t>
            </a:r>
            <a:r>
              <a:rPr lang="en-US" altLang="en-US" sz="2400" b="1" dirty="0">
                <a:solidFill>
                  <a:srgbClr val="7030A0"/>
                </a:solidFill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</a:rPr>
              <a:t>gợi</a:t>
            </a:r>
            <a:r>
              <a:rPr lang="en-US" altLang="en-US" sz="2400" b="1" dirty="0">
                <a:solidFill>
                  <a:srgbClr val="7030A0"/>
                </a:solidFill>
              </a:rPr>
              <a:t> ý: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70C0"/>
                </a:solidFill>
              </a:rPr>
              <a:t>- </a:t>
            </a:r>
            <a:r>
              <a:rPr lang="en-US" altLang="en-US" sz="1800" b="1" dirty="0" err="1">
                <a:solidFill>
                  <a:srgbClr val="0070C0"/>
                </a:solidFill>
              </a:rPr>
              <a:t>Cô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hỏi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trẻ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sự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giống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nhau</a:t>
            </a:r>
            <a:r>
              <a:rPr lang="en-US" altLang="en-US" sz="1800" b="1" dirty="0">
                <a:solidFill>
                  <a:srgbClr val="0070C0"/>
                </a:solidFill>
              </a:rPr>
              <a:t> ở 3 </a:t>
            </a:r>
            <a:r>
              <a:rPr lang="en-US" altLang="en-US" sz="1800" b="1" dirty="0" err="1">
                <a:solidFill>
                  <a:srgbClr val="0070C0"/>
                </a:solidFill>
              </a:rPr>
              <a:t>bức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tranh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để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khái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quát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thế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nào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là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vẽ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chân</a:t>
            </a:r>
            <a:r>
              <a:rPr lang="en-US" altLang="en-US" sz="1800" b="1" dirty="0">
                <a:solidFill>
                  <a:srgbClr val="0070C0"/>
                </a:solidFill>
              </a:rPr>
              <a:t> dung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70C0"/>
                </a:solidFill>
              </a:rPr>
              <a:t>- </a:t>
            </a:r>
            <a:r>
              <a:rPr lang="en-US" altLang="en-US" sz="1800" b="1" dirty="0" err="1">
                <a:solidFill>
                  <a:srgbClr val="0070C0"/>
                </a:solidFill>
              </a:rPr>
              <a:t>Hỏi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trẻ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và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gợi</a:t>
            </a:r>
            <a:r>
              <a:rPr lang="en-US" altLang="en-US" sz="1800" b="1" dirty="0">
                <a:solidFill>
                  <a:srgbClr val="0070C0"/>
                </a:solidFill>
              </a:rPr>
              <a:t> ý </a:t>
            </a:r>
            <a:r>
              <a:rPr lang="en-US" altLang="en-US" sz="1800" b="1" dirty="0" err="1">
                <a:solidFill>
                  <a:srgbClr val="0070C0"/>
                </a:solidFill>
              </a:rPr>
              <a:t>để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trẻ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nêu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được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điểm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khác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nhau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nổi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bật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về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chân</a:t>
            </a:r>
            <a:r>
              <a:rPr lang="en-US" altLang="en-US" sz="1800" b="1" dirty="0">
                <a:solidFill>
                  <a:srgbClr val="0070C0"/>
                </a:solidFill>
              </a:rPr>
              <a:t> dung 3 </a:t>
            </a:r>
            <a:r>
              <a:rPr lang="en-US" altLang="en-US" sz="1800" b="1" dirty="0" err="1">
                <a:solidFill>
                  <a:srgbClr val="0070C0"/>
                </a:solidFill>
              </a:rPr>
              <a:t>bức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tranh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dưới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đây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về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mái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tóc</a:t>
            </a:r>
            <a:r>
              <a:rPr lang="en-US" altLang="en-US" sz="1800" b="1" dirty="0">
                <a:solidFill>
                  <a:srgbClr val="0070C0"/>
                </a:solidFill>
              </a:rPr>
              <a:t>, </a:t>
            </a:r>
            <a:r>
              <a:rPr lang="en-US" altLang="en-US" sz="1800" b="1" dirty="0" err="1">
                <a:solidFill>
                  <a:srgbClr val="0070C0"/>
                </a:solidFill>
              </a:rPr>
              <a:t>cảm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nhận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về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màu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sắc</a:t>
            </a:r>
            <a:r>
              <a:rPr lang="en-US" altLang="en-US" sz="1800" b="1" dirty="0">
                <a:solidFill>
                  <a:srgbClr val="0070C0"/>
                </a:solidFill>
              </a:rPr>
              <a:t>, </a:t>
            </a:r>
            <a:r>
              <a:rPr lang="en-US" altLang="en-US" sz="1800" b="1" dirty="0" err="1">
                <a:solidFill>
                  <a:srgbClr val="0070C0"/>
                </a:solidFill>
              </a:rPr>
              <a:t>trang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phục</a:t>
            </a:r>
            <a:r>
              <a:rPr lang="en-US" altLang="en-US" sz="1800" b="1" dirty="0">
                <a:solidFill>
                  <a:srgbClr val="0070C0"/>
                </a:solidFill>
              </a:rPr>
              <a:t>, </a:t>
            </a:r>
            <a:r>
              <a:rPr lang="en-US" altLang="en-US" sz="1800" b="1" dirty="0" err="1">
                <a:solidFill>
                  <a:srgbClr val="0070C0"/>
                </a:solidFill>
              </a:rPr>
              <a:t>cách</a:t>
            </a:r>
            <a:r>
              <a:rPr lang="en-US" altLang="en-US" sz="1800" b="1" dirty="0">
                <a:solidFill>
                  <a:srgbClr val="0070C0"/>
                </a:solidFill>
              </a:rPr>
              <a:t> </a:t>
            </a:r>
            <a:r>
              <a:rPr lang="en-US" altLang="en-US" sz="1800" b="1" dirty="0" err="1">
                <a:solidFill>
                  <a:srgbClr val="0070C0"/>
                </a:solidFill>
              </a:rPr>
              <a:t>vẽ</a:t>
            </a:r>
            <a:endParaRPr lang="en-US" altLang="en-US" sz="1800" b="1" dirty="0">
              <a:solidFill>
                <a:srgbClr val="0070C0"/>
              </a:solidFill>
            </a:endParaRPr>
          </a:p>
        </p:txBody>
      </p:sp>
      <p:sp>
        <p:nvSpPr>
          <p:cNvPr id="6148" name="Rectangle 6">
            <a:extLst>
              <a:ext uri="{FF2B5EF4-FFF2-40B4-BE49-F238E27FC236}">
                <a16:creationId xmlns:a16="http://schemas.microsoft.com/office/drawing/2014/main" id="{26449173-A7D0-0980-0A89-B91128523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9050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en-US" sz="1800"/>
          </a:p>
        </p:txBody>
      </p:sp>
      <p:pic>
        <p:nvPicPr>
          <p:cNvPr id="6149" name="Picture 1">
            <a:extLst>
              <a:ext uri="{FF2B5EF4-FFF2-40B4-BE49-F238E27FC236}">
                <a16:creationId xmlns:a16="http://schemas.microsoft.com/office/drawing/2014/main" id="{D21C328C-CE6C-4114-F275-A1E0514DB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895601"/>
            <a:ext cx="2681288" cy="301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2">
            <a:extLst>
              <a:ext uri="{FF2B5EF4-FFF2-40B4-BE49-F238E27FC236}">
                <a16:creationId xmlns:a16="http://schemas.microsoft.com/office/drawing/2014/main" id="{DDA5CD25-6D98-7B60-00C5-59A5DE7B6A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0464" y="2884489"/>
            <a:ext cx="2725737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3">
            <a:extLst>
              <a:ext uri="{FF2B5EF4-FFF2-40B4-BE49-F238E27FC236}">
                <a16:creationId xmlns:a16="http://schemas.microsoft.com/office/drawing/2014/main" id="{0664AEAB-2071-4065-99EE-9AECB83CD3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1" y="2849563"/>
            <a:ext cx="2511425" cy="306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Content Placeholder 3">
            <a:extLst>
              <a:ext uri="{FF2B5EF4-FFF2-40B4-BE49-F238E27FC236}">
                <a16:creationId xmlns:a16="http://schemas.microsoft.com/office/drawing/2014/main" id="{329F4AFA-7EC4-1DC2-FD0C-30666FCE869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81400" y="1143000"/>
            <a:ext cx="4876800" cy="5608638"/>
          </a:xfrm>
        </p:spPr>
      </p:pic>
      <p:sp>
        <p:nvSpPr>
          <p:cNvPr id="7171" name="TextBox 4">
            <a:extLst>
              <a:ext uri="{FF2B5EF4-FFF2-40B4-BE49-F238E27FC236}">
                <a16:creationId xmlns:a16="http://schemas.microsoft.com/office/drawing/2014/main" id="{278A75E8-1443-D6BF-FBDD-B9B710BDE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57201"/>
            <a:ext cx="8159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400" b="1">
                <a:solidFill>
                  <a:srgbClr val="FF0000"/>
                </a:solidFill>
              </a:rPr>
              <a:t>Quan sát chân dung cô giáo có mái tóc thẳng và ngắn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>
            <a:extLst>
              <a:ext uri="{FF2B5EF4-FFF2-40B4-BE49-F238E27FC236}">
                <a16:creationId xmlns:a16="http://schemas.microsoft.com/office/drawing/2014/main" id="{54411FDB-1B5F-9228-1722-BC5DFCE1C9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417638"/>
            <a:ext cx="3962400" cy="269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4">
            <a:extLst>
              <a:ext uri="{FF2B5EF4-FFF2-40B4-BE49-F238E27FC236}">
                <a16:creationId xmlns:a16="http://schemas.microsoft.com/office/drawing/2014/main" id="{EC53A412-5D45-8C1B-8212-C4E66FF8C0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417638"/>
            <a:ext cx="3810000" cy="544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5">
            <a:extLst>
              <a:ext uri="{FF2B5EF4-FFF2-40B4-BE49-F238E27FC236}">
                <a16:creationId xmlns:a16="http://schemas.microsoft.com/office/drawing/2014/main" id="{84486098-B380-8BCA-A266-38A0B89906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964" y="4343400"/>
            <a:ext cx="40163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7">
            <a:extLst>
              <a:ext uri="{FF2B5EF4-FFF2-40B4-BE49-F238E27FC236}">
                <a16:creationId xmlns:a16="http://schemas.microsoft.com/office/drawing/2014/main" id="{D58C5F65-22DA-7A2B-AC66-D0EDB8325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38138"/>
            <a:ext cx="75453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400" b="1">
                <a:solidFill>
                  <a:srgbClr val="FF0000"/>
                </a:solidFill>
              </a:rPr>
              <a:t>Cho trẻ quan sát một số bài vẽ chân dung cô giáo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400" b="1">
                <a:solidFill>
                  <a:srgbClr val="FF0000"/>
                </a:solidFill>
              </a:rPr>
              <a:t>của các bạn nhỏ khác.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DE3E55E0-9B52-9766-6D00-D7EE2B908B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altLang="vi-VN"/>
              <a:t>Cô giáo với mái tóc xoăn</a:t>
            </a:r>
          </a:p>
        </p:txBody>
      </p:sp>
      <p:pic>
        <p:nvPicPr>
          <p:cNvPr id="9219" name="Content Placeholder 3">
            <a:extLst>
              <a:ext uri="{FF2B5EF4-FFF2-40B4-BE49-F238E27FC236}">
                <a16:creationId xmlns:a16="http://schemas.microsoft.com/office/drawing/2014/main" id="{3C8E871F-82A0-2836-01DA-09DE73E39A1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76600" y="1066800"/>
            <a:ext cx="5638800" cy="57912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Content Placeholder 3">
            <a:extLst>
              <a:ext uri="{FF2B5EF4-FFF2-40B4-BE49-F238E27FC236}">
                <a16:creationId xmlns:a16="http://schemas.microsoft.com/office/drawing/2014/main" id="{5367821C-5247-225F-E1C5-9F6D5BF3041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1" y="901700"/>
            <a:ext cx="8221663" cy="54991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443</Words>
  <Application>Microsoft Office PowerPoint</Application>
  <PresentationFormat>Widescreen</PresentationFormat>
  <Paragraphs>45</Paragraphs>
  <Slides>12</Slides>
  <Notes>1</Notes>
  <HiddenSlides>0</HiddenSlides>
  <MMClips>4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Cô giáo với mái tóc xoăn</vt:lpstr>
      <vt:lpstr>PowerPoint Presentation</vt:lpstr>
      <vt:lpstr>Cho trẻ xem video hướng dẫn vẽ chân dung cô giáo  mặc trang phục áo dài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Administrator</cp:lastModifiedBy>
  <cp:revision>2</cp:revision>
  <dcterms:created xsi:type="dcterms:W3CDTF">2025-09-23T01:49:19Z</dcterms:created>
  <dcterms:modified xsi:type="dcterms:W3CDTF">2025-09-23T02:11:24Z</dcterms:modified>
</cp:coreProperties>
</file>