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5" r:id="rId7"/>
    <p:sldId id="266" r:id="rId8"/>
    <p:sldId id="267" r:id="rId9"/>
    <p:sldId id="268" r:id="rId10"/>
    <p:sldId id="263" r:id="rId11"/>
    <p:sldId id="270" r:id="rId12"/>
    <p:sldId id="273" r:id="rId13"/>
    <p:sldId id="274"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FEA3C-84C1-4E4A-A881-51A973799F4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216630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EA3C-84C1-4E4A-A881-51A973799F4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222736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EA3C-84C1-4E4A-A881-51A973799F4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23418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FEA3C-84C1-4E4A-A881-51A973799F4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202985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6FEA3C-84C1-4E4A-A881-51A973799F4D}"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42336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FEA3C-84C1-4E4A-A881-51A973799F4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55857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FEA3C-84C1-4E4A-A881-51A973799F4D}"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148712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FEA3C-84C1-4E4A-A881-51A973799F4D}"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283270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FEA3C-84C1-4E4A-A881-51A973799F4D}"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7515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6FEA3C-84C1-4E4A-A881-51A973799F4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11460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6FEA3C-84C1-4E4A-A881-51A973799F4D}"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DFC4D-882B-4D8A-97EB-0282D0954B47}" type="slidenum">
              <a:rPr lang="en-US" smtClean="0"/>
              <a:t>‹#›</a:t>
            </a:fld>
            <a:endParaRPr lang="en-US"/>
          </a:p>
        </p:txBody>
      </p:sp>
    </p:spTree>
    <p:extLst>
      <p:ext uri="{BB962C8B-B14F-4D97-AF65-F5344CB8AC3E}">
        <p14:creationId xmlns:p14="http://schemas.microsoft.com/office/powerpoint/2010/main" val="65574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FEA3C-84C1-4E4A-A881-51A973799F4D}"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DFC4D-882B-4D8A-97EB-0282D0954B47}" type="slidenum">
              <a:rPr lang="en-US" smtClean="0"/>
              <a:t>‹#›</a:t>
            </a:fld>
            <a:endParaRPr lang="en-US"/>
          </a:p>
        </p:txBody>
      </p:sp>
    </p:spTree>
    <p:extLst>
      <p:ext uri="{BB962C8B-B14F-4D97-AF65-F5344CB8AC3E}">
        <p14:creationId xmlns:p14="http://schemas.microsoft.com/office/powerpoint/2010/main" val="197585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WordArt 6"/>
          <p:cNvSpPr>
            <a:spLocks noChangeArrowheads="1" noChangeShapeType="1" noTextEdit="1"/>
          </p:cNvSpPr>
          <p:nvPr/>
        </p:nvSpPr>
        <p:spPr bwMode="auto">
          <a:xfrm>
            <a:off x="3551477" y="455163"/>
            <a:ext cx="5618649" cy="9511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defRPr/>
            </a:pPr>
            <a:r>
              <a:rPr lang="en-US" sz="2700" b="1" kern="10" dirty="0" smtClean="0">
                <a:ln w="9525">
                  <a:solidFill>
                    <a:srgbClr val="000000"/>
                  </a:solidFill>
                  <a:round/>
                  <a:headEnd/>
                  <a:tailEnd/>
                </a:ln>
                <a:solidFill>
                  <a:srgbClr val="101FB0"/>
                </a:solidFill>
                <a:latin typeface=".VnAvant"/>
              </a:rPr>
              <a:t>UBND </a:t>
            </a:r>
            <a:r>
              <a:rPr lang="en-US" sz="2700" b="1" kern="10" dirty="0" smtClean="0">
                <a:ln w="9525">
                  <a:solidFill>
                    <a:srgbClr val="000000"/>
                  </a:solidFill>
                  <a:round/>
                  <a:headEnd/>
                  <a:tailEnd/>
                </a:ln>
                <a:solidFill>
                  <a:srgbClr val="101FB0"/>
                </a:solidFill>
                <a:latin typeface=".tiems new ro man"/>
              </a:rPr>
              <a:t>PHƯỜNG VIỆT HƯNG</a:t>
            </a:r>
          </a:p>
          <a:p>
            <a:pPr algn="ctr">
              <a:spcBef>
                <a:spcPct val="20000"/>
              </a:spcBef>
              <a:defRPr/>
            </a:pPr>
            <a:r>
              <a:rPr lang="en-US" sz="2700" b="1" kern="10" dirty="0" smtClean="0">
                <a:ln w="9525">
                  <a:solidFill>
                    <a:srgbClr val="000000"/>
                  </a:solidFill>
                  <a:round/>
                  <a:headEnd/>
                  <a:tailEnd/>
                </a:ln>
                <a:solidFill>
                  <a:srgbClr val="101FB0"/>
                </a:solidFill>
                <a:latin typeface="Teim new roman"/>
              </a:rPr>
              <a:t>TRƯỜNG </a:t>
            </a:r>
            <a:r>
              <a:rPr lang="en-US" sz="2700" b="1" kern="10" dirty="0">
                <a:ln w="9525">
                  <a:solidFill>
                    <a:srgbClr val="000000"/>
                  </a:solidFill>
                  <a:round/>
                  <a:headEnd/>
                  <a:tailEnd/>
                </a:ln>
                <a:solidFill>
                  <a:srgbClr val="101FB0"/>
                </a:solidFill>
                <a:latin typeface="Teim new roman"/>
              </a:rPr>
              <a:t>MẦM NON ĐỨC GIANG</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078" y="3103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p:cNvSpPr>
            <a:spLocks noChangeArrowheads="1" noChangeShapeType="1" noTextEdit="1"/>
          </p:cNvSpPr>
          <p:nvPr/>
        </p:nvSpPr>
        <p:spPr bwMode="auto">
          <a:xfrm>
            <a:off x="3408175" y="4043604"/>
            <a:ext cx="4924378" cy="79047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defRPr/>
            </a:pPr>
            <a:r>
              <a:rPr lang="en-US" sz="3600" b="1" kern="10" dirty="0" err="1">
                <a:ln w="9525">
                  <a:solidFill>
                    <a:srgbClr val="000000"/>
                  </a:solidFill>
                  <a:round/>
                  <a:headEnd/>
                  <a:tailEnd/>
                </a:ln>
                <a:solidFill>
                  <a:srgbClr val="FF0000"/>
                </a:solidFill>
                <a:latin typeface="Teim new roman"/>
              </a:rPr>
              <a:t>Giáo</a:t>
            </a:r>
            <a:r>
              <a:rPr lang="en-US" sz="3600" b="1" kern="10" dirty="0">
                <a:ln w="9525">
                  <a:solidFill>
                    <a:srgbClr val="000000"/>
                  </a:solidFill>
                  <a:round/>
                  <a:headEnd/>
                  <a:tailEnd/>
                </a:ln>
                <a:solidFill>
                  <a:srgbClr val="FF0000"/>
                </a:solidFill>
                <a:latin typeface="Teim new roman"/>
              </a:rPr>
              <a:t> </a:t>
            </a:r>
            <a:r>
              <a:rPr lang="en-US" sz="3600" b="1" kern="10" dirty="0" err="1" smtClean="0">
                <a:ln w="9525">
                  <a:solidFill>
                    <a:srgbClr val="000000"/>
                  </a:solidFill>
                  <a:round/>
                  <a:headEnd/>
                  <a:tailEnd/>
                </a:ln>
                <a:solidFill>
                  <a:srgbClr val="FF0000"/>
                </a:solidFill>
                <a:latin typeface="Teim new roman"/>
              </a:rPr>
              <a:t>viên</a:t>
            </a:r>
            <a:r>
              <a:rPr lang="en-US" sz="3600" b="1" kern="10" dirty="0" smtClean="0">
                <a:ln w="9525">
                  <a:solidFill>
                    <a:srgbClr val="000000"/>
                  </a:solidFill>
                  <a:round/>
                  <a:headEnd/>
                  <a:tailEnd/>
                </a:ln>
                <a:solidFill>
                  <a:srgbClr val="FF0000"/>
                </a:solidFill>
                <a:latin typeface="Teim new roman"/>
              </a:rPr>
              <a:t>: </a:t>
            </a:r>
            <a:r>
              <a:rPr lang="en-US" sz="3600" b="1" kern="10" dirty="0">
                <a:ln w="9525">
                  <a:solidFill>
                    <a:srgbClr val="000000"/>
                  </a:solidFill>
                  <a:round/>
                  <a:headEnd/>
                  <a:tailEnd/>
                </a:ln>
                <a:solidFill>
                  <a:srgbClr val="FF0000"/>
                </a:solidFill>
                <a:latin typeface="Teim new roman"/>
              </a:rPr>
              <a:t>Lương Thị Thu Hiền</a:t>
            </a:r>
          </a:p>
          <a:p>
            <a:pPr>
              <a:spcBef>
                <a:spcPct val="20000"/>
              </a:spcBef>
              <a:defRPr/>
            </a:pPr>
            <a:r>
              <a:rPr lang="en-US" sz="3600" b="1" kern="10" dirty="0">
                <a:ln w="9525">
                  <a:solidFill>
                    <a:srgbClr val="000000"/>
                  </a:solidFill>
                  <a:round/>
                  <a:headEnd/>
                  <a:tailEnd/>
                </a:ln>
                <a:solidFill>
                  <a:srgbClr val="FF0000"/>
                </a:solidFill>
                <a:latin typeface="Teim new roman"/>
              </a:rPr>
              <a:t> Lớp: </a:t>
            </a:r>
            <a:r>
              <a:rPr lang="en-US" sz="3600" b="1" kern="10" dirty="0" smtClean="0">
                <a:ln w="9525">
                  <a:solidFill>
                    <a:srgbClr val="000000"/>
                  </a:solidFill>
                  <a:round/>
                  <a:headEnd/>
                  <a:tailEnd/>
                </a:ln>
                <a:solidFill>
                  <a:srgbClr val="FF0000"/>
                </a:solidFill>
                <a:latin typeface="Teim new roman"/>
              </a:rPr>
              <a:t>Nhà trẻ D1  </a:t>
            </a:r>
            <a:endParaRPr lang="en-US" sz="3600" b="1" kern="10" dirty="0">
              <a:ln w="9525">
                <a:solidFill>
                  <a:srgbClr val="000000"/>
                </a:solidFill>
                <a:round/>
                <a:headEnd/>
                <a:tailEnd/>
              </a:ln>
              <a:solidFill>
                <a:srgbClr val="FF0000"/>
              </a:solidFill>
              <a:latin typeface="Teim new roman"/>
            </a:endParaRPr>
          </a:p>
        </p:txBody>
      </p:sp>
      <p:sp>
        <p:nvSpPr>
          <p:cNvPr id="7" name="WordArt 4"/>
          <p:cNvSpPr>
            <a:spLocks noChangeArrowheads="1" noChangeShapeType="1" noTextEdit="1"/>
          </p:cNvSpPr>
          <p:nvPr/>
        </p:nvSpPr>
        <p:spPr bwMode="auto">
          <a:xfrm>
            <a:off x="691661" y="1552532"/>
            <a:ext cx="11002169" cy="1257616"/>
          </a:xfrm>
          <a:prstGeom prst="rect">
            <a:avLst/>
          </a:prstGeom>
        </p:spPr>
        <p:txBody>
          <a:bodyPr wrap="none" fromWordArt="1">
            <a:prstTxWarp prst="textCanDown">
              <a:avLst>
                <a:gd name="adj" fmla="val 14287"/>
              </a:avLst>
            </a:prstTxWarp>
          </a:bodyPr>
          <a:lstStyle/>
          <a:p>
            <a:pPr algn="ctr"/>
            <a:r>
              <a:rPr lang="en-US" sz="3600" b="1" kern="10" dirty="0">
                <a:ln w="9525">
                  <a:solidFill>
                    <a:srgbClr val="000000"/>
                  </a:solidFill>
                  <a:round/>
                  <a:headEnd/>
                  <a:tailEnd/>
                </a:ln>
                <a:solidFill>
                  <a:srgbClr val="00B050"/>
                </a:solidFill>
                <a:effectLst>
                  <a:outerShdw dist="35921" dir="2700000" algn="ctr" rotWithShape="0">
                    <a:srgbClr val="808080">
                      <a:alpha val="79999"/>
                    </a:srgbClr>
                  </a:outerShdw>
                </a:effectLst>
                <a:latin typeface="TTesim new roman"/>
                <a:cs typeface="Times New Roman" panose="02020603050405020304" pitchFamily="18" charset="0"/>
              </a:rPr>
              <a:t>GIÁO </a:t>
            </a:r>
            <a:r>
              <a:rPr lang="en-US" sz="3600" b="1" kern="10" dirty="0" smtClean="0">
                <a:ln w="9525">
                  <a:solidFill>
                    <a:srgbClr val="000000"/>
                  </a:solidFill>
                  <a:round/>
                  <a:headEnd/>
                  <a:tailEnd/>
                </a:ln>
                <a:solidFill>
                  <a:srgbClr val="00B050"/>
                </a:solidFill>
                <a:effectLst>
                  <a:outerShdw dist="35921" dir="2700000" algn="ctr" rotWithShape="0">
                    <a:srgbClr val="808080">
                      <a:alpha val="79999"/>
                    </a:srgbClr>
                  </a:outerShdw>
                </a:effectLst>
                <a:latin typeface="TTesim new roman"/>
                <a:cs typeface="Times New Roman" panose="02020603050405020304" pitchFamily="18" charset="0"/>
              </a:rPr>
              <a:t>ÁN: </a:t>
            </a:r>
            <a:r>
              <a:rPr lang="en-US" sz="3600" b="1" kern="10" dirty="0">
                <a:ln w="9525">
                  <a:solidFill>
                    <a:srgbClr val="000000"/>
                  </a:solidFill>
                  <a:round/>
                  <a:headEnd/>
                  <a:tailEnd/>
                </a:ln>
                <a:solidFill>
                  <a:srgbClr val="00B050"/>
                </a:solidFill>
                <a:effectLst>
                  <a:outerShdw dist="35921" dir="2700000" algn="ctr" rotWithShape="0">
                    <a:srgbClr val="808080">
                      <a:alpha val="79999"/>
                    </a:srgbClr>
                  </a:outerShdw>
                </a:effectLst>
                <a:latin typeface="TTesim new roman"/>
                <a:cs typeface="Times New Roman" panose="02020603050405020304" pitchFamily="18" charset="0"/>
              </a:rPr>
              <a:t>Lĩnh vực phát triển ngôn ngữ</a:t>
            </a:r>
          </a:p>
        </p:txBody>
      </p:sp>
      <p:sp>
        <p:nvSpPr>
          <p:cNvPr id="9" name="WordArt 5"/>
          <p:cNvSpPr>
            <a:spLocks noChangeArrowheads="1" noChangeShapeType="1" noTextEdit="1"/>
          </p:cNvSpPr>
          <p:nvPr/>
        </p:nvSpPr>
        <p:spPr bwMode="auto">
          <a:xfrm>
            <a:off x="2299181" y="2915067"/>
            <a:ext cx="7942100" cy="907044"/>
          </a:xfrm>
          <a:prstGeom prst="rect">
            <a:avLst/>
          </a:prstGeom>
        </p:spPr>
        <p:txBody>
          <a:bodyPr wrap="none" fromWordArt="1">
            <a:prstTxWarp prst="textWave1">
              <a:avLst>
                <a:gd name="adj1" fmla="val 13005"/>
                <a:gd name="adj2" fmla="val 0"/>
              </a:avLst>
            </a:prstTxWarp>
          </a:bodyPr>
          <a:lstStyle/>
          <a:p>
            <a:pPr algn="ctr"/>
            <a:r>
              <a:rPr lang="en-US" sz="3600" b="1" kern="10" dirty="0" smtClean="0">
                <a:ln w="12700">
                  <a:solidFill>
                    <a:srgbClr val="0000FF"/>
                  </a:solidFill>
                  <a:round/>
                  <a:headEnd/>
                  <a:tailEnd/>
                </a:ln>
                <a:solidFill>
                  <a:srgbClr val="FF0000"/>
                </a:solidFill>
                <a:effectLst>
                  <a:outerShdw dist="35921" dir="2700000" sy="50000" kx="2115830" algn="bl" rotWithShape="0">
                    <a:srgbClr val="C0C0C0">
                      <a:alpha val="80000"/>
                    </a:srgbClr>
                  </a:outerShdw>
                </a:effectLst>
                <a:latin typeface=".tiems new ro man"/>
              </a:rPr>
              <a:t>Thơ:Bóng bay</a:t>
            </a:r>
            <a:endParaRPr lang="en-US" sz="3600" b="1" kern="10" dirty="0">
              <a:ln w="12700">
                <a:solidFill>
                  <a:srgbClr val="0000FF"/>
                </a:solidFill>
                <a:round/>
                <a:headEnd/>
                <a:tailEnd/>
              </a:ln>
              <a:solidFill>
                <a:srgbClr val="FF0000"/>
              </a:solidFill>
              <a:effectLst>
                <a:outerShdw dist="35921" dir="2700000" sy="50000" kx="2115830" algn="bl" rotWithShape="0">
                  <a:srgbClr val="C0C0C0">
                    <a:alpha val="80000"/>
                  </a:srgbClr>
                </a:outerShdw>
              </a:effectLst>
              <a:latin typeface=".VnAvant" panose="020B7200000000000000" pitchFamily="34" charset="0"/>
            </a:endParaRPr>
          </a:p>
        </p:txBody>
      </p:sp>
    </p:spTree>
    <p:extLst>
      <p:ext uri="{BB962C8B-B14F-4D97-AF65-F5344CB8AC3E}">
        <p14:creationId xmlns:p14="http://schemas.microsoft.com/office/powerpoint/2010/main" val="15170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3453" y="2312267"/>
            <a:ext cx="9718431" cy="1354217"/>
          </a:xfrm>
          <a:prstGeom prst="rect">
            <a:avLst/>
          </a:prstGeom>
        </p:spPr>
        <p:txBody>
          <a:bodyPr wrap="square">
            <a:spAutoFit/>
          </a:bodyPr>
          <a:lstStyle/>
          <a:p>
            <a:pPr>
              <a:spcBef>
                <a:spcPct val="0"/>
              </a:spcBef>
              <a:buClrTx/>
              <a:buSzTx/>
              <a:buNone/>
            </a:pPr>
            <a:r>
              <a:rPr lang="en-US" altLang="en-US" sz="2400" b="1" i="1" dirty="0" smtClean="0">
                <a:solidFill>
                  <a:srgbClr val="FF0000"/>
                </a:solidFill>
                <a:latin typeface="Times New Roman" panose="02020603050405020304" pitchFamily="18" charset="0"/>
              </a:rPr>
              <a:t>Đàm </a:t>
            </a:r>
            <a:r>
              <a:rPr lang="en-US" altLang="en-US" sz="2400" b="1" i="1" dirty="0">
                <a:solidFill>
                  <a:srgbClr val="FF0000"/>
                </a:solidFill>
                <a:latin typeface="Times New Roman" panose="02020603050405020304" pitchFamily="18" charset="0"/>
              </a:rPr>
              <a:t>thoại - Trích </a:t>
            </a:r>
            <a:r>
              <a:rPr lang="en-US" altLang="en-US" sz="2400" b="1" i="1" dirty="0" smtClean="0">
                <a:solidFill>
                  <a:srgbClr val="FF0000"/>
                </a:solidFill>
                <a:latin typeface="Times New Roman" panose="02020603050405020304" pitchFamily="18" charset="0"/>
              </a:rPr>
              <a:t>dẫn</a:t>
            </a:r>
          </a:p>
          <a:p>
            <a:pPr>
              <a:spcBef>
                <a:spcPct val="0"/>
              </a:spcBef>
              <a:buClrTx/>
              <a:buSzTx/>
              <a:buNone/>
            </a:pPr>
            <a:r>
              <a:rPr lang="en-US" dirty="0" smtClean="0"/>
              <a:t> +  </a:t>
            </a:r>
            <a:r>
              <a:rPr lang="en-US" sz="2000" b="1" dirty="0" smtClean="0">
                <a:solidFill>
                  <a:srgbClr val="7030A0"/>
                </a:solidFill>
                <a:latin typeface="Times New Roman" panose="02020603050405020304" pitchFamily="18" charset="0"/>
                <a:cs typeface="Times New Roman" panose="02020603050405020304" pitchFamily="18" charset="0"/>
              </a:rPr>
              <a:t>Cô </a:t>
            </a:r>
            <a:r>
              <a:rPr lang="en-US" sz="2000" b="1" dirty="0">
                <a:solidFill>
                  <a:srgbClr val="7030A0"/>
                </a:solidFill>
                <a:latin typeface="Times New Roman" panose="02020603050405020304" pitchFamily="18" charset="0"/>
                <a:cs typeface="Times New Roman" panose="02020603050405020304" pitchFamily="18" charset="0"/>
              </a:rPr>
              <a:t>vừa đọc bài thơ gì?</a:t>
            </a:r>
          </a:p>
          <a:p>
            <a:r>
              <a:rPr lang="en-US" sz="2000" b="1" dirty="0" smtClean="0">
                <a:solidFill>
                  <a:srgbClr val="7030A0"/>
                </a:solidFill>
                <a:latin typeface="Times New Roman" panose="02020603050405020304" pitchFamily="18" charset="0"/>
                <a:cs typeface="Times New Roman" panose="02020603050405020304" pitchFamily="18" charset="0"/>
              </a:rPr>
              <a:t>  + Những quả bóng có màu gì?</a:t>
            </a:r>
          </a:p>
          <a:p>
            <a:r>
              <a:rPr lang="en-US" dirty="0" smtClean="0"/>
              <a:t>  </a:t>
            </a:r>
            <a:endParaRPr lang="en-US" sz="20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90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05149"/>
            <a:ext cx="3329572"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Bóng trắng bóng xan</a:t>
            </a:r>
            <a:r>
              <a:rPr lang="vi-VN" dirty="0">
                <a:solidFill>
                  <a:srgbClr val="FF0000"/>
                </a:solidFill>
                <a:latin typeface="Roboto" panose="02000000000000000000" pitchFamily="2" charset="0"/>
              </a:rPr>
              <a:t>h</a:t>
            </a:r>
            <a:endParaRPr lang="en-US" dirty="0">
              <a:solidFill>
                <a:srgbClr val="FF0000"/>
              </a:solidFill>
            </a:endParaRPr>
          </a:p>
        </p:txBody>
      </p:sp>
      <p:sp>
        <p:nvSpPr>
          <p:cNvPr id="5" name="Rectangle 4"/>
          <p:cNvSpPr/>
          <p:nvPr/>
        </p:nvSpPr>
        <p:spPr>
          <a:xfrm>
            <a:off x="78377" y="566814"/>
            <a:ext cx="3187337" cy="830997"/>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Bóng vàng bóng đỏ</a:t>
            </a:r>
            <a:br>
              <a:rPr lang="vi-VN" sz="2400" b="1"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2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60870" y="1920381"/>
            <a:ext cx="9718431" cy="523220"/>
          </a:xfrm>
          <a:prstGeom prst="rect">
            <a:avLst/>
          </a:prstGeom>
        </p:spPr>
        <p:txBody>
          <a:bodyPr wrap="square">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Các bạn nhỏ đi đâu nhỉ?   </a:t>
            </a:r>
            <a:endPar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9" y="-25400"/>
            <a:ext cx="12183290" cy="621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285204" y="345622"/>
            <a:ext cx="2144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b="1" smtClean="0">
                <a:solidFill>
                  <a:srgbClr val="FF0000"/>
                </a:solidFill>
                <a:latin typeface="Times New Roman" panose="02020603050405020304" pitchFamily="18" charset="0"/>
                <a:cs typeface="Times New Roman" panose="02020603050405020304" pitchFamily="18" charset="0"/>
              </a:rPr>
              <a:t>Bầy trẻ nhỏ.</a:t>
            </a:r>
          </a:p>
          <a:p>
            <a:pPr>
              <a:spcBef>
                <a:spcPct val="0"/>
              </a:spcBef>
              <a:buFontTx/>
              <a:buNone/>
            </a:pPr>
            <a:r>
              <a:rPr lang="vi-VN" altLang="vi-VN" sz="2000" b="1" smtClean="0">
                <a:solidFill>
                  <a:srgbClr val="FF0000"/>
                </a:solidFill>
                <a:latin typeface="Times New Roman" panose="02020603050405020304" pitchFamily="18" charset="0"/>
                <a:cs typeface="Times New Roman" panose="02020603050405020304" pitchFamily="18" charset="0"/>
              </a:rPr>
              <a:t>Vui đến trường. </a:t>
            </a:r>
            <a:endParaRPr lang="vi-VN" altLang="vi-VN" sz="2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18092" y="6345300"/>
            <a:ext cx="5780750" cy="400110"/>
          </a:xfrm>
          <a:prstGeom prst="rect">
            <a:avLst/>
          </a:prstGeom>
        </p:spPr>
        <p:txBody>
          <a:bodyPr wrap="none">
            <a:spAutoFit/>
          </a:bodyPr>
          <a:lstStyle/>
          <a:p>
            <a:r>
              <a:rPr lang="en-US" sz="2000" b="1" dirty="0">
                <a:solidFill>
                  <a:srgbClr val="FF0000"/>
                </a:solidFill>
                <a:latin typeface="Times New Roman" panose="02020603050405020304" pitchFamily="18" charset="0"/>
                <a:cs typeface="Times New Roman" panose="02020603050405020304" pitchFamily="18" charset="0"/>
              </a:rPr>
              <a:t>Khuôn mặt các bạn như thế nào? Có vui không nhỉ</a:t>
            </a:r>
          </a:p>
        </p:txBody>
      </p:sp>
    </p:spTree>
    <p:extLst>
      <p:ext uri="{BB962C8B-B14F-4D97-AF65-F5344CB8AC3E}">
        <p14:creationId xmlns:p14="http://schemas.microsoft.com/office/powerpoint/2010/main" val="286945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Picture 6"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35F47A-1C2D-44E3-5CFC-327FBDCD31D4}"/>
              </a:ext>
            </a:extLst>
          </p:cNvPr>
          <p:cNvSpPr txBox="1"/>
          <p:nvPr/>
        </p:nvSpPr>
        <p:spPr>
          <a:xfrm>
            <a:off x="1153428" y="2905780"/>
            <a:ext cx="9737558" cy="400110"/>
          </a:xfrm>
          <a:prstGeom prst="rect">
            <a:avLst/>
          </a:prstGeom>
          <a:noFill/>
        </p:spPr>
        <p:txBody>
          <a:bodyPr wrap="square" rtlCol="0">
            <a:spAutoFit/>
          </a:bodyPr>
          <a:lstStyle/>
          <a:p>
            <a:pPr algn="ctr"/>
            <a:r>
              <a:rPr lang="en-US" sz="2000" b="1" dirty="0">
                <a:solidFill>
                  <a:srgbClr val="7030A0"/>
                </a:solidFill>
                <a:latin typeface="Times New Roman" panose="02020603050405020304" pitchFamily="18" charset="0"/>
                <a:cs typeface="Times New Roman" panose="02020603050405020304" pitchFamily="18" charset="0"/>
              </a:rPr>
              <a:t>-Trên đường các bạn tới trường </a:t>
            </a:r>
            <a:r>
              <a:rPr lang="en-US" sz="2000" b="1" dirty="0" smtClean="0">
                <a:solidFill>
                  <a:srgbClr val="7030A0"/>
                </a:solidFill>
                <a:latin typeface="Times New Roman" panose="02020603050405020304" pitchFamily="18" charset="0"/>
                <a:cs typeface="Times New Roman" panose="02020603050405020304" pitchFamily="18" charset="0"/>
              </a:rPr>
              <a:t>, còn </a:t>
            </a:r>
            <a:r>
              <a:rPr lang="en-US" sz="2000" b="1" dirty="0">
                <a:solidFill>
                  <a:srgbClr val="7030A0"/>
                </a:solidFill>
                <a:latin typeface="Times New Roman" panose="02020603050405020304" pitchFamily="18" charset="0"/>
                <a:cs typeface="Times New Roman" panose="02020603050405020304" pitchFamily="18" charset="0"/>
              </a:rPr>
              <a:t>nhìn thấy những gì đây?</a:t>
            </a:r>
          </a:p>
        </p:txBody>
      </p:sp>
      <p:pic>
        <p:nvPicPr>
          <p:cNvPr id="9" name="Picture 8">
            <a:extLst>
              <a:ext uri="{FF2B5EF4-FFF2-40B4-BE49-F238E27FC236}">
                <a16:creationId xmlns:a16="http://schemas.microsoft.com/office/drawing/2014/main" id="{2145CFB8-54D0-F6C1-1225-D75B1438D74C}"/>
              </a:ext>
            </a:extLst>
          </p:cNvPr>
          <p:cNvPicPr>
            <a:picLocks noChangeAspect="1"/>
          </p:cNvPicPr>
          <p:nvPr/>
        </p:nvPicPr>
        <p:blipFill>
          <a:blip r:embed="rId4"/>
          <a:stretch>
            <a:fillRect/>
          </a:stretch>
        </p:blipFill>
        <p:spPr>
          <a:xfrm>
            <a:off x="1" y="0"/>
            <a:ext cx="12256007" cy="6858000"/>
          </a:xfrm>
          <a:prstGeom prst="rect">
            <a:avLst/>
          </a:prstGeom>
        </p:spPr>
      </p:pic>
      <p:sp>
        <p:nvSpPr>
          <p:cNvPr id="10" name="Rectangle 9"/>
          <p:cNvSpPr/>
          <p:nvPr/>
        </p:nvSpPr>
        <p:spPr>
          <a:xfrm>
            <a:off x="4833885" y="483394"/>
            <a:ext cx="4073679" cy="646331"/>
          </a:xfrm>
          <a:prstGeom prst="rect">
            <a:avLst/>
          </a:prstGeom>
        </p:spPr>
        <p:txBody>
          <a:bodyPr wrap="square">
            <a:spAutoFit/>
          </a:bodyPr>
          <a:lstStyle/>
          <a:p>
            <a:pPr>
              <a:spcBef>
                <a:spcPct val="0"/>
              </a:spcBef>
              <a:buFontTx/>
              <a:buNone/>
            </a:pPr>
            <a:r>
              <a:rPr lang="vi-VN" altLang="vi-VN" b="1" dirty="0">
                <a:solidFill>
                  <a:srgbClr val="FF0000"/>
                </a:solidFill>
                <a:latin typeface="Times New Roman" panose="02020603050405020304" pitchFamily="18" charset="0"/>
                <a:cs typeface="Times New Roman" panose="02020603050405020304" pitchFamily="18" charset="0"/>
              </a:rPr>
              <a:t>Bước trên đường. </a:t>
            </a:r>
          </a:p>
          <a:p>
            <a:pPr>
              <a:spcBef>
                <a:spcPct val="0"/>
              </a:spcBef>
              <a:buFontTx/>
              <a:buNone/>
            </a:pPr>
            <a:r>
              <a:rPr lang="vi-VN" altLang="vi-VN" b="1" dirty="0">
                <a:solidFill>
                  <a:srgbClr val="FF0000"/>
                </a:solidFill>
                <a:latin typeface="Times New Roman" panose="02020603050405020304" pitchFamily="18" charset="0"/>
                <a:cs typeface="Times New Roman" panose="02020603050405020304" pitchFamily="18" charset="0"/>
              </a:rPr>
              <a:t>Đầy hoa bóng </a:t>
            </a:r>
          </a:p>
        </p:txBody>
      </p:sp>
    </p:spTree>
    <p:extLst>
      <p:ext uri="{BB962C8B-B14F-4D97-AF65-F5344CB8AC3E}">
        <p14:creationId xmlns:p14="http://schemas.microsoft.com/office/powerpoint/2010/main" val="5678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94"/>
            <a:ext cx="12192000" cy="6881331"/>
          </a:xfrm>
          <a:prstGeom prst="rect">
            <a:avLst/>
          </a:prstGeom>
        </p:spPr>
      </p:pic>
      <p:pic>
        <p:nvPicPr>
          <p:cNvPr id="6" name="Picture 5"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908048" y="3081528"/>
            <a:ext cx="8686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Giáo dục</a:t>
            </a:r>
          </a:p>
          <a:p>
            <a:pPr algn="ctr" eaLnBrk="1" hangingPunct="1">
              <a:spcBef>
                <a:spcPct val="0"/>
              </a:spcBef>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Qua bài thơ cô mong muốn các con đi học ngoan, không khóc nhè và thích đến trường nhé!</a:t>
            </a:r>
          </a:p>
        </p:txBody>
      </p:sp>
    </p:spTree>
    <p:extLst>
      <p:ext uri="{BB962C8B-B14F-4D97-AF65-F5344CB8AC3E}">
        <p14:creationId xmlns:p14="http://schemas.microsoft.com/office/powerpoint/2010/main" val="3762186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7" name="Picture 6"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34083" y="2330245"/>
            <a:ext cx="8716109" cy="2322302"/>
          </a:xfrm>
          <a:prstGeom prst="rect">
            <a:avLst/>
          </a:prstGeom>
        </p:spPr>
        <p:txBody>
          <a:bodyPr wrap="square">
            <a:spAutoFit/>
          </a:bodyPr>
          <a:lstStyle/>
          <a:p>
            <a:pPr>
              <a:lnSpc>
                <a:spcPct val="107000"/>
              </a:lnSpc>
              <a:spcAft>
                <a:spcPts val="750"/>
              </a:spcAft>
            </a:pPr>
            <a:r>
              <a:rPr lang="pt-BR" sz="32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Dạy trẻ đọc thơ</a:t>
            </a:r>
            <a:endParaRPr lang="en-US"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a:solidFill>
                  <a:srgbClr val="7030A0"/>
                </a:solidFill>
                <a:latin typeface="Times New Roman" panose="02020603050405020304" pitchFamily="18" charset="0"/>
                <a:cs typeface="Times New Roman" panose="02020603050405020304" pitchFamily="18" charset="0"/>
              </a:rPr>
              <a:t>Cho trẻ tập đọc theo cô từ 2-3 lần. </a:t>
            </a:r>
          </a:p>
          <a:p>
            <a:r>
              <a:rPr lang="en-US" sz="2000" b="1" dirty="0">
                <a:solidFill>
                  <a:srgbClr val="7030A0"/>
                </a:solidFill>
                <a:latin typeface="Times New Roman" panose="02020603050405020304" pitchFamily="18" charset="0"/>
                <a:cs typeface="Times New Roman" panose="02020603050405020304" pitchFamily="18" charset="0"/>
              </a:rPr>
              <a:t>- Cho trẻ đọc theo tổ </a:t>
            </a:r>
          </a:p>
          <a:p>
            <a:r>
              <a:rPr lang="en-US" sz="2000" b="1" dirty="0">
                <a:solidFill>
                  <a:srgbClr val="7030A0"/>
                </a:solidFill>
                <a:latin typeface="Times New Roman" panose="02020603050405020304" pitchFamily="18" charset="0"/>
                <a:cs typeface="Times New Roman" panose="02020603050405020304" pitchFamily="18" charset="0"/>
              </a:rPr>
              <a:t>- Cho trẻ đọc theo nhóm, cá nhân.</a:t>
            </a:r>
          </a:p>
          <a:p>
            <a:r>
              <a:rPr lang="en-US" sz="2000" b="1" dirty="0">
                <a:solidFill>
                  <a:srgbClr val="7030A0"/>
                </a:solidFill>
                <a:latin typeface="Times New Roman" panose="02020603050405020304" pitchFamily="18" charset="0"/>
                <a:cs typeface="Times New Roman" panose="02020603050405020304" pitchFamily="18" charset="0"/>
              </a:rPr>
              <a:t>*Củng cố: Cô hỏi lại trẻ tên bài thơ. Cô đọc lại 1 lần</a:t>
            </a:r>
          </a:p>
          <a:p>
            <a:r>
              <a:rPr lang="pt-BR" sz="20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dirty="0" smtClean="0">
              <a:latin typeface="Times New Roman" panose="02020603050405020304" pitchFamily="18" charset="0"/>
              <a:ea typeface="Times New Roman" panose="02020603050405020304" pitchFamily="18" charset="0"/>
            </a:endParaRPr>
          </a:p>
        </p:txBody>
      </p:sp>
      <p:sp>
        <p:nvSpPr>
          <p:cNvPr id="8" name="TextBox 1"/>
          <p:cNvSpPr txBox="1">
            <a:spLocks noChangeArrowheads="1"/>
          </p:cNvSpPr>
          <p:nvPr/>
        </p:nvSpPr>
        <p:spPr bwMode="auto">
          <a:xfrm>
            <a:off x="113425" y="4493389"/>
            <a:ext cx="914693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3</a:t>
            </a:r>
            <a:r>
              <a:rPr lang="en-US" altLang="en-US" sz="2800" b="1" dirty="0">
                <a:solidFill>
                  <a:srgbClr val="FF0000"/>
                </a:solidFill>
                <a:latin typeface="Times New Roman" panose="02020603050405020304" pitchFamily="18" charset="0"/>
                <a:cs typeface="Times New Roman" panose="02020603050405020304" pitchFamily="18" charset="0"/>
              </a:rPr>
              <a:t>. Kết thúc</a:t>
            </a:r>
          </a:p>
          <a:p>
            <a:pPr>
              <a:spcBef>
                <a:spcPct val="0"/>
              </a:spcBef>
              <a:buClrTx/>
              <a:buSzTx/>
              <a:buNone/>
            </a:pPr>
            <a:r>
              <a:rPr lang="pt-BR" sz="2400" b="1" dirty="0" smtClean="0">
                <a:solidFill>
                  <a:srgbClr val="7030A0"/>
                </a:solidFill>
                <a:latin typeface="Times New Roman" panose="02020603050405020304" pitchFamily="18" charset="0"/>
                <a:ea typeface="Times New Roman" panose="02020603050405020304" pitchFamily="18" charset="0"/>
              </a:rPr>
              <a:t>              </a:t>
            </a:r>
            <a:r>
              <a:rPr lang="pt-BR" sz="2000" dirty="0" smtClean="0">
                <a:solidFill>
                  <a:srgbClr val="7030A0"/>
                </a:solidFill>
                <a:latin typeface="Times New Roman" panose="02020603050405020304" pitchFamily="18" charset="0"/>
                <a:ea typeface="Times New Roman" panose="02020603050405020304" pitchFamily="18" charset="0"/>
              </a:rPr>
              <a:t>Cô cùng trẻ vận động theo nhạc  bài hát “Bóng ba’’</a:t>
            </a:r>
            <a:endParaRPr lang="en-US" sz="2000" dirty="0">
              <a:solidFill>
                <a:srgbClr val="7030A0"/>
              </a:solidFill>
            </a:endParaRPr>
          </a:p>
          <a:p>
            <a:pPr eaLnBrk="1" hangingPunct="1">
              <a:spcBef>
                <a:spcPct val="0"/>
              </a:spcBef>
              <a:buClrTx/>
              <a:buSzTx/>
              <a:buFontTx/>
              <a:buNone/>
            </a:pPr>
            <a:endParaRPr lang="en-US" alt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663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Desktop\z3792877161416_2e96f382813a3456ccce3748ec0e90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923"/>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00" y="188581"/>
            <a:ext cx="1063171" cy="954419"/>
          </a:xfrm>
          <a:prstGeom prst="rect">
            <a:avLst/>
          </a:prstGeom>
        </p:spPr>
      </p:pic>
      <p:sp>
        <p:nvSpPr>
          <p:cNvPr id="6" name="WordArt 6"/>
          <p:cNvSpPr>
            <a:spLocks noChangeArrowheads="1" noChangeShapeType="1" noTextEdit="1"/>
          </p:cNvSpPr>
          <p:nvPr/>
        </p:nvSpPr>
        <p:spPr bwMode="auto">
          <a:xfrm>
            <a:off x="3013529" y="188581"/>
            <a:ext cx="5439066" cy="779616"/>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700" b="1" kern="10" dirty="0">
              <a:ln w="9525">
                <a:solidFill>
                  <a:srgbClr val="000000"/>
                </a:solidFill>
                <a:round/>
                <a:headEnd/>
                <a:tailEnd/>
              </a:ln>
              <a:solidFill>
                <a:srgbClr val="002060"/>
              </a:solidFill>
              <a:latin typeface=" tiems newroman"/>
            </a:endParaRPr>
          </a:p>
        </p:txBody>
      </p:sp>
      <p:sp>
        <p:nvSpPr>
          <p:cNvPr id="7" name="WordArt 35"/>
          <p:cNvSpPr>
            <a:spLocks noChangeArrowheads="1" noChangeShapeType="1" noTextEdit="1"/>
          </p:cNvSpPr>
          <p:nvPr/>
        </p:nvSpPr>
        <p:spPr bwMode="auto">
          <a:xfrm>
            <a:off x="466031" y="1512277"/>
            <a:ext cx="11554452" cy="2125835"/>
          </a:xfrm>
          <a:prstGeom prst="rect">
            <a:avLst/>
          </a:prstGeom>
        </p:spPr>
        <p:txBody>
          <a:bodyPr wrap="none" fromWordArt="1">
            <a:prstTxWarp prst="textCurveUp">
              <a:avLst>
                <a:gd name="adj" fmla="val 40356"/>
              </a:avLst>
            </a:prstTxWarp>
          </a:bodyPr>
          <a:lstStyle/>
          <a:p>
            <a:pPr algn="ctr">
              <a:buFontTx/>
              <a:buNone/>
            </a:pPr>
            <a:r>
              <a:rPr lang="en-US" sz="2700" kern="10" dirty="0" smtClean="0">
                <a:ln w="12700">
                  <a:solidFill>
                    <a:srgbClr val="0000FF"/>
                  </a:solidFill>
                  <a:round/>
                  <a:headEnd/>
                  <a:tailEnd/>
                </a:ln>
                <a:solidFill>
                  <a:srgbClr val="FF0000"/>
                </a:solidFill>
                <a:effectLst>
                  <a:outerShdw dist="45791" dir="2021404" algn="ctr" rotWithShape="0">
                    <a:srgbClr val="808080">
                      <a:alpha val="79999"/>
                    </a:srgbClr>
                  </a:outerShdw>
                </a:effectLst>
                <a:latin typeface=" tiems newroman"/>
                <a:cs typeface="Times New Roman" panose="02020603050405020304" pitchFamily="18" charset="0"/>
              </a:rPr>
              <a:t>Xin chào hẹn gặp lại các bé !</a:t>
            </a:r>
            <a:endParaRPr lang="en-US" sz="2700" kern="10" dirty="0">
              <a:ln w="12700">
                <a:solidFill>
                  <a:srgbClr val="0000FF"/>
                </a:solidFill>
                <a:round/>
                <a:headEnd/>
                <a:tailEnd/>
              </a:ln>
              <a:solidFill>
                <a:srgbClr val="FF0000"/>
              </a:solidFill>
              <a:effectLst>
                <a:outerShdw dist="45791" dir="2021404" algn="ctr" rotWithShape="0">
                  <a:srgbClr val="808080">
                    <a:alpha val="79999"/>
                  </a:srgbClr>
                </a:outerShdw>
              </a:effectLst>
              <a:latin typeface=" tiems newroman"/>
              <a:cs typeface="Times New Roman" panose="02020603050405020304" pitchFamily="18" charset="0"/>
            </a:endParaRPr>
          </a:p>
        </p:txBody>
      </p:sp>
    </p:spTree>
    <p:extLst>
      <p:ext uri="{BB962C8B-B14F-4D97-AF65-F5344CB8AC3E}">
        <p14:creationId xmlns:p14="http://schemas.microsoft.com/office/powerpoint/2010/main" val="23885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13920" cy="6858000"/>
          </a:xfrm>
          <a:prstGeom prst="rect">
            <a:avLst/>
          </a:prstGeom>
        </p:spPr>
      </p:pic>
      <p:sp>
        <p:nvSpPr>
          <p:cNvPr id="6" name="Rectangle 5"/>
          <p:cNvSpPr/>
          <p:nvPr/>
        </p:nvSpPr>
        <p:spPr>
          <a:xfrm>
            <a:off x="1614853" y="1049524"/>
            <a:ext cx="8469924" cy="3924151"/>
          </a:xfrm>
          <a:prstGeom prst="rect">
            <a:avLst/>
          </a:prstGeom>
        </p:spPr>
        <p:txBody>
          <a:bodyPr wrap="square">
            <a:spAutoFit/>
          </a:bodyPr>
          <a:lstStyle/>
          <a:p>
            <a:pPr algn="ctr">
              <a:lnSpc>
                <a:spcPct val="150000"/>
              </a:lnSpc>
              <a:spcAft>
                <a:spcPts val="0"/>
              </a:spcAft>
            </a:pPr>
            <a:r>
              <a:rPr lang="nl-NL" b="1" dirty="0" smtClean="0">
                <a:solidFill>
                  <a:srgbClr val="FF0000"/>
                </a:solidFill>
                <a:latin typeface="Times New Roman" panose="02020603050405020304" pitchFamily="18" charset="0"/>
                <a:ea typeface="Times New Roman" panose="02020603050405020304" pitchFamily="18" charset="0"/>
              </a:rPr>
              <a:t>MỤC ĐÍCH - YÊU CẦU</a:t>
            </a:r>
            <a:endParaRPr lang="en-US" sz="1600" dirty="0">
              <a:solidFill>
                <a:srgbClr val="FF0000"/>
              </a:solidFill>
              <a:latin typeface="Times New Roman" panose="02020603050405020304" pitchFamily="18" charset="0"/>
              <a:ea typeface="Times New Roman" panose="02020603050405020304" pitchFamily="18" charset="0"/>
            </a:endParaRPr>
          </a:p>
          <a:p>
            <a:r>
              <a:rPr lang="en-US" sz="2800" b="1" dirty="0">
                <a:solidFill>
                  <a:srgbClr val="004BE2"/>
                </a:solidFill>
                <a:latin typeface="Times New Roman" panose="02020603050405020304" pitchFamily="18" charset="0"/>
                <a:cs typeface="Times New Roman" panose="02020603050405020304" pitchFamily="18" charset="0"/>
              </a:rPr>
              <a:t>1</a:t>
            </a:r>
            <a:r>
              <a:rPr lang="en-US" sz="2800" b="1" dirty="0" smtClean="0">
                <a:solidFill>
                  <a:srgbClr val="004BE2"/>
                </a:solidFill>
                <a:latin typeface="Times New Roman" panose="02020603050405020304" pitchFamily="18" charset="0"/>
                <a:cs typeface="Times New Roman" panose="02020603050405020304" pitchFamily="18" charset="0"/>
              </a:rPr>
              <a:t>. Kiến thức  </a:t>
            </a:r>
          </a:p>
          <a:p>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Trẻ thuộc thơ và biết tên tác giả bài thơ:</a:t>
            </a:r>
          </a:p>
          <a:p>
            <a:r>
              <a:rPr lang="en-US" sz="2000" dirty="0">
                <a:solidFill>
                  <a:srgbClr val="7030A0"/>
                </a:solidFill>
                <a:latin typeface="Times New Roman" panose="02020603050405020304" pitchFamily="18" charset="0"/>
                <a:cs typeface="Times New Roman" panose="02020603050405020304" pitchFamily="18" charset="0"/>
              </a:rPr>
              <a:t>- Trẻ hiểu nội dung bài thơ: Bài thơ nói về c</a:t>
            </a:r>
            <a:r>
              <a:rPr lang="en-US" sz="2000" dirty="0" smtClean="0">
                <a:solidFill>
                  <a:srgbClr val="7030A0"/>
                </a:solidFill>
                <a:latin typeface="Times New Roman" panose="02020603050405020304" pitchFamily="18" charset="0"/>
                <a:cs typeface="Times New Roman" panose="02020603050405020304" pitchFamily="18" charset="0"/>
              </a:rPr>
              <a:t>ác </a:t>
            </a:r>
            <a:r>
              <a:rPr lang="en-US" sz="2000" dirty="0">
                <a:solidFill>
                  <a:srgbClr val="7030A0"/>
                </a:solidFill>
                <a:latin typeface="Times New Roman" panose="02020603050405020304" pitchFamily="18" charset="0"/>
                <a:cs typeface="Times New Roman" panose="02020603050405020304" pitchFamily="18" charset="0"/>
              </a:rPr>
              <a:t>bạn nhỏ mang theo những chùm bóng bay rực rỡ sắc màu cùng vui vẻ đến trường chào đón năm học mới</a:t>
            </a:r>
          </a:p>
          <a:p>
            <a:r>
              <a:rPr lang="en-US" sz="2800" b="1" dirty="0">
                <a:solidFill>
                  <a:srgbClr val="004BE2"/>
                </a:solidFill>
                <a:latin typeface="Times New Roman" panose="02020603050405020304" pitchFamily="18" charset="0"/>
                <a:cs typeface="Times New Roman" panose="02020603050405020304" pitchFamily="18" charset="0"/>
              </a:rPr>
              <a:t>2. Kĩ năng </a:t>
            </a:r>
            <a:r>
              <a:rPr lang="en-US" sz="2800" b="1" dirty="0" smtClean="0">
                <a:solidFill>
                  <a:srgbClr val="004BE2"/>
                </a:solidFill>
                <a:latin typeface="Times New Roman" panose="02020603050405020304" pitchFamily="18" charset="0"/>
                <a:cs typeface="Times New Roman" panose="02020603050405020304" pitchFamily="18" charset="0"/>
              </a:rPr>
              <a:t> </a:t>
            </a:r>
          </a:p>
          <a:p>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Trẻ trả lời các câu hỏi của cô </a:t>
            </a:r>
          </a:p>
          <a:p>
            <a:r>
              <a:rPr lang="en-US" sz="2000" dirty="0">
                <a:solidFill>
                  <a:srgbClr val="7030A0"/>
                </a:solidFill>
                <a:latin typeface="Times New Roman" panose="02020603050405020304" pitchFamily="18" charset="0"/>
                <a:cs typeface="Times New Roman" panose="02020603050405020304" pitchFamily="18" charset="0"/>
              </a:rPr>
              <a:t>- Trẻ bước đầu đọc thuộc bài thơ</a:t>
            </a:r>
          </a:p>
          <a:p>
            <a:r>
              <a:rPr lang="en-US" sz="2000" dirty="0" smtClean="0">
                <a:solidFill>
                  <a:srgbClr val="7030A0"/>
                </a:solidFill>
                <a:latin typeface="Times New Roman" panose="02020603050405020304" pitchFamily="18" charset="0"/>
                <a:cs typeface="Times New Roman" panose="02020603050405020304" pitchFamily="18" charset="0"/>
              </a:rPr>
              <a:t>- Rèn </a:t>
            </a:r>
            <a:r>
              <a:rPr lang="en-US" sz="2000" dirty="0">
                <a:solidFill>
                  <a:srgbClr val="7030A0"/>
                </a:solidFill>
                <a:latin typeface="Times New Roman" panose="02020603050405020304" pitchFamily="18" charset="0"/>
                <a:cs typeface="Times New Roman" panose="02020603050405020304" pitchFamily="18" charset="0"/>
              </a:rPr>
              <a:t>khả năng tập trung chú ý,ghi nhớ có chủ định </a:t>
            </a:r>
            <a:endParaRPr lang="en-US" sz="2000" dirty="0" smtClean="0">
              <a:solidFill>
                <a:srgbClr val="7030A0"/>
              </a:solidFill>
              <a:latin typeface="Times New Roman" panose="02020603050405020304" pitchFamily="18" charset="0"/>
              <a:cs typeface="Times New Roman" panose="02020603050405020304" pitchFamily="18" charset="0"/>
            </a:endParaRPr>
          </a:p>
          <a:p>
            <a:r>
              <a:rPr lang="en-US" sz="2800" b="1" dirty="0" smtClean="0">
                <a:solidFill>
                  <a:srgbClr val="004BE2"/>
                </a:solidFill>
                <a:latin typeface="Times New Roman" panose="02020603050405020304" pitchFamily="18" charset="0"/>
                <a:cs typeface="Times New Roman" panose="02020603050405020304" pitchFamily="18" charset="0"/>
              </a:rPr>
              <a:t>3.Giáo dục</a:t>
            </a:r>
          </a:p>
          <a:p>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Giáo dục trẻ yêu quý, chơi đoàn kết, vui vẻ với các bạn.</a:t>
            </a:r>
            <a:endParaRPr lang="en-US" sz="2000" dirty="0" smtClean="0">
              <a:solidFill>
                <a:srgbClr val="7030A0"/>
              </a:solidFill>
              <a:latin typeface="Times New Roman" panose="02020603050405020304" pitchFamily="18" charset="0"/>
              <a:cs typeface="Times New Roman" panose="02020603050405020304" pitchFamily="18" charset="0"/>
            </a:endParaRPr>
          </a:p>
        </p:txBody>
      </p:sp>
      <p:pic>
        <p:nvPicPr>
          <p:cNvPr id="4" name="Picture 3"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620565" y="486112"/>
            <a:ext cx="646114" cy="65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4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81926" y="2474893"/>
            <a:ext cx="9434836" cy="1384995"/>
          </a:xfrm>
          <a:prstGeom prst="rect">
            <a:avLst/>
          </a:prstGeom>
          <a:noFill/>
        </p:spPr>
        <p:txBody>
          <a:bodyPr wrap="square">
            <a:spAutoFit/>
          </a:bodyPr>
          <a:lstStyle/>
          <a:p>
            <a:pPr marL="457200" indent="-457200" algn="ctr">
              <a:buFontTx/>
              <a:buAutoNum type="arabicPeriod"/>
              <a:defRPr/>
            </a:pPr>
            <a:r>
              <a:rPr lang="en-US" sz="2800" b="1" dirty="0">
                <a:solidFill>
                  <a:srgbClr val="FF0000"/>
                </a:solidFill>
                <a:latin typeface="Times New Roman" panose="02020603050405020304" pitchFamily="18" charset="0"/>
                <a:cs typeface="Times New Roman" panose="02020603050405020304" pitchFamily="18" charset="0"/>
              </a:rPr>
              <a:t>Ổn định tổ </a:t>
            </a:r>
            <a:r>
              <a:rPr lang="en-US" sz="2800" b="1" dirty="0" smtClean="0">
                <a:solidFill>
                  <a:srgbClr val="FF0000"/>
                </a:solidFill>
                <a:latin typeface="Times New Roman" panose="02020603050405020304" pitchFamily="18" charset="0"/>
                <a:cs typeface="Times New Roman" panose="02020603050405020304" pitchFamily="18" charset="0"/>
              </a:rPr>
              <a:t>chức, gây hứng thú</a:t>
            </a:r>
          </a:p>
          <a:p>
            <a:pPr marL="457200" indent="-457200" algn="ctr">
              <a:buFontTx/>
              <a:buAutoNum type="arabicPeriod"/>
              <a:defRPr/>
            </a:pPr>
            <a:endParaRPr lang="en-US" sz="2800" b="1" dirty="0">
              <a:solidFill>
                <a:srgbClr val="FF0000"/>
              </a:solidFill>
              <a:latin typeface="Times New Roman" panose="02020603050405020304" pitchFamily="18" charset="0"/>
              <a:cs typeface="Times New Roman" panose="02020603050405020304" pitchFamily="18" charset="0"/>
            </a:endParaRPr>
          </a:p>
          <a:p>
            <a:pPr>
              <a:defRPr/>
            </a:pPr>
            <a:r>
              <a:rPr lang="en-US" sz="2800" b="1" dirty="0" smtClean="0">
                <a:solidFill>
                  <a:srgbClr val="0070C0"/>
                </a:solidFill>
                <a:latin typeface="Times New Roman" panose="02020603050405020304" pitchFamily="18" charset="0"/>
                <a:cs typeface="Times New Roman" panose="02020603050405020304" pitchFamily="18" charset="0"/>
              </a:rPr>
              <a:t>Cô </a:t>
            </a:r>
            <a:r>
              <a:rPr lang="en-US" sz="2800" b="1" dirty="0">
                <a:solidFill>
                  <a:srgbClr val="0070C0"/>
                </a:solidFill>
                <a:latin typeface="Times New Roman" panose="02020603050405020304" pitchFamily="18" charset="0"/>
                <a:cs typeface="Times New Roman" panose="02020603050405020304" pitchFamily="18" charset="0"/>
              </a:rPr>
              <a:t>và </a:t>
            </a:r>
            <a:r>
              <a:rPr lang="en-US" sz="2800" b="1" dirty="0" smtClean="0">
                <a:solidFill>
                  <a:srgbClr val="0070C0"/>
                </a:solidFill>
                <a:latin typeface="Times New Roman" panose="02020603050405020304" pitchFamily="18" charset="0"/>
                <a:cs typeface="Times New Roman" panose="02020603050405020304" pitchFamily="18" charset="0"/>
              </a:rPr>
              <a:t>trẻ cùng trò chơi tập tầm vông đoán xem tay cô có gì</a:t>
            </a:r>
          </a:p>
        </p:txBody>
      </p:sp>
      <p:pic>
        <p:nvPicPr>
          <p:cNvPr id="4" name="Picture 3"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3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descr="D:\Desktop\A2 nam 2021-2022\logotruong.jpg"/>
          <p:cNvPicPr>
            <a:picLocks noChangeAspect="1" noChangeArrowheads="1"/>
          </p:cNvPicPr>
          <p:nvPr/>
        </p:nvPicPr>
        <p:blipFill>
          <a:blip r:embed="rId3"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68873" y="64590"/>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p:cNvSpPr txBox="1">
            <a:spLocks noChangeArrowheads="1"/>
          </p:cNvSpPr>
          <p:nvPr/>
        </p:nvSpPr>
        <p:spPr bwMode="auto">
          <a:xfrm>
            <a:off x="2394523" y="2579108"/>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2. Phương pháp và hình thức tổ chức</a:t>
            </a:r>
          </a:p>
        </p:txBody>
      </p:sp>
      <p:sp>
        <p:nvSpPr>
          <p:cNvPr id="9" name="Rectangle 8"/>
          <p:cNvSpPr/>
          <p:nvPr/>
        </p:nvSpPr>
        <p:spPr>
          <a:xfrm>
            <a:off x="1808284" y="3041171"/>
            <a:ext cx="8215281" cy="2369880"/>
          </a:xfrm>
          <a:prstGeom prst="rect">
            <a:avLst/>
          </a:prstGeom>
        </p:spPr>
        <p:txBody>
          <a:bodyPr wrap="square">
            <a:spAutoFit/>
          </a:bodyPr>
          <a:lstStyle/>
          <a:p>
            <a:pPr>
              <a:spcBef>
                <a:spcPct val="0"/>
              </a:spcBef>
            </a:pPr>
            <a:endParaRPr lang="en-US" altLang="en-US" sz="2000" b="1" i="1" dirty="0" smtClean="0">
              <a:solidFill>
                <a:srgbClr val="FF0000"/>
              </a:solidFill>
              <a:latin typeface="Times New Roman" panose="02020603050405020304" pitchFamily="18" charset="0"/>
            </a:endParaRPr>
          </a:p>
          <a:p>
            <a:r>
              <a:rPr lang="en-US" sz="2000" dirty="0">
                <a:solidFill>
                  <a:srgbClr val="7030A0"/>
                </a:solidFill>
                <a:latin typeface="Times New Roman" panose="02020603050405020304" pitchFamily="18" charset="0"/>
                <a:cs typeface="Times New Roman" panose="02020603050405020304" pitchFamily="18" charset="0"/>
              </a:rPr>
              <a:t>* Cô giới thiệu tên bài thơ: </a:t>
            </a:r>
            <a:r>
              <a:rPr lang="en-US" sz="2000" dirty="0" smtClean="0">
                <a:solidFill>
                  <a:srgbClr val="7030A0"/>
                </a:solidFill>
                <a:latin typeface="Times New Roman" panose="02020603050405020304" pitchFamily="18" charset="0"/>
                <a:cs typeface="Times New Roman" panose="02020603050405020304" pitchFamily="18" charset="0"/>
              </a:rPr>
              <a:t>Bài </a:t>
            </a:r>
            <a:r>
              <a:rPr lang="en-US" sz="2000" dirty="0">
                <a:solidFill>
                  <a:srgbClr val="7030A0"/>
                </a:solidFill>
                <a:latin typeface="Times New Roman" panose="02020603050405020304" pitchFamily="18" charset="0"/>
                <a:cs typeface="Times New Roman" panose="02020603050405020304" pitchFamily="18" charset="0"/>
              </a:rPr>
              <a:t>thơ nói về Các bạn nhỏ mang theo những chùm bóng bay rực rỡ sắc màu cùng vui vẻ đến trường chào đón năm học mới. Bài thơ có tên “Bóng bay”</a:t>
            </a:r>
          </a:p>
          <a:p>
            <a:pPr>
              <a:spcBef>
                <a:spcPct val="0"/>
              </a:spcBef>
            </a:pPr>
            <a:r>
              <a:rPr lang="en-US" altLang="en-US" sz="2400" b="1" i="1" dirty="0" smtClean="0">
                <a:solidFill>
                  <a:srgbClr val="FF0000"/>
                </a:solidFill>
                <a:latin typeface="Times New Roman" panose="02020603050405020304" pitchFamily="18" charset="0"/>
              </a:rPr>
              <a:t>Đọc </a:t>
            </a:r>
            <a:r>
              <a:rPr lang="en-US" altLang="en-US" sz="2400" b="1" i="1" dirty="0">
                <a:solidFill>
                  <a:srgbClr val="FF0000"/>
                </a:solidFill>
                <a:latin typeface="Times New Roman" panose="02020603050405020304" pitchFamily="18" charset="0"/>
              </a:rPr>
              <a:t>thơ cho trẻ </a:t>
            </a:r>
            <a:r>
              <a:rPr lang="en-US" altLang="en-US" sz="2400" b="1" i="1" dirty="0" smtClean="0">
                <a:solidFill>
                  <a:srgbClr val="FF0000"/>
                </a:solidFill>
                <a:latin typeface="Times New Roman" panose="02020603050405020304" pitchFamily="18" charset="0"/>
              </a:rPr>
              <a:t>nghe</a:t>
            </a:r>
            <a:endParaRPr lang="en-US" altLang="en-US" sz="2400" b="1" i="1" dirty="0">
              <a:solidFill>
                <a:srgbClr val="FF0000"/>
              </a:solidFill>
              <a:latin typeface="Times New Roman" panose="02020603050405020304" pitchFamily="18" charset="0"/>
            </a:endParaRPr>
          </a:p>
          <a:p>
            <a:pPr>
              <a:spcBef>
                <a:spcPct val="0"/>
              </a:spcBef>
            </a:pPr>
            <a:r>
              <a:rPr lang="en-US" altLang="en-US" sz="2400" dirty="0">
                <a:solidFill>
                  <a:srgbClr val="7030A0"/>
                </a:solidFill>
                <a:latin typeface="Times New Roman" panose="02020603050405020304" pitchFamily="18" charset="0"/>
              </a:rPr>
              <a:t>    </a:t>
            </a:r>
            <a:r>
              <a:rPr lang="en-US" altLang="en-US" sz="2000" dirty="0">
                <a:solidFill>
                  <a:srgbClr val="7030A0"/>
                </a:solidFill>
                <a:latin typeface="Times New Roman" panose="02020603050405020304" pitchFamily="18" charset="0"/>
              </a:rPr>
              <a:t>Lần 1 bằng lời và kết hợp cử chỉ </a:t>
            </a:r>
          </a:p>
          <a:p>
            <a:pPr>
              <a:spcBef>
                <a:spcPct val="0"/>
              </a:spcBef>
            </a:pPr>
            <a:r>
              <a:rPr lang="en-US" altLang="en-US" sz="2000" dirty="0">
                <a:solidFill>
                  <a:srgbClr val="7030A0"/>
                </a:solidFill>
                <a:latin typeface="Times New Roman" panose="02020603050405020304" pitchFamily="18" charset="0"/>
              </a:rPr>
              <a:t>   </a:t>
            </a:r>
            <a:r>
              <a:rPr lang="en-US" altLang="en-US" sz="2000" dirty="0" smtClean="0">
                <a:solidFill>
                  <a:srgbClr val="7030A0"/>
                </a:solidFill>
                <a:latin typeface="Times New Roman" panose="02020603050405020304" pitchFamily="18" charset="0"/>
              </a:rPr>
              <a:t>  </a:t>
            </a:r>
            <a:r>
              <a:rPr lang="en-US" altLang="en-US" sz="2000" dirty="0">
                <a:solidFill>
                  <a:srgbClr val="7030A0"/>
                </a:solidFill>
                <a:latin typeface="Times New Roman" panose="02020603050405020304" pitchFamily="18" charset="0"/>
              </a:rPr>
              <a:t>Lần 2 kết hợp </a:t>
            </a:r>
            <a:r>
              <a:rPr lang="en-US" sz="2000" dirty="0" smtClean="0">
                <a:solidFill>
                  <a:srgbClr val="7030A0"/>
                </a:solidFill>
                <a:latin typeface="Times New Roman" panose="02020603050405020304" pitchFamily="18" charset="0"/>
                <a:cs typeface="Times New Roman" panose="02020603050405020304" pitchFamily="18" charset="0"/>
              </a:rPr>
              <a:t>Powerpoint</a:t>
            </a:r>
            <a:endParaRPr lang="en-US" alt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29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22513" y="228600"/>
            <a:ext cx="6178550" cy="923925"/>
          </a:xfrm>
          <a:prstGeom prst="rect">
            <a:avLst/>
          </a:prstGeom>
          <a:noFill/>
        </p:spPr>
        <p:txBody>
          <a:bodyPr wrap="none">
            <a:spAutoFit/>
          </a:bodyPr>
          <a:lstStyle/>
          <a:p>
            <a:pPr algn="ctr">
              <a:defRPr/>
            </a:pPr>
            <a:r>
              <a:rPr lang="vi-VN" sz="5400" b="1" dirty="0">
                <a:ln w="0"/>
                <a:solidFill>
                  <a:srgbClr val="FF0000"/>
                </a:solidFill>
                <a:effectLst>
                  <a:outerShdw blurRad="38100" dist="19050" dir="2700000" algn="tl" rotWithShape="0">
                    <a:schemeClr val="dk1">
                      <a:alpha val="40000"/>
                    </a:schemeClr>
                  </a:outerShdw>
                </a:effectLst>
              </a:rPr>
              <a:t>Bài thơ: Bóng </a:t>
            </a:r>
            <a:r>
              <a:rPr lang="en-US" sz="5400" b="1" dirty="0">
                <a:ln w="0"/>
                <a:solidFill>
                  <a:srgbClr val="FF0000"/>
                </a:solidFill>
                <a:effectLst>
                  <a:outerShdw blurRad="38100" dist="19050" dir="2700000" algn="tl" rotWithShape="0">
                    <a:schemeClr val="dk1">
                      <a:alpha val="40000"/>
                    </a:schemeClr>
                  </a:outerShdw>
                </a:effectLst>
              </a:rPr>
              <a:t>b</a:t>
            </a:r>
            <a:r>
              <a:rPr lang="vi-VN" sz="5400" b="1" dirty="0">
                <a:ln w="0"/>
                <a:solidFill>
                  <a:srgbClr val="FF0000"/>
                </a:solidFill>
                <a:effectLst>
                  <a:outerShdw blurRad="38100" dist="19050" dir="2700000" algn="tl" rotWithShape="0">
                    <a:schemeClr val="dk1">
                      <a:alpha val="40000"/>
                    </a:schemeClr>
                  </a:outerShdw>
                </a:effectLst>
              </a:rPr>
              <a:t>ay</a:t>
            </a:r>
            <a:endParaRPr lang="en-US" sz="54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66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l="41667" t="1846"/>
          <a:stretch>
            <a:fillRect/>
          </a:stretch>
        </p:blipFill>
        <p:spPr bwMode="auto">
          <a:xfrm>
            <a:off x="4724400" y="990600"/>
            <a:ext cx="3886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152400" y="6378575"/>
            <a:ext cx="312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1800">
                <a:solidFill>
                  <a:schemeClr val="bg1"/>
                </a:solidFill>
                <a:latin typeface="Times New Roman" panose="02020603050405020304" pitchFamily="18" charset="0"/>
                <a:cs typeface="Times New Roman" panose="02020603050405020304" pitchFamily="18" charset="0"/>
              </a:rPr>
              <a:t>Bóng trắng, bóng xanh</a:t>
            </a:r>
          </a:p>
        </p:txBody>
      </p:sp>
      <p:sp>
        <p:nvSpPr>
          <p:cNvPr id="2" name="Rectangle 1"/>
          <p:cNvSpPr/>
          <p:nvPr/>
        </p:nvSpPr>
        <p:spPr>
          <a:xfrm>
            <a:off x="5213537" y="122566"/>
            <a:ext cx="3329572"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Bóng trắng bóng xanh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86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
          <p:cNvPicPr>
            <a:picLocks noChangeAspect="1"/>
          </p:cNvPicPr>
          <p:nvPr/>
        </p:nvPicPr>
        <p:blipFill>
          <a:blip r:embed="rId3">
            <a:extLst>
              <a:ext uri="{28A0092B-C50C-407E-A947-70E740481C1C}">
                <a14:useLocalDpi xmlns:a14="http://schemas.microsoft.com/office/drawing/2010/main" val="0"/>
              </a:ext>
            </a:extLst>
          </a:blip>
          <a:srcRect r="31944"/>
          <a:stretch>
            <a:fillRect/>
          </a:stretch>
        </p:blipFill>
        <p:spPr bwMode="auto">
          <a:xfrm>
            <a:off x="4800600" y="914400"/>
            <a:ext cx="441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228600" y="63357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1800">
                <a:solidFill>
                  <a:schemeClr val="bg1"/>
                </a:solidFill>
                <a:latin typeface="Times New Roman" panose="02020603050405020304" pitchFamily="18" charset="0"/>
                <a:cs typeface="Times New Roman" panose="02020603050405020304" pitchFamily="18" charset="0"/>
              </a:rPr>
              <a:t>Bóng vàng, bóng đỏ</a:t>
            </a:r>
          </a:p>
        </p:txBody>
      </p:sp>
      <p:sp>
        <p:nvSpPr>
          <p:cNvPr id="2" name="Rectangle 1"/>
          <p:cNvSpPr/>
          <p:nvPr/>
        </p:nvSpPr>
        <p:spPr>
          <a:xfrm>
            <a:off x="6026331" y="206514"/>
            <a:ext cx="2569029" cy="707886"/>
          </a:xfrm>
          <a:prstGeom prst="rect">
            <a:avLst/>
          </a:prstGeom>
        </p:spPr>
        <p:txBody>
          <a:bodyPr wrap="square">
            <a:spAutoFit/>
          </a:bodyPr>
          <a:lstStyle/>
          <a:p>
            <a:r>
              <a:rPr lang="vi-VN" sz="2000" b="1" dirty="0">
                <a:solidFill>
                  <a:srgbClr val="FF0000"/>
                </a:solidFill>
                <a:latin typeface="Times New Roman" panose="02020603050405020304" pitchFamily="18" charset="0"/>
                <a:cs typeface="Times New Roman" panose="02020603050405020304" pitchFamily="18" charset="0"/>
              </a:rPr>
              <a:t>Bóng vàng bóng đỏ</a:t>
            </a:r>
            <a:br>
              <a:rPr lang="vi-VN" sz="2000" b="1" dirty="0">
                <a:solidFill>
                  <a:srgbClr val="FF0000"/>
                </a:solidFill>
                <a:latin typeface="Times New Roman" panose="02020603050405020304" pitchFamily="18" charset="0"/>
                <a:cs typeface="Times New Roman" panose="02020603050405020304" pitchFamily="18" charset="0"/>
              </a:rPr>
            </a:b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6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285204" y="345622"/>
            <a:ext cx="2144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000" b="1" dirty="0">
                <a:solidFill>
                  <a:srgbClr val="FF0000"/>
                </a:solidFill>
                <a:latin typeface="Times New Roman" panose="02020603050405020304" pitchFamily="18" charset="0"/>
                <a:cs typeface="Times New Roman" panose="02020603050405020304" pitchFamily="18" charset="0"/>
              </a:rPr>
              <a:t>Bầy trẻ nhỏ.</a:t>
            </a:r>
          </a:p>
          <a:p>
            <a:pPr>
              <a:spcBef>
                <a:spcPct val="0"/>
              </a:spcBef>
              <a:buFontTx/>
              <a:buNone/>
            </a:pPr>
            <a:r>
              <a:rPr lang="vi-VN" altLang="vi-VN" sz="2000" b="1" dirty="0">
                <a:solidFill>
                  <a:srgbClr val="FF0000"/>
                </a:solidFill>
                <a:latin typeface="Times New Roman" panose="02020603050405020304" pitchFamily="18" charset="0"/>
                <a:cs typeface="Times New Roman" panose="02020603050405020304" pitchFamily="18" charset="0"/>
              </a:rPr>
              <a:t>Vui đến trường. </a:t>
            </a:r>
          </a:p>
        </p:txBody>
      </p:sp>
    </p:spTree>
    <p:extLst>
      <p:ext uri="{BB962C8B-B14F-4D97-AF65-F5344CB8AC3E}">
        <p14:creationId xmlns:p14="http://schemas.microsoft.com/office/powerpoint/2010/main" val="878791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5CFB8-54D0-F6C1-1225-D75B1438D74C}"/>
              </a:ext>
            </a:extLst>
          </p:cNvPr>
          <p:cNvPicPr>
            <a:picLocks noChangeAspect="1"/>
          </p:cNvPicPr>
          <p:nvPr/>
        </p:nvPicPr>
        <p:blipFill>
          <a:blip r:embed="rId2"/>
          <a:stretch>
            <a:fillRect/>
          </a:stretch>
        </p:blipFill>
        <p:spPr>
          <a:xfrm>
            <a:off x="0" y="0"/>
            <a:ext cx="12192000" cy="7071360"/>
          </a:xfrm>
          <a:prstGeom prst="rect">
            <a:avLst/>
          </a:prstGeom>
        </p:spPr>
      </p:pic>
      <p:sp>
        <p:nvSpPr>
          <p:cNvPr id="2" name="Rectangle 1"/>
          <p:cNvSpPr/>
          <p:nvPr/>
        </p:nvSpPr>
        <p:spPr>
          <a:xfrm>
            <a:off x="4362994" y="171047"/>
            <a:ext cx="2029097" cy="646331"/>
          </a:xfrm>
          <a:prstGeom prst="rect">
            <a:avLst/>
          </a:prstGeom>
        </p:spPr>
        <p:txBody>
          <a:bodyPr wrap="square">
            <a:spAutoFit/>
          </a:bodyPr>
          <a:lstStyle/>
          <a:p>
            <a:pPr>
              <a:spcBef>
                <a:spcPct val="0"/>
              </a:spcBef>
              <a:buFontTx/>
              <a:buNone/>
            </a:pPr>
            <a:r>
              <a:rPr lang="vi-VN" altLang="vi-VN" b="1" dirty="0">
                <a:solidFill>
                  <a:srgbClr val="FF0000"/>
                </a:solidFill>
                <a:latin typeface="Times New Roman" panose="02020603050405020304" pitchFamily="18" charset="0"/>
                <a:cs typeface="Times New Roman" panose="02020603050405020304" pitchFamily="18" charset="0"/>
              </a:rPr>
              <a:t>Bước trên đường. </a:t>
            </a:r>
          </a:p>
          <a:p>
            <a:pPr>
              <a:spcBef>
                <a:spcPct val="0"/>
              </a:spcBef>
              <a:buFontTx/>
              <a:buNone/>
            </a:pPr>
            <a:r>
              <a:rPr lang="vi-VN" altLang="vi-VN" b="1" dirty="0">
                <a:solidFill>
                  <a:srgbClr val="FF0000"/>
                </a:solidFill>
                <a:latin typeface="Times New Roman" panose="02020603050405020304" pitchFamily="18" charset="0"/>
                <a:cs typeface="Times New Roman" panose="02020603050405020304" pitchFamily="18" charset="0"/>
              </a:rPr>
              <a:t>Đầy hoa bóng </a:t>
            </a:r>
          </a:p>
        </p:txBody>
      </p:sp>
    </p:spTree>
    <p:extLst>
      <p:ext uri="{BB962C8B-B14F-4D97-AF65-F5344CB8AC3E}">
        <p14:creationId xmlns:p14="http://schemas.microsoft.com/office/powerpoint/2010/main" val="39582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363</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 tiems newroman</vt:lpstr>
      <vt:lpstr>.tiems new ro man</vt:lpstr>
      <vt:lpstr>.VnAvant</vt:lpstr>
      <vt:lpstr>Arial</vt:lpstr>
      <vt:lpstr>Calibri</vt:lpstr>
      <vt:lpstr>Calibri Light</vt:lpstr>
      <vt:lpstr>Roboto</vt:lpstr>
      <vt:lpstr>Tahoma</vt:lpstr>
      <vt:lpstr>Teim new roman</vt:lpstr>
      <vt:lpstr>Times New Roman</vt:lpstr>
      <vt:lpstr>TTesim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Administrator</cp:lastModifiedBy>
  <cp:revision>9</cp:revision>
  <dcterms:created xsi:type="dcterms:W3CDTF">2025-09-10T13:21:26Z</dcterms:created>
  <dcterms:modified xsi:type="dcterms:W3CDTF">2025-09-18T10:00:26Z</dcterms:modified>
</cp:coreProperties>
</file>