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5.jpg" ContentType="image/jpeg"/>
  <Override PartName="/ppt/media/image27.jpg" ContentType="image/jpeg"/>
  <Override PartName="/ppt/media/image2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2" r:id="rId14"/>
    <p:sldId id="269" r:id="rId15"/>
    <p:sldId id="270" r:id="rId16"/>
    <p:sldId id="271" r:id="rId17"/>
    <p:sldId id="278" r:id="rId18"/>
    <p:sldId id="280" r:id="rId19"/>
    <p:sldId id="279" r:id="rId20"/>
    <p:sldId id="284" r:id="rId21"/>
    <p:sldId id="285" r:id="rId22"/>
    <p:sldId id="281" r:id="rId23"/>
    <p:sldId id="282" r:id="rId24"/>
    <p:sldId id="287" r:id="rId25"/>
    <p:sldId id="288" r:id="rId26"/>
    <p:sldId id="273" r:id="rId27"/>
    <p:sldId id="274" r:id="rId28"/>
    <p:sldId id="275" r:id="rId29"/>
    <p:sldId id="276" r:id="rId30"/>
    <p:sldId id="277" r:id="rId31"/>
    <p:sldId id="28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55CEA2-3FF8-4EA5-9C62-E5FD0CBF65FE}" type="datetimeFigureOut">
              <a:rPr lang="en-US" smtClean="0"/>
              <a:t>5/14/2025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B9FE05-6DAC-4C1A-AA87-016B3E9C75A9}" type="slidenum">
              <a:rPr lang="en-US" smtClean="0"/>
              <a:t>‹#›</a:t>
            </a:fld>
            <a:endParaRPr lang="en-US"/>
          </a:p>
        </p:txBody>
      </p:sp>
    </p:spTree>
    <p:extLst>
      <p:ext uri="{BB962C8B-B14F-4D97-AF65-F5344CB8AC3E}">
        <p14:creationId xmlns:p14="http://schemas.microsoft.com/office/powerpoint/2010/main" val="101601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3CAB9-3F63-4DBA-A7D2-E6F6797EC8D1}" type="slidenum">
              <a:rPr lang="en-US" smtClean="0"/>
              <a:t>1</a:t>
            </a:fld>
            <a:endParaRPr lang="en-US"/>
          </a:p>
        </p:txBody>
      </p:sp>
    </p:spTree>
    <p:extLst>
      <p:ext uri="{BB962C8B-B14F-4D97-AF65-F5344CB8AC3E}">
        <p14:creationId xmlns:p14="http://schemas.microsoft.com/office/powerpoint/2010/main" val="326564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3CAB9-3F63-4DBA-A7D2-E6F6797EC8D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65641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3CAB9-3F63-4DBA-A7D2-E6F6797EC8D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6564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3CAB9-3F63-4DBA-A7D2-E6F6797EC8D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65641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3CAB9-3F63-4DBA-A7D2-E6F6797EC8D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65641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3CAB9-3F63-4DBA-A7D2-E6F6797EC8D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6564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3CAB9-3F63-4DBA-A7D2-E6F6797EC8D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65641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E54F19-E070-466C-B66C-A25D99A56E9A}"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3988704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E54F19-E070-466C-B66C-A25D99A56E9A}"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361398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E54F19-E070-466C-B66C-A25D99A56E9A}"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348433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E54F19-E070-466C-B66C-A25D99A56E9A}"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318446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54F19-E070-466C-B66C-A25D99A56E9A}"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897912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E54F19-E070-466C-B66C-A25D99A56E9A}"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97820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E54F19-E070-466C-B66C-A25D99A56E9A}"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3064105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E54F19-E070-466C-B66C-A25D99A56E9A}"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428530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4F19-E070-466C-B66C-A25D99A56E9A}"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273835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E54F19-E070-466C-B66C-A25D99A56E9A}"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84329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E54F19-E070-466C-B66C-A25D99A56E9A}"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4AACD-E9F8-45A1-A383-3C0C6B849BA4}" type="slidenum">
              <a:rPr lang="en-US" smtClean="0"/>
              <a:t>‹#›</a:t>
            </a:fld>
            <a:endParaRPr lang="en-US"/>
          </a:p>
        </p:txBody>
      </p:sp>
    </p:spTree>
    <p:extLst>
      <p:ext uri="{BB962C8B-B14F-4D97-AF65-F5344CB8AC3E}">
        <p14:creationId xmlns:p14="http://schemas.microsoft.com/office/powerpoint/2010/main" val="134920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4F19-E070-466C-B66C-A25D99A56E9A}" type="datetimeFigureOut">
              <a:rPr lang="en-US" smtClean="0"/>
              <a:t>5/14/2025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4AACD-E9F8-45A1-A383-3C0C6B849BA4}" type="slidenum">
              <a:rPr lang="en-US" smtClean="0"/>
              <a:t>‹#›</a:t>
            </a:fld>
            <a:endParaRPr lang="en-US"/>
          </a:p>
        </p:txBody>
      </p:sp>
    </p:spTree>
    <p:extLst>
      <p:ext uri="{BB962C8B-B14F-4D97-AF65-F5344CB8AC3E}">
        <p14:creationId xmlns:p14="http://schemas.microsoft.com/office/powerpoint/2010/main" val="136737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60241-3C9F-4A1B-8106-2F16D1466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97"/>
            <a:ext cx="9197963" cy="6891297"/>
          </a:xfrm>
          <a:prstGeom prst="rect">
            <a:avLst/>
          </a:prstGeom>
        </p:spPr>
      </p:pic>
      <p:sp>
        <p:nvSpPr>
          <p:cNvPr id="2" name="Rectangle 1"/>
          <p:cNvSpPr/>
          <p:nvPr/>
        </p:nvSpPr>
        <p:spPr>
          <a:xfrm>
            <a:off x="1524000" y="1425442"/>
            <a:ext cx="6323977" cy="1323439"/>
          </a:xfrm>
          <a:prstGeom prst="rect">
            <a:avLst/>
          </a:prstGeom>
        </p:spPr>
        <p:txBody>
          <a:bodyPr wrap="square">
            <a:spAutoFit/>
          </a:bodyPr>
          <a:lstStyle/>
          <a:p>
            <a:pPr algn="ctr"/>
            <a:r>
              <a:rPr lang="vi-VN" sz="2600" dirty="0">
                <a:solidFill>
                  <a:srgbClr val="002060"/>
                </a:solidFill>
                <a:latin typeface="Times New Roman" pitchFamily="18" charset="0"/>
                <a:cs typeface="Times New Roman" pitchFamily="18" charset="0"/>
              </a:rPr>
              <a:t>LĨNH </a:t>
            </a:r>
            <a:r>
              <a:rPr lang="vi-VN" sz="2600" dirty="0" smtClean="0">
                <a:solidFill>
                  <a:srgbClr val="002060"/>
                </a:solidFill>
                <a:latin typeface="Times New Roman" pitchFamily="18" charset="0"/>
                <a:cs typeface="Times New Roman" pitchFamily="18" charset="0"/>
              </a:rPr>
              <a:t>VỰC: </a:t>
            </a:r>
            <a:r>
              <a:rPr lang="en-US" sz="2600" dirty="0">
                <a:solidFill>
                  <a:srgbClr val="002060"/>
                </a:solidFill>
                <a:latin typeface="Times New Roman" pitchFamily="18" charset="0"/>
                <a:cs typeface="Times New Roman" pitchFamily="18" charset="0"/>
              </a:rPr>
              <a:t>PHÁT TRIỂN NGÔN NGỮ</a:t>
            </a:r>
            <a:br>
              <a:rPr lang="en-US" sz="2600" dirty="0">
                <a:solidFill>
                  <a:srgbClr val="002060"/>
                </a:solidFill>
                <a:latin typeface="Times New Roman" pitchFamily="18" charset="0"/>
                <a:cs typeface="Times New Roman" pitchFamily="18" charset="0"/>
              </a:rPr>
            </a:br>
            <a:r>
              <a:rPr lang="en-US" sz="2600" dirty="0">
                <a:solidFill>
                  <a:srgbClr val="C00000"/>
                </a:solidFill>
                <a:latin typeface="Times New Roman" pitchFamily="18" charset="0"/>
                <a:cs typeface="Times New Roman" pitchFamily="18" charset="0"/>
              </a:rPr>
              <a:t>BÀI THƠ: ẢNH BÁC</a:t>
            </a:r>
          </a:p>
          <a:p>
            <a:pPr algn="ctr"/>
            <a:r>
              <a:rPr lang="en-US" sz="2800" dirty="0">
                <a:solidFill>
                  <a:srgbClr val="FF0000"/>
                </a:solidFill>
                <a:latin typeface="Times New Roman" pitchFamily="18" charset="0"/>
                <a:cs typeface="Times New Roman" pitchFamily="18" charset="0"/>
              </a:rPr>
              <a:t>                           </a:t>
            </a:r>
            <a:endParaRPr lang="en-US" sz="2800" dirty="0">
              <a:solidFill>
                <a:schemeClr val="accent5">
                  <a:lumMod val="75000"/>
                </a:schemeClr>
              </a:solidFill>
              <a:latin typeface="Times New Roman" pitchFamily="18" charset="0"/>
              <a:cs typeface="Times New Roman" pitchFamily="18" charset="0"/>
            </a:endParaRPr>
          </a:p>
        </p:txBody>
      </p:sp>
      <p:sp>
        <p:nvSpPr>
          <p:cNvPr id="3" name="Rectangle 2"/>
          <p:cNvSpPr/>
          <p:nvPr/>
        </p:nvSpPr>
        <p:spPr>
          <a:xfrm>
            <a:off x="-91129" y="5531060"/>
            <a:ext cx="9121775" cy="369332"/>
          </a:xfrm>
          <a:prstGeom prst="rect">
            <a:avLst/>
          </a:prstGeom>
        </p:spPr>
        <p:txBody>
          <a:bodyPr wrap="square">
            <a:spAutoFit/>
          </a:bodyPr>
          <a:lstStyle/>
          <a:p>
            <a:pPr algn="ctr"/>
            <a:r>
              <a:rPr lang="en-US" dirty="0"/>
              <a:t> </a:t>
            </a:r>
          </a:p>
        </p:txBody>
      </p:sp>
      <p:pic>
        <p:nvPicPr>
          <p:cNvPr id="3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28495" y="2524229"/>
            <a:ext cx="1282525" cy="17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a:spLocks noChangeArrowheads="1"/>
          </p:cNvSpPr>
          <p:nvPr/>
        </p:nvSpPr>
        <p:spPr bwMode="auto">
          <a:xfrm>
            <a:off x="22225" y="254000"/>
            <a:ext cx="9144000"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9" rIns="68571" bIns="34289">
            <a:spAutoFit/>
          </a:bodyPr>
          <a:lstStyle>
            <a:lvl1pPr defTabSz="684213" eaLnBrk="0" hangingPunct="0">
              <a:spcBef>
                <a:spcPct val="20000"/>
              </a:spcBef>
              <a:buChar char="•"/>
              <a:defRPr sz="3200">
                <a:solidFill>
                  <a:schemeClr val="tx1"/>
                </a:solidFill>
                <a:latin typeface="Arial" charset="0"/>
              </a:defRPr>
            </a:lvl1pPr>
            <a:lvl2pPr marL="742950" indent="-285750" defTabSz="684213" eaLnBrk="0" hangingPunct="0">
              <a:spcBef>
                <a:spcPct val="20000"/>
              </a:spcBef>
              <a:buChar char="–"/>
              <a:defRPr sz="2800">
                <a:solidFill>
                  <a:schemeClr val="tx1"/>
                </a:solidFill>
                <a:latin typeface="Arial" charset="0"/>
              </a:defRPr>
            </a:lvl2pPr>
            <a:lvl3pPr marL="1143000" indent="-228600" defTabSz="684213" eaLnBrk="0" hangingPunct="0">
              <a:spcBef>
                <a:spcPct val="20000"/>
              </a:spcBef>
              <a:buChar char="•"/>
              <a:defRPr sz="2400">
                <a:solidFill>
                  <a:schemeClr val="tx1"/>
                </a:solidFill>
                <a:latin typeface="Arial" charset="0"/>
              </a:defRPr>
            </a:lvl3pPr>
            <a:lvl4pPr marL="1600200" indent="-228600" defTabSz="684213" eaLnBrk="0" hangingPunct="0">
              <a:spcBef>
                <a:spcPct val="20000"/>
              </a:spcBef>
              <a:buChar char="–"/>
              <a:defRPr sz="2000">
                <a:solidFill>
                  <a:schemeClr val="tx1"/>
                </a:solidFill>
                <a:latin typeface="Arial" charset="0"/>
              </a:defRPr>
            </a:lvl4pPr>
            <a:lvl5pPr marL="2057400" indent="-228600" defTabSz="684213" eaLnBrk="0" hangingPunct="0">
              <a:spcBef>
                <a:spcPct val="20000"/>
              </a:spcBef>
              <a:buChar char="»"/>
              <a:defRPr sz="2000">
                <a:solidFill>
                  <a:schemeClr val="tx1"/>
                </a:solidFill>
                <a:latin typeface="Arial" charset="0"/>
              </a:defRPr>
            </a:lvl5pPr>
            <a:lvl6pPr marL="2514600" indent="-228600" defTabSz="684213" eaLnBrk="0" fontAlgn="base" hangingPunct="0">
              <a:spcBef>
                <a:spcPct val="20000"/>
              </a:spcBef>
              <a:spcAft>
                <a:spcPct val="0"/>
              </a:spcAft>
              <a:buChar char="»"/>
              <a:defRPr sz="2000">
                <a:solidFill>
                  <a:schemeClr val="tx1"/>
                </a:solidFill>
                <a:latin typeface="Arial" charset="0"/>
              </a:defRPr>
            </a:lvl6pPr>
            <a:lvl7pPr marL="2971800" indent="-228600" defTabSz="684213" eaLnBrk="0" fontAlgn="base" hangingPunct="0">
              <a:spcBef>
                <a:spcPct val="20000"/>
              </a:spcBef>
              <a:spcAft>
                <a:spcPct val="0"/>
              </a:spcAft>
              <a:buChar char="»"/>
              <a:defRPr sz="2000">
                <a:solidFill>
                  <a:schemeClr val="tx1"/>
                </a:solidFill>
                <a:latin typeface="Arial" charset="0"/>
              </a:defRPr>
            </a:lvl7pPr>
            <a:lvl8pPr marL="3429000" indent="-228600" defTabSz="684213" eaLnBrk="0" fontAlgn="base" hangingPunct="0">
              <a:spcBef>
                <a:spcPct val="20000"/>
              </a:spcBef>
              <a:spcAft>
                <a:spcPct val="0"/>
              </a:spcAft>
              <a:buChar char="»"/>
              <a:defRPr sz="2000">
                <a:solidFill>
                  <a:schemeClr val="tx1"/>
                </a:solidFill>
                <a:latin typeface="Arial" charset="0"/>
              </a:defRPr>
            </a:lvl8pPr>
            <a:lvl9pPr marL="3886200" indent="-228600" defTabSz="684213"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b="1" dirty="0">
                <a:solidFill>
                  <a:srgbClr val="0000CC"/>
                </a:solidFill>
                <a:latin typeface="Times New Roman" pitchFamily="18" charset="0"/>
                <a:cs typeface="Times New Roman" pitchFamily="18" charset="0"/>
              </a:rPr>
              <a:t>ỦY BAN NHÂN DÂN QUẬN LONG BIÊN</a:t>
            </a:r>
          </a:p>
          <a:p>
            <a:pPr algn="ctr" eaLnBrk="1" hangingPunct="1">
              <a:spcBef>
                <a:spcPct val="0"/>
              </a:spcBef>
              <a:buFontTx/>
              <a:buNone/>
            </a:pPr>
            <a:r>
              <a:rPr lang="en-US" altLang="en-US" sz="1600" b="1" dirty="0">
                <a:solidFill>
                  <a:srgbClr val="0000CC"/>
                </a:solidFill>
                <a:latin typeface="Times New Roman" pitchFamily="18" charset="0"/>
                <a:cs typeface="Times New Roman" pitchFamily="18" charset="0"/>
              </a:rPr>
              <a:t>TRƯỜNG MẦM NON </a:t>
            </a:r>
            <a:r>
              <a:rPr lang="vi-VN" altLang="en-US" sz="1600" b="1" dirty="0">
                <a:solidFill>
                  <a:srgbClr val="0000CC"/>
                </a:solidFill>
                <a:latin typeface="Times New Roman" pitchFamily="18" charset="0"/>
                <a:cs typeface="Times New Roman" pitchFamily="18" charset="0"/>
              </a:rPr>
              <a:t>ĐỨC GIANG</a:t>
            </a:r>
            <a:endParaRPr lang="en-US" altLang="en-US" sz="1600" b="1" dirty="0">
              <a:solidFill>
                <a:srgbClr val="0000CC"/>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C4AADC0-EA14-4565-8342-F61757043CD9}"/>
              </a:ext>
            </a:extLst>
          </p:cNvPr>
          <p:cNvSpPr txBox="1"/>
          <p:nvPr/>
        </p:nvSpPr>
        <p:spPr>
          <a:xfrm>
            <a:off x="2616753" y="4401935"/>
            <a:ext cx="3910494" cy="1015663"/>
          </a:xfrm>
          <a:prstGeom prst="rect">
            <a:avLst/>
          </a:prstGeom>
          <a:noFill/>
        </p:spPr>
        <p:txBody>
          <a:bodyPr wrap="none" rtlCol="0">
            <a:spAutoFit/>
          </a:bodyPr>
          <a:lstStyle/>
          <a:p>
            <a:pPr algn="ctr"/>
            <a:r>
              <a:rPr lang="vi-VN" sz="2000" dirty="0">
                <a:solidFill>
                  <a:schemeClr val="tx2">
                    <a:lumMod val="75000"/>
                  </a:schemeClr>
                </a:solidFill>
                <a:latin typeface="+mj-lt"/>
              </a:rPr>
              <a:t>LỨA TUỔI : 5-6 TUỔI</a:t>
            </a:r>
          </a:p>
          <a:p>
            <a:pPr algn="ctr"/>
            <a:r>
              <a:rPr lang="vi-VN" sz="2000" dirty="0">
                <a:solidFill>
                  <a:schemeClr val="tx2">
                    <a:lumMod val="75000"/>
                  </a:schemeClr>
                </a:solidFill>
                <a:latin typeface="+mj-lt"/>
              </a:rPr>
              <a:t>SỐ TRẺ : 25 – 30 TRẺ</a:t>
            </a:r>
          </a:p>
          <a:p>
            <a:pPr algn="ctr"/>
            <a:r>
              <a:rPr lang="vi-VN" sz="2000" dirty="0">
                <a:solidFill>
                  <a:schemeClr val="tx2">
                    <a:lumMod val="75000"/>
                  </a:schemeClr>
                </a:solidFill>
                <a:latin typeface="+mj-lt"/>
              </a:rPr>
              <a:t>NGƯỜI DẠY : LÊ THÚY QUỲNH</a:t>
            </a:r>
            <a:endParaRPr lang="en-US" sz="2000" dirty="0">
              <a:solidFill>
                <a:schemeClr val="tx2">
                  <a:lumMod val="75000"/>
                </a:schemeClr>
              </a:solidFill>
              <a:latin typeface="+mj-lt"/>
            </a:endParaRPr>
          </a:p>
        </p:txBody>
      </p:sp>
    </p:spTree>
    <p:extLst>
      <p:ext uri="{BB962C8B-B14F-4D97-AF65-F5344CB8AC3E}">
        <p14:creationId xmlns:p14="http://schemas.microsoft.com/office/powerpoint/2010/main" val="2857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circle(in)">
                                      <p:cBhvr>
                                        <p:cTn id="14" dur="2000"/>
                                        <p:tgtEl>
                                          <p:spTgt spid="3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018"/>
            <a:ext cx="9144000" cy="578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67544" y="5902294"/>
            <a:ext cx="4748792" cy="492443"/>
          </a:xfrm>
          <a:prstGeom prst="rect">
            <a:avLst/>
          </a:prstGeom>
        </p:spPr>
        <p:txBody>
          <a:bodyPr wrap="square">
            <a:spAutoFit/>
          </a:bodyPr>
          <a:lstStyle/>
          <a:p>
            <a:r>
              <a:rPr lang="en-US" sz="2600" dirty="0" err="1">
                <a:solidFill>
                  <a:srgbClr val="0000FF"/>
                </a:solidFill>
                <a:latin typeface="Times New Roman" pitchFamily="18" charset="0"/>
                <a:ea typeface="+mj-ea"/>
                <a:cs typeface="Times New Roman" pitchFamily="18" charset="0"/>
              </a:rPr>
              <a:t>Nhà</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em</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treo</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ảnh</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Bác</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Hồ</a:t>
            </a:r>
            <a:endParaRPr lang="en-US" sz="2600" dirty="0">
              <a:solidFill>
                <a:srgbClr val="0000FF"/>
              </a:solidFill>
            </a:endParaRPr>
          </a:p>
        </p:txBody>
      </p:sp>
      <p:sp>
        <p:nvSpPr>
          <p:cNvPr id="6" name="Rectangle 5"/>
          <p:cNvSpPr/>
          <p:nvPr/>
        </p:nvSpPr>
        <p:spPr>
          <a:xfrm>
            <a:off x="39870" y="6363958"/>
            <a:ext cx="4626071" cy="492443"/>
          </a:xfrm>
          <a:prstGeom prst="rect">
            <a:avLst/>
          </a:prstGeom>
        </p:spPr>
        <p:txBody>
          <a:bodyPr wrap="square">
            <a:spAutoFit/>
          </a:bodyPr>
          <a:lstStyle/>
          <a:p>
            <a:r>
              <a:rPr lang="en-US" sz="2600" dirty="0" err="1">
                <a:solidFill>
                  <a:srgbClr val="0000FF"/>
                </a:solidFill>
                <a:latin typeface="Times New Roman" pitchFamily="18" charset="0"/>
                <a:ea typeface="+mj-ea"/>
                <a:cs typeface="Times New Roman" pitchFamily="18" charset="0"/>
              </a:rPr>
              <a:t>Bên</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trên</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là</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một</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lá</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cờ</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đỏ</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tươi</a:t>
            </a:r>
            <a:endParaRPr lang="en-US" sz="2600" dirty="0">
              <a:solidFill>
                <a:srgbClr val="0000FF"/>
              </a:solidFill>
            </a:endParaRPr>
          </a:p>
        </p:txBody>
      </p:sp>
      <p:sp>
        <p:nvSpPr>
          <p:cNvPr id="7" name="Rectangle 6"/>
          <p:cNvSpPr/>
          <p:nvPr/>
        </p:nvSpPr>
        <p:spPr>
          <a:xfrm>
            <a:off x="4531868" y="5902294"/>
            <a:ext cx="4748792" cy="492443"/>
          </a:xfrm>
          <a:prstGeom prst="rect">
            <a:avLst/>
          </a:prstGeom>
        </p:spPr>
        <p:txBody>
          <a:bodyPr wrap="square">
            <a:spAutoFit/>
          </a:bodyPr>
          <a:lstStyle/>
          <a:p>
            <a:r>
              <a:rPr lang="en-US" sz="2600" dirty="0" err="1">
                <a:solidFill>
                  <a:srgbClr val="0000FF"/>
                </a:solidFill>
                <a:latin typeface="Times New Roman" pitchFamily="18" charset="0"/>
                <a:ea typeface="+mj-ea"/>
                <a:cs typeface="Times New Roman" pitchFamily="18" charset="0"/>
              </a:rPr>
              <a:t>Ngày</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ngày</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Bác</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mỉm</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miệng</a:t>
            </a:r>
            <a:r>
              <a:rPr lang="en-US" sz="2600" dirty="0">
                <a:solidFill>
                  <a:srgbClr val="0000FF"/>
                </a:solidFill>
                <a:latin typeface="Times New Roman" pitchFamily="18" charset="0"/>
                <a:ea typeface="+mj-ea"/>
                <a:cs typeface="Times New Roman" pitchFamily="18" charset="0"/>
              </a:rPr>
              <a:t> </a:t>
            </a:r>
            <a:r>
              <a:rPr lang="en-US" sz="2600" dirty="0" err="1">
                <a:solidFill>
                  <a:srgbClr val="0000FF"/>
                </a:solidFill>
                <a:latin typeface="Times New Roman" pitchFamily="18" charset="0"/>
                <a:ea typeface="+mj-ea"/>
                <a:cs typeface="Times New Roman" pitchFamily="18" charset="0"/>
              </a:rPr>
              <a:t>cười</a:t>
            </a:r>
            <a:endParaRPr lang="en-US" sz="2600" dirty="0">
              <a:solidFill>
                <a:srgbClr val="0000FF"/>
              </a:solidFill>
            </a:endParaRPr>
          </a:p>
        </p:txBody>
      </p:sp>
      <p:sp>
        <p:nvSpPr>
          <p:cNvPr id="8" name="Rectangle 7"/>
          <p:cNvSpPr/>
          <p:nvPr/>
        </p:nvSpPr>
        <p:spPr>
          <a:xfrm>
            <a:off x="4132596" y="6363958"/>
            <a:ext cx="5148064" cy="492443"/>
          </a:xfrm>
          <a:prstGeom prst="rect">
            <a:avLst/>
          </a:prstGeom>
        </p:spPr>
        <p:txBody>
          <a:bodyPr wrap="square">
            <a:spAutoFit/>
          </a:bodyPr>
          <a:lstStyle/>
          <a:p>
            <a:pPr lvl="0">
              <a:spcBef>
                <a:spcPct val="20000"/>
              </a:spcBef>
            </a:pPr>
            <a:r>
              <a:rPr lang="en-US" sz="2600" dirty="0" err="1">
                <a:solidFill>
                  <a:srgbClr val="0000FF"/>
                </a:solidFill>
                <a:latin typeface="Times New Roman" pitchFamily="18" charset="0"/>
                <a:cs typeface="Times New Roman" pitchFamily="18" charset="0"/>
              </a:rPr>
              <a:t>Bác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nhìn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các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vui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trong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nhà</a:t>
            </a:r>
            <a:endParaRPr lang="en-US" sz="2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4212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0"/>
            <a:ext cx="9829800" cy="556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25534" y="5562153"/>
            <a:ext cx="4067139" cy="553998"/>
          </a:xfrm>
          <a:prstGeom prst="rect">
            <a:avLst/>
          </a:prstGeom>
        </p:spPr>
        <p:txBody>
          <a:bodyPr wrap="none">
            <a:spAutoFit/>
          </a:bodyPr>
          <a:lstStyle/>
          <a:p>
            <a:r>
              <a:rPr lang="en-US" sz="3000" dirty="0" err="1">
                <a:solidFill>
                  <a:srgbClr val="0000FF"/>
                </a:solidFill>
                <a:latin typeface="Times New Roman" pitchFamily="18" charset="0"/>
                <a:ea typeface="+mj-ea"/>
                <a:cs typeface="Times New Roman" pitchFamily="18" charset="0"/>
              </a:rPr>
              <a:t>Ngoài</a:t>
            </a:r>
            <a:r>
              <a:rPr lang="en-US" sz="3000" dirty="0">
                <a:solidFill>
                  <a:srgbClr val="0000FF"/>
                </a:solidFill>
                <a:latin typeface="Times New Roman" pitchFamily="18" charset="0"/>
                <a:ea typeface="+mj-ea"/>
                <a:cs typeface="Times New Roman" pitchFamily="18" charset="0"/>
              </a:rPr>
              <a:t> </a:t>
            </a:r>
            <a:r>
              <a:rPr lang="en-US" sz="3000" dirty="0" err="1">
                <a:solidFill>
                  <a:srgbClr val="0000FF"/>
                </a:solidFill>
                <a:latin typeface="Times New Roman" pitchFamily="18" charset="0"/>
                <a:ea typeface="+mj-ea"/>
                <a:cs typeface="Times New Roman" pitchFamily="18" charset="0"/>
              </a:rPr>
              <a:t>sân</a:t>
            </a:r>
            <a:r>
              <a:rPr lang="en-US" sz="3000" dirty="0">
                <a:solidFill>
                  <a:srgbClr val="0000FF"/>
                </a:solidFill>
                <a:latin typeface="Times New Roman" pitchFamily="18" charset="0"/>
                <a:ea typeface="+mj-ea"/>
                <a:cs typeface="Times New Roman" pitchFamily="18" charset="0"/>
              </a:rPr>
              <a:t> </a:t>
            </a:r>
            <a:r>
              <a:rPr lang="en-US" sz="3000" dirty="0" err="1">
                <a:solidFill>
                  <a:srgbClr val="0000FF"/>
                </a:solidFill>
                <a:latin typeface="Times New Roman" pitchFamily="18" charset="0"/>
                <a:ea typeface="+mj-ea"/>
                <a:cs typeface="Times New Roman" pitchFamily="18" charset="0"/>
              </a:rPr>
              <a:t>có</a:t>
            </a:r>
            <a:r>
              <a:rPr lang="en-US" sz="3000" dirty="0">
                <a:solidFill>
                  <a:srgbClr val="0000FF"/>
                </a:solidFill>
                <a:latin typeface="Times New Roman" pitchFamily="18" charset="0"/>
                <a:ea typeface="+mj-ea"/>
                <a:cs typeface="Times New Roman" pitchFamily="18" charset="0"/>
              </a:rPr>
              <a:t> </a:t>
            </a:r>
            <a:r>
              <a:rPr lang="en-US" sz="3000" dirty="0" err="1">
                <a:solidFill>
                  <a:srgbClr val="0000FF"/>
                </a:solidFill>
                <a:latin typeface="Times New Roman" pitchFamily="18" charset="0"/>
                <a:ea typeface="+mj-ea"/>
                <a:cs typeface="Times New Roman" pitchFamily="18" charset="0"/>
              </a:rPr>
              <a:t>mấy</a:t>
            </a:r>
            <a:r>
              <a:rPr lang="en-US" sz="3000" dirty="0">
                <a:solidFill>
                  <a:srgbClr val="0000FF"/>
                </a:solidFill>
                <a:latin typeface="Times New Roman" pitchFamily="18" charset="0"/>
                <a:ea typeface="+mj-ea"/>
                <a:cs typeface="Times New Roman" pitchFamily="18" charset="0"/>
              </a:rPr>
              <a:t> con </a:t>
            </a:r>
            <a:r>
              <a:rPr lang="en-US" sz="3000" dirty="0" err="1">
                <a:solidFill>
                  <a:srgbClr val="0000FF"/>
                </a:solidFill>
                <a:latin typeface="Times New Roman" pitchFamily="18" charset="0"/>
                <a:ea typeface="+mj-ea"/>
                <a:cs typeface="Times New Roman" pitchFamily="18" charset="0"/>
              </a:rPr>
              <a:t>gà</a:t>
            </a:r>
            <a:endParaRPr lang="en-US" dirty="0">
              <a:solidFill>
                <a:srgbClr val="0000FF"/>
              </a:solidFill>
            </a:endParaRPr>
          </a:p>
        </p:txBody>
      </p:sp>
      <p:sp>
        <p:nvSpPr>
          <p:cNvPr id="6" name="Rectangle 5"/>
          <p:cNvSpPr/>
          <p:nvPr/>
        </p:nvSpPr>
        <p:spPr>
          <a:xfrm>
            <a:off x="1907704" y="6207204"/>
            <a:ext cx="6048672" cy="553998"/>
          </a:xfrm>
          <a:prstGeom prst="rect">
            <a:avLst/>
          </a:prstGeom>
        </p:spPr>
        <p:txBody>
          <a:bodyPr wrap="square">
            <a:spAutoFit/>
          </a:bodyPr>
          <a:lstStyle/>
          <a:p>
            <a:pPr lvl="0">
              <a:spcBef>
                <a:spcPct val="20000"/>
              </a:spcBef>
            </a:pPr>
            <a:r>
              <a:rPr lang="en-US" sz="3000" dirty="0" err="1">
                <a:solidFill>
                  <a:srgbClr val="0000FF"/>
                </a:solidFill>
                <a:latin typeface="Times New Roman" pitchFamily="18" charset="0"/>
                <a:cs typeface="Times New Roman" pitchFamily="18" charset="0"/>
              </a:rPr>
              <a:t>Ngoài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vườn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mấy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chín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rồi</a:t>
            </a:r>
            <a:endParaRPr lang="en-US" sz="3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17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039" y="1"/>
            <a:ext cx="4714047" cy="549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02506" y="5805266"/>
            <a:ext cx="4007479" cy="492443"/>
          </a:xfrm>
          <a:prstGeom prst="rect">
            <a:avLst/>
          </a:prstGeom>
        </p:spPr>
        <p:txBody>
          <a:bodyPr wrap="square">
            <a:spAutoFit/>
          </a:bodyPr>
          <a:lstStyle/>
          <a:p>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Em</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nghe</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như</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Bác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dạy</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lời</a:t>
            </a:r>
            <a:endParaRPr lang="en-US" sz="2600" dirty="0">
              <a:solidFill>
                <a:srgbClr val="0000FF"/>
              </a:solidFill>
            </a:endParaRPr>
          </a:p>
        </p:txBody>
      </p:sp>
      <p:sp>
        <p:nvSpPr>
          <p:cNvPr id="9" name="Rectangle 8"/>
          <p:cNvSpPr/>
          <p:nvPr/>
        </p:nvSpPr>
        <p:spPr>
          <a:xfrm>
            <a:off x="-91920" y="6298337"/>
            <a:ext cx="5553525" cy="492443"/>
          </a:xfrm>
          <a:prstGeom prst="rect">
            <a:avLst/>
          </a:prstGeom>
        </p:spPr>
        <p:txBody>
          <a:bodyPr wrap="square">
            <a:spAutoFit/>
          </a:bodyPr>
          <a:lstStyle/>
          <a:p>
            <a:pPr>
              <a:spcBef>
                <a:spcPct val="20000"/>
              </a:spcBef>
            </a:pPr>
            <a:r>
              <a:rPr lang="en-US" sz="2600" dirty="0" err="1">
                <a:solidFill>
                  <a:srgbClr val="0000FF"/>
                </a:solidFill>
                <a:latin typeface="Times New Roman" pitchFamily="18" charset="0"/>
                <a:cs typeface="Times New Roman" pitchFamily="18" charset="0"/>
              </a:rPr>
              <a:t>Cháu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đừng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bời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đâu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xa</a:t>
            </a:r>
            <a:endParaRPr lang="en-US" sz="2600" dirty="0">
              <a:solidFill>
                <a:srgbClr val="0000FF"/>
              </a:solidFill>
              <a:latin typeface="Times New Roman" pitchFamily="18" charset="0"/>
              <a:cs typeface="Times New Roman" pitchFamily="18" charset="0"/>
            </a:endParaRPr>
          </a:p>
        </p:txBody>
      </p:sp>
      <p:sp>
        <p:nvSpPr>
          <p:cNvPr id="4" name="Rectangle 3"/>
          <p:cNvSpPr/>
          <p:nvPr/>
        </p:nvSpPr>
        <p:spPr>
          <a:xfrm>
            <a:off x="5164380" y="5853175"/>
            <a:ext cx="4015330" cy="492443"/>
          </a:xfrm>
          <a:prstGeom prst="rect">
            <a:avLst/>
          </a:prstGeom>
        </p:spPr>
        <p:txBody>
          <a:bodyPr wrap="none">
            <a:spAutoFit/>
          </a:bodyPr>
          <a:lstStyle/>
          <a:p>
            <a:r>
              <a:rPr lang="en-US"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rau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quét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bếp</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đuổi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gà</a:t>
            </a:r>
            <a:endParaRPr lang="en-US" sz="2600" dirty="0"/>
          </a:p>
        </p:txBody>
      </p:sp>
      <p:sp>
        <p:nvSpPr>
          <p:cNvPr id="11" name="Rectangle 10"/>
          <p:cNvSpPr/>
          <p:nvPr/>
        </p:nvSpPr>
        <p:spPr>
          <a:xfrm>
            <a:off x="7748284" y="6298337"/>
            <a:ext cx="856164" cy="492443"/>
          </a:xfrm>
          <a:prstGeom prst="rect">
            <a:avLst/>
          </a:prstGeom>
        </p:spPr>
        <p:txBody>
          <a:bodyPr wrap="square">
            <a:spAutoFit/>
          </a:bodyPr>
          <a:lstStyle/>
          <a:p>
            <a:pPr algn="ctr">
              <a:spcBef>
                <a:spcPct val="20000"/>
              </a:spcBef>
            </a:pPr>
            <a:r>
              <a:rPr lang="en-US" sz="2600" dirty="0" err="1">
                <a:solidFill>
                  <a:srgbClr val="0000FF"/>
                </a:solidFill>
                <a:latin typeface="Times New Roman" pitchFamily="18" charset="0"/>
                <a:cs typeface="Times New Roman" pitchFamily="18" charset="0"/>
              </a:rPr>
              <a:t>hầm</a:t>
            </a:r>
            <a:endParaRPr lang="en-US" sz="2600" dirty="0">
              <a:solidFill>
                <a:srgbClr val="0000FF"/>
              </a:solidFill>
              <a:latin typeface="Times New Roman" pitchFamily="18" charset="0"/>
              <a:cs typeface="Times New Roman" pitchFamily="18" charset="0"/>
            </a:endParaRPr>
          </a:p>
        </p:txBody>
      </p:sp>
      <p:sp>
        <p:nvSpPr>
          <p:cNvPr id="12" name="Rectangle 11"/>
          <p:cNvSpPr/>
          <p:nvPr/>
        </p:nvSpPr>
        <p:spPr>
          <a:xfrm>
            <a:off x="5281133" y="6297709"/>
            <a:ext cx="1952779" cy="492443"/>
          </a:xfrm>
          <a:prstGeom prst="rect">
            <a:avLst/>
          </a:prstGeom>
        </p:spPr>
        <p:txBody>
          <a:bodyPr wrap="none">
            <a:spAutoFit/>
          </a:bodyPr>
          <a:lstStyle/>
          <a:p>
            <a:r>
              <a:rPr lang="en-US" sz="2600" dirty="0" err="1">
                <a:solidFill>
                  <a:srgbClr val="0000FF"/>
                </a:solidFill>
                <a:latin typeface="Times New Roman" pitchFamily="18" charset="0"/>
                <a:cs typeface="Times New Roman" pitchFamily="18" charset="0"/>
              </a:rPr>
              <a:t>tàu</a:t>
            </a:r>
            <a:r>
              <a:rPr lang="en-US" sz="2600" dirty="0">
                <a:solidFill>
                  <a:srgbClr val="0000FF"/>
                </a:solidFill>
                <a:latin typeface="Times New Roman" pitchFamily="18" charset="0"/>
                <a:cs typeface="Times New Roman" pitchFamily="18" charset="0"/>
              </a:rPr>
              <a:t> bay </a:t>
            </a:r>
            <a:r>
              <a:rPr lang="vi-VN" sz="2600" dirty="0">
                <a:solidFill>
                  <a:srgbClr val="0000FF"/>
                </a:solidFill>
                <a:latin typeface="Times New Roman" pitchFamily="18" charset="0"/>
                <a:cs typeface="Times New Roman" pitchFamily="18" charset="0"/>
              </a:rPr>
              <a:t>Mỹ  </a:t>
            </a:r>
            <a:r>
              <a:rPr lang="en-US" sz="2600" dirty="0">
                <a:solidFill>
                  <a:srgbClr val="0000FF"/>
                </a:solidFill>
                <a:latin typeface="Times New Roman" pitchFamily="18" charset="0"/>
                <a:cs typeface="Times New Roman" pitchFamily="18" charset="0"/>
              </a:rPr>
              <a:t> </a:t>
            </a:r>
            <a:endParaRPr lang="en-US" sz="2600" dirty="0">
              <a:solidFill>
                <a:prstClr val="black"/>
              </a:solidFill>
            </a:endParaRPr>
          </a:p>
        </p:txBody>
      </p:sp>
      <p:sp>
        <p:nvSpPr>
          <p:cNvPr id="13" name="Rectangle 12"/>
          <p:cNvSpPr/>
          <p:nvPr/>
        </p:nvSpPr>
        <p:spPr>
          <a:xfrm>
            <a:off x="4478270" y="6320934"/>
            <a:ext cx="1029834" cy="492443"/>
          </a:xfrm>
          <a:prstGeom prst="rect">
            <a:avLst/>
          </a:prstGeom>
        </p:spPr>
        <p:txBody>
          <a:bodyPr wrap="none">
            <a:spAutoFit/>
          </a:bodyPr>
          <a:lstStyle/>
          <a:p>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Thấy</a:t>
            </a:r>
            <a:r>
              <a:rPr lang="en-US" sz="2600" dirty="0">
                <a:solidFill>
                  <a:srgbClr val="0000FF"/>
                </a:solidFill>
                <a:latin typeface="Times New Roman" pitchFamily="18" charset="0"/>
                <a:cs typeface="Times New Roman" pitchFamily="18" charset="0"/>
              </a:rPr>
              <a:t> </a:t>
            </a:r>
            <a:endParaRPr lang="en-US" sz="2600" dirty="0"/>
          </a:p>
        </p:txBody>
      </p:sp>
      <p:sp>
        <p:nvSpPr>
          <p:cNvPr id="14" name="Rectangle 13"/>
          <p:cNvSpPr/>
          <p:nvPr/>
        </p:nvSpPr>
        <p:spPr>
          <a:xfrm>
            <a:off x="6837161" y="6289807"/>
            <a:ext cx="1369286" cy="492443"/>
          </a:xfrm>
          <a:prstGeom prst="rect">
            <a:avLst/>
          </a:prstGeom>
        </p:spPr>
        <p:txBody>
          <a:bodyPr wrap="none">
            <a:spAutoFit/>
          </a:bodyPr>
          <a:lstStyle/>
          <a:p>
            <a:r>
              <a:rPr lang="vi-VN"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nhớ</a:t>
            </a:r>
            <a:r>
              <a:rPr lang="en-US" sz="2600" dirty="0">
                <a:solidFill>
                  <a:srgbClr val="0000FF"/>
                </a:solidFill>
                <a:latin typeface="Times New Roman" pitchFamily="18" charset="0"/>
                <a:cs typeface="Times New Roman" pitchFamily="18" charset="0"/>
              </a:rPr>
              <a:t> ra</a:t>
            </a:r>
            <a:r>
              <a:rPr lang="vi-VN" sz="2600" dirty="0">
                <a:solidFill>
                  <a:srgbClr val="0000FF"/>
                </a:solidFill>
                <a:latin typeface="Times New Roman" pitchFamily="18" charset="0"/>
                <a:cs typeface="Times New Roman" pitchFamily="18" charset="0"/>
              </a:rPr>
              <a:t>  </a:t>
            </a:r>
            <a:r>
              <a:rPr lang="en-US" sz="2600" dirty="0">
                <a:solidFill>
                  <a:srgbClr val="0000FF"/>
                </a:solidFill>
                <a:latin typeface="Times New Roman" pitchFamily="18" charset="0"/>
                <a:cs typeface="Times New Roman" pitchFamily="18" charset="0"/>
              </a:rPr>
              <a:t> </a:t>
            </a:r>
            <a:endParaRPr lang="en-US" sz="2600" dirty="0"/>
          </a:p>
        </p:txBody>
      </p:sp>
      <p:sp>
        <p:nvSpPr>
          <p:cNvPr id="15" name="Rectangle 14"/>
          <p:cNvSpPr/>
          <p:nvPr/>
        </p:nvSpPr>
        <p:spPr>
          <a:xfrm>
            <a:off x="8474743" y="6301693"/>
            <a:ext cx="777777" cy="492443"/>
          </a:xfrm>
          <a:prstGeom prst="rect">
            <a:avLst/>
          </a:prstGeom>
        </p:spPr>
        <p:txBody>
          <a:bodyPr wrap="none">
            <a:spAutoFit/>
          </a:bodyPr>
          <a:lstStyle/>
          <a:p>
            <a:pPr algn="ctr">
              <a:spcBef>
                <a:spcPct val="20000"/>
              </a:spcBef>
            </a:pPr>
            <a:r>
              <a:rPr lang="en-US" sz="2600" dirty="0" err="1">
                <a:solidFill>
                  <a:srgbClr val="0000FF"/>
                </a:solidFill>
                <a:latin typeface="Times New Roman" pitchFamily="18" charset="0"/>
                <a:cs typeface="Times New Roman" pitchFamily="18" charset="0"/>
              </a:rPr>
              <a:t>ngồi</a:t>
            </a:r>
            <a:endParaRPr lang="en-US" sz="2600" dirty="0">
              <a:solidFill>
                <a:srgbClr val="0000FF"/>
              </a:solidFill>
              <a:latin typeface="Times New Roman" pitchFamily="18" charset="0"/>
              <a:cs typeface="Times New Roman" pitchFamily="18" charset="0"/>
            </a:endParaRPr>
          </a:p>
        </p:txBody>
      </p:sp>
      <p:pic>
        <p:nvPicPr>
          <p:cNvPr id="16"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609688" y="0"/>
            <a:ext cx="4499992" cy="545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7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mph" presetSubtype="0" fill="hold" grpId="1" nodeType="clickEffect">
                                  <p:stCondLst>
                                    <p:cond delay="0"/>
                                  </p:stCondLst>
                                  <p:childTnLst>
                                    <p:animClr clrSpc="hsl" dir="cw">
                                      <p:cBhvr override="childStyle">
                                        <p:cTn id="54" dur="500" fill="hold"/>
                                        <p:tgtEl>
                                          <p:spTgt spid="12"/>
                                        </p:tgtEl>
                                        <p:attrNameLst>
                                          <p:attrName>style.color</p:attrName>
                                        </p:attrNameLst>
                                      </p:cBhvr>
                                      <p:by>
                                        <p:hsl h="7200000" s="0" l="0"/>
                                      </p:by>
                                    </p:animClr>
                                    <p:animClr clrSpc="hsl" dir="cw">
                                      <p:cBhvr>
                                        <p:cTn id="55" dur="500" fill="hold"/>
                                        <p:tgtEl>
                                          <p:spTgt spid="12"/>
                                        </p:tgtEl>
                                        <p:attrNameLst>
                                          <p:attrName>fillcolor</p:attrName>
                                        </p:attrNameLst>
                                      </p:cBhvr>
                                      <p:by>
                                        <p:hsl h="7200000" s="0" l="0"/>
                                      </p:by>
                                    </p:animClr>
                                    <p:animClr clrSpc="hsl" dir="cw">
                                      <p:cBhvr>
                                        <p:cTn id="56" dur="500" fill="hold"/>
                                        <p:tgtEl>
                                          <p:spTgt spid="12"/>
                                        </p:tgtEl>
                                        <p:attrNameLst>
                                          <p:attrName>stroke.color</p:attrName>
                                        </p:attrNameLst>
                                      </p:cBhvr>
                                      <p:by>
                                        <p:hsl h="7200000" s="0" l="0"/>
                                      </p:by>
                                    </p:animClr>
                                    <p:set>
                                      <p:cBhvr>
                                        <p:cTn id="57" dur="500" fill="hold"/>
                                        <p:tgtEl>
                                          <p:spTgt spid="12"/>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1" presetClass="emph" presetSubtype="0" fill="hold" grpId="1" nodeType="clickEffect">
                                  <p:stCondLst>
                                    <p:cond delay="0"/>
                                  </p:stCondLst>
                                  <p:childTnLst>
                                    <p:animClr clrSpc="hsl" dir="cw">
                                      <p:cBhvr override="childStyle">
                                        <p:cTn id="61" dur="500" fill="hold"/>
                                        <p:tgtEl>
                                          <p:spTgt spid="11"/>
                                        </p:tgtEl>
                                        <p:attrNameLst>
                                          <p:attrName>style.color</p:attrName>
                                        </p:attrNameLst>
                                      </p:cBhvr>
                                      <p:by>
                                        <p:hsl h="7200000" s="0" l="0"/>
                                      </p:by>
                                    </p:animClr>
                                    <p:animClr clrSpc="hsl" dir="cw">
                                      <p:cBhvr>
                                        <p:cTn id="62" dur="500" fill="hold"/>
                                        <p:tgtEl>
                                          <p:spTgt spid="11"/>
                                        </p:tgtEl>
                                        <p:attrNameLst>
                                          <p:attrName>fillcolor</p:attrName>
                                        </p:attrNameLst>
                                      </p:cBhvr>
                                      <p:by>
                                        <p:hsl h="7200000" s="0" l="0"/>
                                      </p:by>
                                    </p:animClr>
                                    <p:animClr clrSpc="hsl" dir="cw">
                                      <p:cBhvr>
                                        <p:cTn id="63" dur="500" fill="hold"/>
                                        <p:tgtEl>
                                          <p:spTgt spid="11"/>
                                        </p:tgtEl>
                                        <p:attrNameLst>
                                          <p:attrName>stroke.color</p:attrName>
                                        </p:attrNameLst>
                                      </p:cBhvr>
                                      <p:by>
                                        <p:hsl h="7200000" s="0" l="0"/>
                                      </p:by>
                                    </p:animClr>
                                    <p:set>
                                      <p:cBhvr>
                                        <p:cTn id="64"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11" grpId="0"/>
      <p:bldP spid="11" grpId="1"/>
      <p:bldP spid="12" grpId="0"/>
      <p:bldP spid="12" grpId="1"/>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9745" y="46573"/>
            <a:ext cx="4544256" cy="533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052" y="29802"/>
            <a:ext cx="4464495" cy="534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86147" y="5728901"/>
            <a:ext cx="6750496" cy="553998"/>
          </a:xfrm>
          <a:prstGeom prst="rect">
            <a:avLst/>
          </a:prstGeom>
        </p:spPr>
        <p:txBody>
          <a:bodyPr wrap="square">
            <a:spAutoFit/>
          </a:bodyPr>
          <a:lstStyle/>
          <a:p>
            <a:r>
              <a:rPr lang="en-US" sz="3000" dirty="0">
                <a:solidFill>
                  <a:srgbClr val="0000FF"/>
                </a:solidFill>
                <a:latin typeface="Times New Roman" pitchFamily="18" charset="0"/>
                <a:ea typeface="+mj-ea"/>
                <a:cs typeface="Times New Roman" pitchFamily="18" charset="0"/>
              </a:rPr>
              <a:t>   </a:t>
            </a:r>
            <a:r>
              <a:rPr lang="en-US" sz="3000" dirty="0" err="1">
                <a:solidFill>
                  <a:srgbClr val="0000FF"/>
                </a:solidFill>
                <a:latin typeface="Times New Roman" pitchFamily="18" charset="0"/>
                <a:ea typeface="+mj-ea"/>
                <a:cs typeface="Times New Roman" pitchFamily="18" charset="0"/>
              </a:rPr>
              <a:t>Bác</a:t>
            </a:r>
            <a:r>
              <a:rPr lang="en-US" sz="3000" dirty="0">
                <a:solidFill>
                  <a:srgbClr val="0000FF"/>
                </a:solidFill>
                <a:latin typeface="Times New Roman" pitchFamily="18" charset="0"/>
                <a:ea typeface="+mj-ea"/>
                <a:cs typeface="Times New Roman" pitchFamily="18" charset="0"/>
              </a:rPr>
              <a:t> lo </a:t>
            </a:r>
            <a:r>
              <a:rPr lang="en-US" sz="3000" dirty="0" err="1">
                <a:solidFill>
                  <a:srgbClr val="0000FF"/>
                </a:solidFill>
                <a:latin typeface="Times New Roman" pitchFamily="18" charset="0"/>
                <a:ea typeface="+mj-ea"/>
                <a:cs typeface="Times New Roman" pitchFamily="18" charset="0"/>
              </a:rPr>
              <a:t>bao</a:t>
            </a:r>
            <a:r>
              <a:rPr lang="en-US" sz="3000" dirty="0">
                <a:solidFill>
                  <a:srgbClr val="0000FF"/>
                </a:solidFill>
                <a:latin typeface="Times New Roman" pitchFamily="18" charset="0"/>
                <a:ea typeface="+mj-ea"/>
                <a:cs typeface="Times New Roman" pitchFamily="18" charset="0"/>
              </a:rPr>
              <a:t> </a:t>
            </a:r>
            <a:r>
              <a:rPr lang="en-US" sz="3000" dirty="0" err="1">
                <a:solidFill>
                  <a:srgbClr val="0000FF"/>
                </a:solidFill>
                <a:latin typeface="Times New Roman" pitchFamily="18" charset="0"/>
                <a:ea typeface="+mj-ea"/>
                <a:cs typeface="Times New Roman" pitchFamily="18" charset="0"/>
              </a:rPr>
              <a:t>việc</a:t>
            </a:r>
            <a:r>
              <a:rPr lang="en-US" sz="3000" dirty="0">
                <a:solidFill>
                  <a:srgbClr val="0000FF"/>
                </a:solidFill>
                <a:latin typeface="Times New Roman" pitchFamily="18" charset="0"/>
                <a:ea typeface="+mj-ea"/>
                <a:cs typeface="Times New Roman" pitchFamily="18" charset="0"/>
              </a:rPr>
              <a:t> </a:t>
            </a:r>
            <a:r>
              <a:rPr lang="en-US" sz="3000" dirty="0" err="1">
                <a:solidFill>
                  <a:srgbClr val="0000FF"/>
                </a:solidFill>
                <a:latin typeface="Times New Roman" pitchFamily="18" charset="0"/>
                <a:ea typeface="+mj-ea"/>
                <a:cs typeface="Times New Roman" pitchFamily="18" charset="0"/>
              </a:rPr>
              <a:t>trên</a:t>
            </a:r>
            <a:r>
              <a:rPr lang="en-US" sz="3000" dirty="0">
                <a:solidFill>
                  <a:srgbClr val="0000FF"/>
                </a:solidFill>
                <a:latin typeface="Times New Roman" pitchFamily="18" charset="0"/>
                <a:ea typeface="+mj-ea"/>
                <a:cs typeface="Times New Roman" pitchFamily="18" charset="0"/>
              </a:rPr>
              <a:t> </a:t>
            </a:r>
            <a:r>
              <a:rPr lang="en-US" sz="3000" dirty="0" err="1">
                <a:solidFill>
                  <a:srgbClr val="0000FF"/>
                </a:solidFill>
                <a:latin typeface="Times New Roman" pitchFamily="18" charset="0"/>
                <a:ea typeface="+mj-ea"/>
                <a:cs typeface="Times New Roman" pitchFamily="18" charset="0"/>
              </a:rPr>
              <a:t>đời</a:t>
            </a:r>
            <a:endParaRPr lang="en-US" sz="3000" dirty="0">
              <a:solidFill>
                <a:srgbClr val="0000FF"/>
              </a:solidFill>
              <a:latin typeface="Times New Roman" pitchFamily="18" charset="0"/>
              <a:cs typeface="Times New Roman" pitchFamily="18" charset="0"/>
            </a:endParaRPr>
          </a:p>
        </p:txBody>
      </p:sp>
      <p:sp>
        <p:nvSpPr>
          <p:cNvPr id="4" name="Rectangle 3"/>
          <p:cNvSpPr/>
          <p:nvPr/>
        </p:nvSpPr>
        <p:spPr>
          <a:xfrm>
            <a:off x="1403650" y="6263841"/>
            <a:ext cx="7092281" cy="553998"/>
          </a:xfrm>
          <a:prstGeom prst="rect">
            <a:avLst/>
          </a:prstGeom>
        </p:spPr>
        <p:txBody>
          <a:bodyPr wrap="square">
            <a:spAutoFit/>
          </a:bodyPr>
          <a:lstStyle/>
          <a:p>
            <a:pPr lvl="0">
              <a:spcBef>
                <a:spcPct val="20000"/>
              </a:spcBef>
            </a:pPr>
            <a:r>
              <a:rPr lang="en-US" sz="3000" dirty="0" err="1">
                <a:solidFill>
                  <a:srgbClr val="0000FF"/>
                </a:solidFill>
                <a:latin typeface="Times New Roman" pitchFamily="18" charset="0"/>
                <a:cs typeface="Times New Roman" pitchFamily="18" charset="0"/>
              </a:rPr>
              <a:t>Ngày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vẫn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mỉm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cười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với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em</a:t>
            </a:r>
            <a:endParaRPr lang="en-US" sz="3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9347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latin typeface="Times New Roman" panose="02020603050405020304" pitchFamily="18" charset="0"/>
                <a:cs typeface="Times New Roman" panose="02020603050405020304" pitchFamily="18" charset="0"/>
              </a:rPr>
              <a:t>Tàu</a:t>
            </a:r>
            <a:r>
              <a:rPr lang="en-US" dirty="0">
                <a:solidFill>
                  <a:srgbClr val="FF0000"/>
                </a:solidFill>
                <a:latin typeface="Times New Roman" panose="02020603050405020304" pitchFamily="18" charset="0"/>
                <a:cs typeface="Times New Roman" panose="02020603050405020304" pitchFamily="18" charset="0"/>
              </a:rPr>
              <a:t> bay M</a:t>
            </a:r>
            <a:r>
              <a:rPr lang="vi-VN" dirty="0">
                <a:solidFill>
                  <a:srgbClr val="FF0000"/>
                </a:solidFill>
                <a:latin typeface="Times New Roman" panose="02020603050405020304" pitchFamily="18" charset="0"/>
                <a:cs typeface="Times New Roman" panose="02020603050405020304" pitchFamily="18" charset="0"/>
              </a:rPr>
              <a:t>ỹ</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Máy</a:t>
            </a:r>
            <a:r>
              <a:rPr lang="en-US" dirty="0">
                <a:solidFill>
                  <a:srgbClr val="FF0000"/>
                </a:solidFill>
                <a:latin typeface="Times New Roman" panose="02020603050405020304" pitchFamily="18" charset="0"/>
                <a:cs typeface="Times New Roman" panose="02020603050405020304" pitchFamily="18" charset="0"/>
              </a:rPr>
              <a:t> bay M</a:t>
            </a:r>
            <a:r>
              <a:rPr lang="vi-VN" dirty="0">
                <a:solidFill>
                  <a:srgbClr val="FF0000"/>
                </a:solidFill>
                <a:latin typeface="Times New Roman" panose="02020603050405020304" pitchFamily="18" charset="0"/>
                <a:cs typeface="Times New Roman" panose="02020603050405020304" pitchFamily="18" charset="0"/>
              </a:rPr>
              <a:t>ỹ</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6" y="1519773"/>
            <a:ext cx="4176463" cy="504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1977" y="1484332"/>
            <a:ext cx="4104456" cy="504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ircle(in)">
                                      <p:cBhvr>
                                        <p:cTn id="7" dur="20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506" y="1872956"/>
            <a:ext cx="3708412" cy="470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3848" y="435761"/>
            <a:ext cx="2880320" cy="923330"/>
          </a:xfrm>
          <a:prstGeom prst="rect">
            <a:avLst/>
          </a:prstGeom>
        </p:spPr>
        <p:txBody>
          <a:bodyPr wrap="square">
            <a:spAutoFit/>
          </a:bodyPr>
          <a:lstStyle/>
          <a:p>
            <a:r>
              <a:rPr lang="en-US" sz="54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Cái</a:t>
            </a:r>
            <a:r>
              <a:rPr lang="en-US" sz="54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54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hầm</a:t>
            </a:r>
            <a:endParaRPr lang="en-US" sz="54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1886990"/>
            <a:ext cx="4157408" cy="470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0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arn(inVertical)">
                                      <p:cBhvr>
                                        <p:cTn id="7" dur="5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620688"/>
            <a:ext cx="4248472"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634880" y="620689"/>
            <a:ext cx="4509120" cy="535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7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ppt_x"/>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fade">
                                      <p:cBhvr>
                                        <p:cTn id="13" dur="1000"/>
                                        <p:tgtEl>
                                          <p:spTgt spid="32771"/>
                                        </p:tgtEl>
                                      </p:cBhvr>
                                    </p:animEffect>
                                    <p:anim calcmode="lin" valueType="num">
                                      <p:cBhvr>
                                        <p:cTn id="14" dur="1000" fill="hold"/>
                                        <p:tgtEl>
                                          <p:spTgt spid="32771"/>
                                        </p:tgtEl>
                                        <p:attrNameLst>
                                          <p:attrName>ppt_x</p:attrName>
                                        </p:attrNameLst>
                                      </p:cBhvr>
                                      <p:tavLst>
                                        <p:tav tm="0">
                                          <p:val>
                                            <p:strVal val="#ppt_x"/>
                                          </p:val>
                                        </p:tav>
                                        <p:tav tm="100000">
                                          <p:val>
                                            <p:strVal val="#ppt_x"/>
                                          </p:val>
                                        </p:tav>
                                      </p:tavLst>
                                    </p:anim>
                                    <p:anim calcmode="lin" valueType="num">
                                      <p:cBhvr>
                                        <p:cTn id="15" dur="1000" fill="hold"/>
                                        <p:tgtEl>
                                          <p:spTgt spid="32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B40A93-E4F5-41E2-B2FB-311E28C47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3" y="0"/>
            <a:ext cx="9258300" cy="6858000"/>
          </a:xfrm>
          <a:prstGeom prst="rect">
            <a:avLst/>
          </a:prstGeom>
        </p:spPr>
      </p:pic>
      <p:sp>
        <p:nvSpPr>
          <p:cNvPr id="5" name="TextBox 4">
            <a:extLst>
              <a:ext uri="{FF2B5EF4-FFF2-40B4-BE49-F238E27FC236}">
                <a16:creationId xmlns:a16="http://schemas.microsoft.com/office/drawing/2014/main" id="{12902F84-7223-48CE-B34E-251B4190B811}"/>
              </a:ext>
            </a:extLst>
          </p:cNvPr>
          <p:cNvSpPr txBox="1"/>
          <p:nvPr/>
        </p:nvSpPr>
        <p:spPr>
          <a:xfrm>
            <a:off x="3048000" y="1676400"/>
            <a:ext cx="4572000" cy="830997"/>
          </a:xfrm>
          <a:prstGeom prst="rect">
            <a:avLst/>
          </a:prstGeom>
          <a:noFill/>
        </p:spPr>
        <p:txBody>
          <a:bodyPr wrap="square">
            <a:spAutoFit/>
          </a:bodyPr>
          <a:lstStyle/>
          <a:p>
            <a:pPr algn="just"/>
            <a:r>
              <a:rPr lang="vi-VN" sz="4800" b="0" i="0" dirty="0">
                <a:solidFill>
                  <a:srgbClr val="FF0000"/>
                </a:solidFill>
                <a:effectLst/>
                <a:latin typeface="+mj-lt"/>
              </a:rPr>
              <a:t>* Đàm thoại</a:t>
            </a:r>
          </a:p>
        </p:txBody>
      </p:sp>
    </p:spTree>
    <p:extLst>
      <p:ext uri="{BB962C8B-B14F-4D97-AF65-F5344CB8AC3E}">
        <p14:creationId xmlns:p14="http://schemas.microsoft.com/office/powerpoint/2010/main" val="1309488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C59D79-2484-4ECA-BCF3-142BF9D79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 y="10357"/>
            <a:ext cx="9156833" cy="6859480"/>
          </a:xfrm>
          <a:prstGeom prst="rect">
            <a:avLst/>
          </a:prstGeom>
        </p:spPr>
      </p:pic>
      <p:sp>
        <p:nvSpPr>
          <p:cNvPr id="5" name="TextBox 4">
            <a:extLst>
              <a:ext uri="{FF2B5EF4-FFF2-40B4-BE49-F238E27FC236}">
                <a16:creationId xmlns:a16="http://schemas.microsoft.com/office/drawing/2014/main" id="{12902F84-7223-48CE-B34E-251B4190B811}"/>
              </a:ext>
            </a:extLst>
          </p:cNvPr>
          <p:cNvSpPr txBox="1"/>
          <p:nvPr/>
        </p:nvSpPr>
        <p:spPr>
          <a:xfrm>
            <a:off x="990600" y="1371600"/>
            <a:ext cx="7620000" cy="1077218"/>
          </a:xfrm>
          <a:prstGeom prst="rect">
            <a:avLst/>
          </a:prstGeom>
          <a:noFill/>
        </p:spPr>
        <p:txBody>
          <a:bodyPr wrap="square">
            <a:spAutoFit/>
          </a:bodyPr>
          <a:lstStyle/>
          <a:p>
            <a:pPr algn="just"/>
            <a:r>
              <a:rPr lang="vi-VN" sz="3200" b="0" i="0" dirty="0">
                <a:solidFill>
                  <a:srgbClr val="002060"/>
                </a:solidFill>
                <a:effectLst/>
                <a:latin typeface="+mj-lt"/>
              </a:rPr>
              <a:t>-</a:t>
            </a:r>
            <a:r>
              <a:rPr lang="vi-VN" sz="3200" b="0" i="0" dirty="0">
                <a:solidFill>
                  <a:srgbClr val="000000"/>
                </a:solidFill>
                <a:effectLst/>
                <a:latin typeface="+mj-lt"/>
              </a:rPr>
              <a:t> </a:t>
            </a:r>
            <a:r>
              <a:rPr lang="vi-VN" sz="3200" b="0" i="0" dirty="0">
                <a:solidFill>
                  <a:srgbClr val="002060"/>
                </a:solidFill>
                <a:effectLst/>
                <a:latin typeface="+mj-lt"/>
              </a:rPr>
              <a:t>Cô vừa đọc cho các con nghe bài thơ gì?</a:t>
            </a:r>
            <a:r>
              <a:rPr lang="vi-VN" sz="3200" dirty="0">
                <a:solidFill>
                  <a:srgbClr val="002060"/>
                </a:solidFill>
                <a:latin typeface="+mj-lt"/>
              </a:rPr>
              <a:t> </a:t>
            </a:r>
            <a:r>
              <a:rPr lang="vi-VN" sz="3200" b="0" i="0" dirty="0">
                <a:solidFill>
                  <a:srgbClr val="002060"/>
                </a:solidFill>
                <a:effectLst/>
                <a:latin typeface="+mj-lt"/>
              </a:rPr>
              <a:t>Bài thơ của nhà thơ nào?</a:t>
            </a:r>
          </a:p>
        </p:txBody>
      </p:sp>
    </p:spTree>
    <p:extLst>
      <p:ext uri="{BB962C8B-B14F-4D97-AF65-F5344CB8AC3E}">
        <p14:creationId xmlns:p14="http://schemas.microsoft.com/office/powerpoint/2010/main" val="17491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F42E41B-59C8-40AD-9C6A-E6E7A7AEF0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54462" cy="6858000"/>
          </a:xfrm>
          <a:prstGeom prst="rect">
            <a:avLst/>
          </a:prstGeom>
        </p:spPr>
      </p:pic>
      <p:sp>
        <p:nvSpPr>
          <p:cNvPr id="5" name="TextBox 4">
            <a:extLst>
              <a:ext uri="{FF2B5EF4-FFF2-40B4-BE49-F238E27FC236}">
                <a16:creationId xmlns:a16="http://schemas.microsoft.com/office/drawing/2014/main" id="{12902F84-7223-48CE-B34E-251B4190B811}"/>
              </a:ext>
            </a:extLst>
          </p:cNvPr>
          <p:cNvSpPr txBox="1"/>
          <p:nvPr/>
        </p:nvSpPr>
        <p:spPr>
          <a:xfrm>
            <a:off x="1447800" y="1185754"/>
            <a:ext cx="6781800" cy="1077218"/>
          </a:xfrm>
          <a:prstGeom prst="rect">
            <a:avLst/>
          </a:prstGeom>
          <a:noFill/>
        </p:spPr>
        <p:txBody>
          <a:bodyPr wrap="square">
            <a:spAutoFit/>
          </a:bodyPr>
          <a:lstStyle/>
          <a:p>
            <a:pPr algn="just"/>
            <a:r>
              <a:rPr lang="vi-VN" sz="3200" b="0" i="0" dirty="0">
                <a:solidFill>
                  <a:srgbClr val="002060"/>
                </a:solidFill>
                <a:effectLst/>
                <a:latin typeface="+mj-lt"/>
              </a:rPr>
              <a:t>-  Nhà bạn nhỏ có treo bức ảnh về ai?</a:t>
            </a:r>
          </a:p>
          <a:p>
            <a:pPr algn="just"/>
            <a:r>
              <a:rPr lang="vi-VN" sz="3200" b="0" i="0" dirty="0">
                <a:solidFill>
                  <a:srgbClr val="002060"/>
                </a:solidFill>
                <a:effectLst/>
                <a:latin typeface="+mj-lt"/>
              </a:rPr>
              <a:t>- Bên trên ảnh Bác có gì?</a:t>
            </a:r>
          </a:p>
        </p:txBody>
      </p:sp>
    </p:spTree>
    <p:extLst>
      <p:ext uri="{BB962C8B-B14F-4D97-AF65-F5344CB8AC3E}">
        <p14:creationId xmlns:p14="http://schemas.microsoft.com/office/powerpoint/2010/main" val="160094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45" y="2"/>
            <a:ext cx="9053514" cy="68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76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BB225D-028E-44EA-8B5E-7F952D2803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78" y="0"/>
            <a:ext cx="9276522" cy="6858000"/>
          </a:xfrm>
          <a:prstGeom prst="rect">
            <a:avLst/>
          </a:prstGeom>
        </p:spPr>
      </p:pic>
      <p:sp>
        <p:nvSpPr>
          <p:cNvPr id="2" name="Title 1">
            <a:extLst>
              <a:ext uri="{FF2B5EF4-FFF2-40B4-BE49-F238E27FC236}">
                <a16:creationId xmlns:a16="http://schemas.microsoft.com/office/drawing/2014/main" id="{03D81A57-3847-444B-B19A-BBAFBA920165}"/>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12902F84-7223-48CE-B34E-251B4190B811}"/>
              </a:ext>
            </a:extLst>
          </p:cNvPr>
          <p:cNvSpPr txBox="1"/>
          <p:nvPr/>
        </p:nvSpPr>
        <p:spPr>
          <a:xfrm>
            <a:off x="1371600" y="1600200"/>
            <a:ext cx="7086600" cy="2062103"/>
          </a:xfrm>
          <a:prstGeom prst="rect">
            <a:avLst/>
          </a:prstGeom>
          <a:noFill/>
        </p:spPr>
        <p:txBody>
          <a:bodyPr wrap="square">
            <a:spAutoFit/>
          </a:bodyPr>
          <a:lstStyle/>
          <a:p>
            <a:pPr algn="just"/>
            <a:r>
              <a:rPr lang="vi-VN" sz="3200" b="0" i="0" dirty="0">
                <a:solidFill>
                  <a:srgbClr val="002060"/>
                </a:solidFill>
                <a:effectLst/>
                <a:latin typeface="+mj-lt"/>
              </a:rPr>
              <a:t>- Nhìn vào ảnh Bác các con thấy nét mặt của Bác như thế nào?</a:t>
            </a:r>
          </a:p>
          <a:p>
            <a:pPr algn="just"/>
            <a:r>
              <a:rPr lang="vi-VN" sz="3200" b="0" i="0" dirty="0">
                <a:solidFill>
                  <a:srgbClr val="002060"/>
                </a:solidFill>
                <a:effectLst/>
                <a:latin typeface="+mj-lt"/>
              </a:rPr>
              <a:t>- Bác nhìn các cháu làm gì?</a:t>
            </a:r>
          </a:p>
          <a:p>
            <a:pPr algn="just"/>
            <a:r>
              <a:rPr lang="vi-VN" sz="3200" b="0" i="0" dirty="0">
                <a:solidFill>
                  <a:srgbClr val="002060"/>
                </a:solidFill>
                <a:effectLst/>
                <a:latin typeface="+mj-lt"/>
              </a:rPr>
              <a:t>- Ở nhà bạn nhỏ có những gì?</a:t>
            </a:r>
          </a:p>
        </p:txBody>
      </p:sp>
    </p:spTree>
    <p:extLst>
      <p:ext uri="{BB962C8B-B14F-4D97-AF65-F5344CB8AC3E}">
        <p14:creationId xmlns:p14="http://schemas.microsoft.com/office/powerpoint/2010/main" val="39039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F48EAD-A471-430C-831D-349CB930A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78" y="0"/>
            <a:ext cx="9276522" cy="6858000"/>
          </a:xfrm>
          <a:prstGeom prst="rect">
            <a:avLst/>
          </a:prstGeom>
        </p:spPr>
      </p:pic>
      <p:sp>
        <p:nvSpPr>
          <p:cNvPr id="5" name="TextBox 4">
            <a:extLst>
              <a:ext uri="{FF2B5EF4-FFF2-40B4-BE49-F238E27FC236}">
                <a16:creationId xmlns:a16="http://schemas.microsoft.com/office/drawing/2014/main" id="{12902F84-7223-48CE-B34E-251B4190B811}"/>
              </a:ext>
            </a:extLst>
          </p:cNvPr>
          <p:cNvSpPr txBox="1"/>
          <p:nvPr/>
        </p:nvSpPr>
        <p:spPr>
          <a:xfrm>
            <a:off x="608539" y="457200"/>
            <a:ext cx="8077200" cy="3539430"/>
          </a:xfrm>
          <a:prstGeom prst="rect">
            <a:avLst/>
          </a:prstGeom>
          <a:noFill/>
        </p:spPr>
        <p:txBody>
          <a:bodyPr wrap="square">
            <a:spAutoFit/>
          </a:bodyPr>
          <a:lstStyle/>
          <a:p>
            <a:pPr algn="just"/>
            <a:r>
              <a:rPr lang="vi-VN" b="0" i="0" dirty="0" smtClean="0">
                <a:solidFill>
                  <a:srgbClr val="000000"/>
                </a:solidFill>
                <a:effectLst/>
                <a:latin typeface="Arial" panose="020B0604020202020204" pitchFamily="34" charset="0"/>
              </a:rPr>
              <a:t>-</a:t>
            </a:r>
            <a:r>
              <a:rPr lang="en-US" b="0" i="0" dirty="0" smtClean="0">
                <a:solidFill>
                  <a:srgbClr val="000000"/>
                </a:solidFill>
                <a:effectLst/>
                <a:latin typeface="Arial" panose="020B0604020202020204" pitchFamily="34" charset="0"/>
              </a:rPr>
              <a:t> </a:t>
            </a:r>
            <a:r>
              <a:rPr lang="vi-VN" sz="3200" b="0" i="0" dirty="0" smtClean="0">
                <a:solidFill>
                  <a:srgbClr val="002060"/>
                </a:solidFill>
                <a:effectLst/>
                <a:latin typeface="+mj-lt"/>
              </a:rPr>
              <a:t>Tuy </a:t>
            </a:r>
            <a:r>
              <a:rPr lang="vi-VN" sz="3200" b="0" i="0" dirty="0">
                <a:solidFill>
                  <a:srgbClr val="002060"/>
                </a:solidFill>
                <a:effectLst/>
                <a:latin typeface="+mj-lt"/>
              </a:rPr>
              <a:t>Bác đã đi xa nhưng tình cảm của Bác vẫn ở mãi trong lòng chúng ta. Và ở trong bài thơ bạn nhỏ nhìn lên ảnh Bác. Bạn nhỏ đã tưởng tượng ra lời dặn của Bác như thế nào? Và Bác căn dặn các con điều gì nữa?</a:t>
            </a:r>
          </a:p>
          <a:p>
            <a:pPr algn="just"/>
            <a:r>
              <a:rPr lang="vi-VN" sz="3200" b="0" i="0" dirty="0">
                <a:solidFill>
                  <a:srgbClr val="002060"/>
                </a:solidFill>
                <a:effectLst/>
                <a:latin typeface="+mj-lt"/>
              </a:rPr>
              <a:t>- Bác dặn không đi chơi xa ở nhà giúp đỡ bố mẹ những việc gì nhỉ?</a:t>
            </a:r>
          </a:p>
        </p:txBody>
      </p:sp>
    </p:spTree>
    <p:extLst>
      <p:ext uri="{BB962C8B-B14F-4D97-AF65-F5344CB8AC3E}">
        <p14:creationId xmlns:p14="http://schemas.microsoft.com/office/powerpoint/2010/main" val="280973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36EA71-A2FF-4EA1-9F24-AD7CC621E4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 y="-15536"/>
            <a:ext cx="9124950" cy="6949736"/>
          </a:xfrm>
          <a:prstGeom prst="rect">
            <a:avLst/>
          </a:prstGeom>
        </p:spPr>
      </p:pic>
      <p:sp>
        <p:nvSpPr>
          <p:cNvPr id="5" name="TextBox 4">
            <a:extLst>
              <a:ext uri="{FF2B5EF4-FFF2-40B4-BE49-F238E27FC236}">
                <a16:creationId xmlns:a16="http://schemas.microsoft.com/office/drawing/2014/main" id="{12902F84-7223-48CE-B34E-251B4190B811}"/>
              </a:ext>
            </a:extLst>
          </p:cNvPr>
          <p:cNvSpPr txBox="1"/>
          <p:nvPr/>
        </p:nvSpPr>
        <p:spPr>
          <a:xfrm>
            <a:off x="1143000" y="838200"/>
            <a:ext cx="7105650" cy="2862322"/>
          </a:xfrm>
          <a:prstGeom prst="rect">
            <a:avLst/>
          </a:prstGeom>
          <a:noFill/>
        </p:spPr>
        <p:txBody>
          <a:bodyPr wrap="square">
            <a:spAutoFit/>
          </a:bodyPr>
          <a:lstStyle/>
          <a:p>
            <a:pPr algn="just"/>
            <a:r>
              <a:rPr lang="vi-VN" sz="3600" b="0" dirty="0">
                <a:solidFill>
                  <a:srgbClr val="002060"/>
                </a:solidFill>
                <a:effectLst/>
                <a:latin typeface="+mj-lt"/>
              </a:rPr>
              <a:t>Giải </a:t>
            </a:r>
            <a:r>
              <a:rPr lang="vi-VN" sz="3600" b="0" dirty="0" smtClean="0">
                <a:solidFill>
                  <a:srgbClr val="002060"/>
                </a:solidFill>
                <a:effectLst/>
                <a:latin typeface="+mj-lt"/>
              </a:rPr>
              <a:t>nghĩa</a:t>
            </a:r>
            <a:r>
              <a:rPr lang="vi-VN" sz="3600" b="0" i="1" dirty="0" smtClean="0">
                <a:solidFill>
                  <a:srgbClr val="C00000"/>
                </a:solidFill>
                <a:effectLst/>
                <a:latin typeface="+mj-lt"/>
              </a:rPr>
              <a:t>: </a:t>
            </a:r>
            <a:r>
              <a:rPr lang="vi-VN" sz="3600" b="0" i="1" dirty="0">
                <a:solidFill>
                  <a:srgbClr val="C00000"/>
                </a:solidFill>
                <a:effectLst/>
                <a:latin typeface="+mj-lt"/>
              </a:rPr>
              <a:t>Hầm là nơi mà ngày xưa khi có chiến tranh nhân dân ta phải đào dưới lòng đất, bên trên có nắp đậy để khi giặc đến mọi người chạy vào đó trú ẩn tránh bom đạn.</a:t>
            </a:r>
          </a:p>
        </p:txBody>
      </p:sp>
    </p:spTree>
    <p:extLst>
      <p:ext uri="{BB962C8B-B14F-4D97-AF65-F5344CB8AC3E}">
        <p14:creationId xmlns:p14="http://schemas.microsoft.com/office/powerpoint/2010/main" val="2510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1965A7DE-642B-4322-8032-D6B630570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5536"/>
            <a:ext cx="9124950" cy="6949736"/>
          </a:xfrm>
          <a:prstGeom prst="rect">
            <a:avLst/>
          </a:prstGeom>
        </p:spPr>
      </p:pic>
      <p:sp>
        <p:nvSpPr>
          <p:cNvPr id="3" name="Content Placeholder 2">
            <a:extLst>
              <a:ext uri="{FF2B5EF4-FFF2-40B4-BE49-F238E27FC236}">
                <a16:creationId xmlns:a16="http://schemas.microsoft.com/office/drawing/2014/main" id="{F106476B-5F8F-4070-86DA-70A01E15FCB3}"/>
              </a:ext>
            </a:extLst>
          </p:cNvPr>
          <p:cNvSpPr>
            <a:spLocks noGrp="1"/>
          </p:cNvSpPr>
          <p:nvPr>
            <p:ph idx="1"/>
          </p:nvPr>
        </p:nvSpPr>
        <p:spPr>
          <a:xfrm>
            <a:off x="1143000" y="1066800"/>
            <a:ext cx="6629400" cy="4525963"/>
          </a:xfrm>
        </p:spPr>
        <p:txBody>
          <a:bodyPr/>
          <a:lstStyle/>
          <a:p>
            <a:pPr marL="0" indent="0">
              <a:buNone/>
            </a:pPr>
            <a:r>
              <a:rPr lang="vi-VN" sz="3600" b="0" i="0" dirty="0">
                <a:solidFill>
                  <a:srgbClr val="002060"/>
                </a:solidFill>
                <a:effectLst/>
                <a:latin typeface="+mj-lt"/>
              </a:rPr>
              <a:t>- Trong bài thơ Bác đã dành tình cảm với các cháu như thế nào?</a:t>
            </a:r>
          </a:p>
          <a:p>
            <a:endParaRPr lang="en-US" dirty="0"/>
          </a:p>
        </p:txBody>
      </p:sp>
    </p:spTree>
    <p:extLst>
      <p:ext uri="{BB962C8B-B14F-4D97-AF65-F5344CB8AC3E}">
        <p14:creationId xmlns:p14="http://schemas.microsoft.com/office/powerpoint/2010/main" val="82430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BFF2CD2C-396F-4C75-9C15-891C65068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5536"/>
            <a:ext cx="9124950" cy="6949736"/>
          </a:xfrm>
          <a:prstGeom prst="rect">
            <a:avLst/>
          </a:prstGeom>
        </p:spPr>
      </p:pic>
      <p:sp>
        <p:nvSpPr>
          <p:cNvPr id="2" name="Title 1">
            <a:extLst>
              <a:ext uri="{FF2B5EF4-FFF2-40B4-BE49-F238E27FC236}">
                <a16:creationId xmlns:a16="http://schemas.microsoft.com/office/drawing/2014/main" id="{03D81A57-3847-444B-B19A-BBAFBA92016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106476B-5F8F-4070-86DA-70A01E15FCB3}"/>
              </a:ext>
            </a:extLst>
          </p:cNvPr>
          <p:cNvSpPr>
            <a:spLocks noGrp="1"/>
          </p:cNvSpPr>
          <p:nvPr>
            <p:ph idx="1"/>
          </p:nvPr>
        </p:nvSpPr>
        <p:spPr/>
        <p:txBody>
          <a:bodyPr>
            <a:normAutofit/>
          </a:bodyPr>
          <a:lstStyle/>
          <a:p>
            <a:pPr marL="0" indent="0" algn="just">
              <a:buNone/>
            </a:pPr>
            <a:r>
              <a:rPr lang="vi-VN" b="0" i="0" dirty="0">
                <a:solidFill>
                  <a:srgbClr val="002060"/>
                </a:solidFill>
                <a:effectLst/>
                <a:latin typeface="+mj-lt"/>
              </a:rPr>
              <a:t>-</a:t>
            </a:r>
            <a:r>
              <a:rPr lang="vi-VN" b="0" i="0" dirty="0">
                <a:solidFill>
                  <a:srgbClr val="002060"/>
                </a:solidFill>
                <a:effectLst/>
                <a:latin typeface="Arial" panose="020B0604020202020204" pitchFamily="34" charset="0"/>
              </a:rPr>
              <a:t> </a:t>
            </a:r>
            <a:r>
              <a:rPr lang="vi-VN" b="0" i="0" dirty="0">
                <a:solidFill>
                  <a:srgbClr val="002060"/>
                </a:solidFill>
                <a:effectLst/>
                <a:latin typeface="+mj-lt"/>
              </a:rPr>
              <a:t>Qua bài thơ các con thấy Bác rất yêu thương và quan tâm đến các cháu. Vậy chúng mình phải dành tình cảm như thế nào đối với Bác?</a:t>
            </a:r>
          </a:p>
          <a:p>
            <a:pPr marL="0" indent="0" algn="just">
              <a:buNone/>
            </a:pPr>
            <a:r>
              <a:rPr lang="vi-VN" b="0" i="0" dirty="0">
                <a:solidFill>
                  <a:srgbClr val="002060"/>
                </a:solidFill>
                <a:effectLst/>
                <a:latin typeface="+mj-lt"/>
              </a:rPr>
              <a:t>- Để tỏ lòng kính yêu Bác Hồ chúng mình phải làm gì?</a:t>
            </a:r>
          </a:p>
          <a:p>
            <a:endParaRPr lang="en-US" dirty="0"/>
          </a:p>
        </p:txBody>
      </p:sp>
    </p:spTree>
    <p:extLst>
      <p:ext uri="{BB962C8B-B14F-4D97-AF65-F5344CB8AC3E}">
        <p14:creationId xmlns:p14="http://schemas.microsoft.com/office/powerpoint/2010/main" val="3343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BFF2CD2C-396F-4C75-9C15-891C65068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5536"/>
            <a:ext cx="9124950" cy="6949736"/>
          </a:xfrm>
          <a:prstGeom prst="rect">
            <a:avLst/>
          </a:prstGeom>
        </p:spPr>
      </p:pic>
      <p:sp>
        <p:nvSpPr>
          <p:cNvPr id="2" name="Title 1">
            <a:extLst>
              <a:ext uri="{FF2B5EF4-FFF2-40B4-BE49-F238E27FC236}">
                <a16:creationId xmlns:a16="http://schemas.microsoft.com/office/drawing/2014/main" id="{03D81A57-3847-444B-B19A-BBAFBA920165}"/>
              </a:ext>
            </a:extLst>
          </p:cNvPr>
          <p:cNvSpPr>
            <a:spLocks noGrp="1"/>
          </p:cNvSpPr>
          <p:nvPr>
            <p:ph type="title"/>
          </p:nvPr>
        </p:nvSpPr>
        <p:spPr/>
        <p:txBody>
          <a:bodyPr/>
          <a:lstStyle/>
          <a:p>
            <a:r>
              <a:rPr lang="vi-VN" dirty="0">
                <a:solidFill>
                  <a:srgbClr val="002060"/>
                </a:solidFill>
              </a:rPr>
              <a:t>Giáo dục</a:t>
            </a:r>
            <a:endParaRPr lang="en-US" dirty="0">
              <a:solidFill>
                <a:srgbClr val="002060"/>
              </a:solidFill>
            </a:endParaRPr>
          </a:p>
        </p:txBody>
      </p:sp>
      <p:sp>
        <p:nvSpPr>
          <p:cNvPr id="3" name="Content Placeholder 2">
            <a:extLst>
              <a:ext uri="{FF2B5EF4-FFF2-40B4-BE49-F238E27FC236}">
                <a16:creationId xmlns:a16="http://schemas.microsoft.com/office/drawing/2014/main" id="{F106476B-5F8F-4070-86DA-70A01E15FCB3}"/>
              </a:ext>
            </a:extLst>
          </p:cNvPr>
          <p:cNvSpPr>
            <a:spLocks noGrp="1"/>
          </p:cNvSpPr>
          <p:nvPr>
            <p:ph idx="1"/>
          </p:nvPr>
        </p:nvSpPr>
        <p:spPr/>
        <p:txBody>
          <a:bodyPr>
            <a:normAutofit/>
          </a:bodyPr>
          <a:lstStyle/>
          <a:p>
            <a:pPr marL="0" indent="0" algn="just">
              <a:buNone/>
            </a:pPr>
            <a:r>
              <a:rPr lang="vi-VN" b="0" i="0" dirty="0">
                <a:solidFill>
                  <a:srgbClr val="C00000"/>
                </a:solidFill>
                <a:effectLst/>
                <a:latin typeface="+mj-lt"/>
              </a:rPr>
              <a:t>=&gt; Để xứng đáng là cháu ngoan Bác Hồ, các con phải ngoan ngoãn, nghe lời ông bà, cha mẹ, cô giáo, học giỏi và biết giúp đỡ mọi người những công việc vừa sức.</a:t>
            </a:r>
          </a:p>
          <a:p>
            <a:endParaRPr lang="en-US" dirty="0"/>
          </a:p>
        </p:txBody>
      </p:sp>
    </p:spTree>
    <p:extLst>
      <p:ext uri="{BB962C8B-B14F-4D97-AF65-F5344CB8AC3E}">
        <p14:creationId xmlns:p14="http://schemas.microsoft.com/office/powerpoint/2010/main" val="409636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464" y="144465"/>
            <a:ext cx="8999537" cy="671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41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08996E-E5DB-4D65-81EA-D008E59D9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56"/>
            <a:ext cx="9095753" cy="6923844"/>
          </a:xfrm>
          <a:prstGeom prst="rect">
            <a:avLst/>
          </a:prstGeom>
        </p:spPr>
      </p:pic>
      <p:sp>
        <p:nvSpPr>
          <p:cNvPr id="2" name="Title 1"/>
          <p:cNvSpPr>
            <a:spLocks noGrp="1"/>
          </p:cNvSpPr>
          <p:nvPr>
            <p:ph type="title"/>
          </p:nvPr>
        </p:nvSpPr>
        <p:spPr>
          <a:xfrm>
            <a:off x="304800" y="1600200"/>
            <a:ext cx="8229600" cy="1143000"/>
          </a:xfrm>
        </p:spPr>
        <p:txBody>
          <a:bodyPr>
            <a:normAutofit fontScale="90000"/>
          </a:bodyPr>
          <a:lstStyle/>
          <a:p>
            <a:r>
              <a:rPr lang="en-US" dirty="0">
                <a:solidFill>
                  <a:srgbClr val="C00000"/>
                </a:solidFill>
                <a:latin typeface="Times New Roman" panose="02020603050405020304" pitchFamily="18" charset="0"/>
                <a:cs typeface="Times New Roman" panose="02020603050405020304" pitchFamily="18" charset="0"/>
              </a:rPr>
              <a:t>T</a:t>
            </a:r>
            <a:r>
              <a:rPr lang="vi-VN" dirty="0">
                <a:solidFill>
                  <a:srgbClr val="C00000"/>
                </a:solidFill>
                <a:latin typeface="Times New Roman" panose="02020603050405020304" pitchFamily="18" charset="0"/>
                <a:cs typeface="Times New Roman" panose="02020603050405020304" pitchFamily="18" charset="0"/>
              </a:rPr>
              <a:t>rò </a:t>
            </a:r>
            <a:r>
              <a:rPr lang="en-US" dirty="0">
                <a:solidFill>
                  <a:srgbClr val="C00000"/>
                </a:solidFill>
                <a:latin typeface="Times New Roman" panose="02020603050405020304" pitchFamily="18" charset="0"/>
                <a:cs typeface="Times New Roman" panose="02020603050405020304" pitchFamily="18" charset="0"/>
              </a:rPr>
              <a:t>c</a:t>
            </a:r>
            <a:r>
              <a:rPr lang="vi-VN" dirty="0">
                <a:solidFill>
                  <a:srgbClr val="C00000"/>
                </a:solidFill>
                <a:latin typeface="Times New Roman" panose="02020603050405020304" pitchFamily="18" charset="0"/>
                <a:cs typeface="Times New Roman" panose="02020603050405020304" pitchFamily="18" charset="0"/>
              </a:rPr>
              <a:t>hơi</a:t>
            </a:r>
            <a:r>
              <a:rPr lang="en-US" dirty="0">
                <a:solidFill>
                  <a:srgbClr val="C00000"/>
                </a:solidFill>
                <a:latin typeface="Times New Roman" panose="02020603050405020304" pitchFamily="18" charset="0"/>
                <a:cs typeface="Times New Roman" panose="02020603050405020304" pitchFamily="18" charset="0"/>
              </a:rPr>
              <a:t>: </a:t>
            </a:r>
            <a:r>
              <a:rPr lang="vi-VN" dirty="0">
                <a:solidFill>
                  <a:srgbClr val="C00000"/>
                </a:solidFill>
                <a:latin typeface="Times New Roman" panose="02020603050405020304" pitchFamily="18" charset="0"/>
                <a:cs typeface="Times New Roman" panose="02020603050405020304" pitchFamily="18" charset="0"/>
              </a:rPr>
              <a:t/>
            </a:r>
            <a:br>
              <a:rPr lang="vi-VN" dirty="0">
                <a:solidFill>
                  <a:srgbClr val="C00000"/>
                </a:solidFill>
                <a:latin typeface="Times New Roman" panose="02020603050405020304" pitchFamily="18" charset="0"/>
                <a:cs typeface="Times New Roman" panose="02020603050405020304" pitchFamily="18" charset="0"/>
              </a:rPr>
            </a:br>
            <a:r>
              <a:rPr lang="en-US" dirty="0" err="1">
                <a:solidFill>
                  <a:srgbClr val="C00000"/>
                </a:solidFill>
                <a:latin typeface="Times New Roman" panose="02020603050405020304" pitchFamily="18" charset="0"/>
                <a:cs typeface="Times New Roman" panose="02020603050405020304" pitchFamily="18" charset="0"/>
              </a:rPr>
              <a:t>Điền</a:t>
            </a:r>
            <a:r>
              <a:rPr lang="en-US" dirty="0">
                <a:solidFill>
                  <a:srgbClr val="C00000"/>
                </a:solidFill>
                <a:latin typeface="Times New Roman" panose="02020603050405020304" pitchFamily="18" charset="0"/>
                <a:cs typeface="Times New Roman" panose="02020603050405020304" pitchFamily="18" charset="0"/>
              </a:rPr>
              <a:t> từ còn </a:t>
            </a:r>
            <a:r>
              <a:rPr lang="en-US" dirty="0" err="1">
                <a:solidFill>
                  <a:srgbClr val="C00000"/>
                </a:solidFill>
                <a:latin typeface="Times New Roman" panose="02020603050405020304" pitchFamily="18" charset="0"/>
                <a:cs typeface="Times New Roman" panose="02020603050405020304" pitchFamily="18" charset="0"/>
              </a:rPr>
              <a:t>thiếu</a:t>
            </a:r>
            <a:r>
              <a:rPr lang="en-US" dirty="0">
                <a:solidFill>
                  <a:srgbClr val="C00000"/>
                </a:solidFill>
                <a:latin typeface="Times New Roman" panose="02020603050405020304" pitchFamily="18" charset="0"/>
                <a:cs typeface="Times New Roman" panose="02020603050405020304" pitchFamily="18" charset="0"/>
              </a:rPr>
              <a:t> </a:t>
            </a:r>
            <a:r>
              <a:rPr lang="vi-VN" dirty="0">
                <a:solidFill>
                  <a:srgbClr val="C00000"/>
                </a:solidFill>
                <a:latin typeface="Times New Roman" panose="02020603050405020304" pitchFamily="18" charset="0"/>
                <a:cs typeface="Times New Roman" panose="02020603050405020304" pitchFamily="18" charset="0"/>
              </a:rPr>
              <a:t/>
            </a:r>
            <a:br>
              <a:rPr lang="vi-VN" dirty="0">
                <a:solidFill>
                  <a:srgbClr val="C00000"/>
                </a:solidFill>
                <a:latin typeface="Times New Roman" panose="02020603050405020304" pitchFamily="18" charset="0"/>
                <a:cs typeface="Times New Roman" panose="02020603050405020304" pitchFamily="18" charset="0"/>
              </a:rPr>
            </a:b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bài </a:t>
            </a:r>
            <a:r>
              <a:rPr lang="en-US" dirty="0" err="1">
                <a:solidFill>
                  <a:srgbClr val="C00000"/>
                </a:solidFill>
                <a:latin typeface="Times New Roman" panose="02020603050405020304" pitchFamily="18" charset="0"/>
                <a:cs typeface="Times New Roman" panose="02020603050405020304" pitchFamily="18" charset="0"/>
              </a:rPr>
              <a:t>thơ</a:t>
            </a: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a:t>
            </a:r>
            <a:r>
              <a:rPr lang="en-US" dirty="0" err="1" smtClean="0">
                <a:solidFill>
                  <a:srgbClr val="C00000"/>
                </a:solidFill>
                <a:latin typeface="Times New Roman" panose="02020603050405020304" pitchFamily="18" charset="0"/>
                <a:cs typeface="Times New Roman" panose="02020603050405020304" pitchFamily="18" charset="0"/>
              </a:rPr>
              <a:t>Ảnh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Bác”</a:t>
            </a:r>
          </a:p>
        </p:txBody>
      </p:sp>
    </p:spTree>
    <p:extLst>
      <p:ext uri="{BB962C8B-B14F-4D97-AF65-F5344CB8AC3E}">
        <p14:creationId xmlns:p14="http://schemas.microsoft.com/office/powerpoint/2010/main" val="1314337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2997"/>
            <a:ext cx="9127588" cy="6572505"/>
          </a:xfrm>
          <a:prstGeom prst="rect">
            <a:avLst/>
          </a:prstGeom>
        </p:spPr>
        <p:txBody>
          <a:bodyPr wrap="square">
            <a:spAutoFit/>
          </a:bodyPr>
          <a:lstStyle/>
          <a:p>
            <a:pPr algn="ctr">
              <a:lnSpc>
                <a:spcPct val="250000"/>
              </a:lnSpc>
            </a:pP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ảnh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hồ</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lá </a:t>
            </a:r>
            <a:r>
              <a:rPr lang="vi-VN" sz="4400" dirty="0">
                <a:solidFill>
                  <a:srgbClr val="C00000"/>
                </a:solidFill>
                <a:latin typeface="Times New Roman" pitchFamily="18" charset="0"/>
                <a:cs typeface="Times New Roman" pitchFamily="18" charset="0"/>
              </a:rPr>
              <a:t>...</a:t>
            </a:r>
            <a:r>
              <a:rPr lang="en-US" sz="4400" dirty="0">
                <a:solidFill>
                  <a:srgbClr val="C00000"/>
                </a:solidFill>
                <a:latin typeface="Times New Roman" pitchFamily="18" charset="0"/>
                <a:cs typeface="Times New Roman" pitchFamily="18" charset="0"/>
              </a:rPr>
              <a:t> </a:t>
            </a:r>
            <a:r>
              <a:rPr lang="en-US" sz="4400" dirty="0" err="1">
                <a:latin typeface="Times New Roman" pitchFamily="18" charset="0"/>
                <a:cs typeface="Times New Roman" pitchFamily="18" charset="0"/>
              </a:rPr>
              <a:t>đỏ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tươi</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Ngày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ngày</a:t>
            </a:r>
            <a:r>
              <a:rPr lang="en-US" sz="4400" dirty="0">
                <a:latin typeface="Times New Roman" pitchFamily="18" charset="0"/>
                <a:cs typeface="Times New Roman" pitchFamily="18" charset="0"/>
              </a:rPr>
              <a:t> </a:t>
            </a: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mỉm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miệng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cười</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Bác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nhìn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cháu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vi-VN" sz="4400" dirty="0">
                <a:solidFill>
                  <a:srgbClr val="C00000"/>
                </a:solidFill>
                <a:latin typeface="Times New Roman" pitchFamily="18" charset="0"/>
                <a:cs typeface="Times New Roman" pitchFamily="18" charset="0"/>
              </a:rPr>
              <a:t>...</a:t>
            </a:r>
            <a:endParaRPr lang="en-US" sz="4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884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71400"/>
            <a:ext cx="8892480" cy="6572505"/>
          </a:xfrm>
          <a:prstGeom prst="rect">
            <a:avLst/>
          </a:prstGeom>
        </p:spPr>
        <p:txBody>
          <a:bodyPr wrap="square">
            <a:spAutoFit/>
          </a:bodyPr>
          <a:lstStyle/>
          <a:p>
            <a:pPr algn="ctr">
              <a:lnSpc>
                <a:spcPct val="250000"/>
              </a:lnSpc>
            </a:pPr>
            <a:r>
              <a:rPr lang="en-US" sz="4400" dirty="0" err="1">
                <a:latin typeface="Times New Roman" pitchFamily="18" charset="0"/>
                <a:cs typeface="Times New Roman" pitchFamily="18" charset="0"/>
              </a:rPr>
              <a:t>Ngoài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mấy</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con </a:t>
            </a: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Ngoài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vườn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mấy</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quả </a:t>
            </a: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rùi</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nghe</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dạy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lời</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Cháu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đừng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xa</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35189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17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1400"/>
            <a:ext cx="9036496" cy="6572505"/>
          </a:xfrm>
          <a:prstGeom prst="rect">
            <a:avLst/>
          </a:prstGeom>
        </p:spPr>
        <p:txBody>
          <a:bodyPr wrap="square">
            <a:spAutoFit/>
          </a:bodyPr>
          <a:lstStyle/>
          <a:p>
            <a:pPr algn="ctr">
              <a:lnSpc>
                <a:spcPct val="250000"/>
              </a:lnSpc>
            </a:pPr>
            <a:r>
              <a:rPr lang="en-US" sz="4400" dirty="0" err="1">
                <a:latin typeface="Times New Roman" pitchFamily="18" charset="0"/>
                <a:cs typeface="Times New Roman" pitchFamily="18" charset="0"/>
              </a:rPr>
              <a:t>Trồng</a:t>
            </a:r>
            <a:r>
              <a:rPr lang="en-US" sz="4400" dirty="0">
                <a:latin typeface="Times New Roman" pitchFamily="18" charset="0"/>
                <a:cs typeface="Times New Roman" pitchFamily="18" charset="0"/>
              </a:rPr>
              <a:t> </a:t>
            </a: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bếp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đuổi</a:t>
            </a:r>
            <a:r>
              <a:rPr lang="en-US" sz="4400" dirty="0">
                <a:latin typeface="Times New Roman" pitchFamily="18" charset="0"/>
                <a:cs typeface="Times New Roman" pitchFamily="18" charset="0"/>
              </a:rPr>
              <a:t> </a:t>
            </a: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Thấy</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tàu bay</a:t>
            </a:r>
            <a:r>
              <a:rPr lang="vi-VN" sz="4400" dirty="0">
                <a:solidFill>
                  <a:srgbClr val="C00000"/>
                </a:solidFill>
                <a:latin typeface="Times New Roman" pitchFamily="18" charset="0"/>
                <a:cs typeface="Times New Roman" pitchFamily="18" charset="0"/>
              </a:rPr>
              <a:t> …</a:t>
            </a:r>
            <a:r>
              <a:rPr lang="en-US" sz="4400" dirty="0">
                <a:solidFill>
                  <a:srgbClr val="C00000"/>
                </a:solidFill>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ra </a:t>
            </a:r>
            <a:r>
              <a:rPr lang="vi-VN" sz="4400" dirty="0">
                <a:solidFill>
                  <a:srgbClr val="C00000"/>
                </a:solidFill>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ngồi</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Bác</a:t>
            </a:r>
            <a:r>
              <a:rPr lang="en-US" sz="4400" dirty="0">
                <a:latin typeface="Times New Roman" pitchFamily="18" charset="0"/>
                <a:cs typeface="Times New Roman" pitchFamily="18" charset="0"/>
              </a:rPr>
              <a:t> lo bao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đời</a:t>
            </a:r>
            <a:r>
              <a:rPr lang="en-US" sz="4400" dirty="0">
                <a:latin typeface="Times New Roman" pitchFamily="18" charset="0"/>
                <a:cs typeface="Times New Roman" pitchFamily="18" charset="0"/>
              </a:rPr>
              <a:t/>
            </a:r>
            <a:br>
              <a:rPr lang="en-US" sz="4400" dirty="0">
                <a:latin typeface="Times New Roman" pitchFamily="18" charset="0"/>
                <a:cs typeface="Times New Roman" pitchFamily="18" charset="0"/>
              </a:rPr>
            </a:br>
            <a:r>
              <a:rPr lang="en-US" sz="4400" dirty="0" err="1">
                <a:latin typeface="Times New Roman" pitchFamily="18" charset="0"/>
                <a:cs typeface="Times New Roman" pitchFamily="18" charset="0"/>
              </a:rPr>
              <a:t>Ngày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ngày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vẫn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mỉm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vi-VN" sz="4400"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95720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9F5E-13F9-43FF-B4B1-7FACAC1F01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58A1BE-8CF2-4855-A0B2-E95A902616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 y="-182562"/>
            <a:ext cx="9140078" cy="7116762"/>
          </a:xfrm>
        </p:spPr>
      </p:pic>
      <p:sp>
        <p:nvSpPr>
          <p:cNvPr id="6" name="TextBox 5">
            <a:extLst>
              <a:ext uri="{FF2B5EF4-FFF2-40B4-BE49-F238E27FC236}">
                <a16:creationId xmlns:a16="http://schemas.microsoft.com/office/drawing/2014/main" id="{07C74FB5-8CC2-4E33-993B-47907FA311FF}"/>
              </a:ext>
            </a:extLst>
          </p:cNvPr>
          <p:cNvSpPr txBox="1"/>
          <p:nvPr/>
        </p:nvSpPr>
        <p:spPr>
          <a:xfrm>
            <a:off x="2286000" y="2438400"/>
            <a:ext cx="6365845" cy="646331"/>
          </a:xfrm>
          <a:prstGeom prst="rect">
            <a:avLst/>
          </a:prstGeom>
          <a:noFill/>
        </p:spPr>
        <p:txBody>
          <a:bodyPr wrap="none" rtlCol="0">
            <a:spAutoFit/>
          </a:bodyPr>
          <a:lstStyle/>
          <a:p>
            <a:r>
              <a:rPr lang="vi-VN" sz="3600" i="1" dirty="0">
                <a:solidFill>
                  <a:srgbClr val="002060"/>
                </a:solidFill>
                <a:latin typeface="+mj-lt"/>
              </a:rPr>
              <a:t>Tạm biệt các con và hẹn </a:t>
            </a:r>
            <a:r>
              <a:rPr lang="vi-VN" sz="3600" i="1">
                <a:solidFill>
                  <a:srgbClr val="002060"/>
                </a:solidFill>
                <a:latin typeface="+mj-lt"/>
              </a:rPr>
              <a:t>gặp lại! </a:t>
            </a:r>
            <a:endParaRPr lang="en-US" sz="3600" i="1" dirty="0">
              <a:solidFill>
                <a:srgbClr val="002060"/>
              </a:solidFill>
              <a:latin typeface="+mj-lt"/>
            </a:endParaRPr>
          </a:p>
        </p:txBody>
      </p:sp>
    </p:spTree>
    <p:extLst>
      <p:ext uri="{BB962C8B-B14F-4D97-AF65-F5344CB8AC3E}">
        <p14:creationId xmlns:p14="http://schemas.microsoft.com/office/powerpoint/2010/main" val="1288594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5511"/>
            <a:ext cx="9144000" cy="694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36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14" y="0"/>
            <a:ext cx="91090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02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699"/>
            <a:ext cx="9144000" cy="741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12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heel(1)">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12" y="0"/>
            <a:ext cx="91552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95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 calcmode="lin" valueType="num">
                                      <p:cBhvr>
                                        <p:cTn id="9" dur="1000" fill="hold"/>
                                        <p:tgtEl>
                                          <p:spTgt spid="25602"/>
                                        </p:tgtEl>
                                        <p:attrNameLst>
                                          <p:attrName>style.rotation</p:attrName>
                                        </p:attrNameLst>
                                      </p:cBhvr>
                                      <p:tavLst>
                                        <p:tav tm="0">
                                          <p:val>
                                            <p:fltVal val="90"/>
                                          </p:val>
                                        </p:tav>
                                        <p:tav tm="100000">
                                          <p:val>
                                            <p:fltVal val="0"/>
                                          </p:val>
                                        </p:tav>
                                      </p:tavLst>
                                    </p:anim>
                                    <p:animEffect transition="in" filter="fade">
                                      <p:cBhvr>
                                        <p:cTn id="10"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669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45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fill="hold"/>
                                        <p:tgtEl>
                                          <p:spTgt spid="26626"/>
                                        </p:tgtEl>
                                        <p:attrNameLst>
                                          <p:attrName>ppt_w</p:attrName>
                                        </p:attrNameLst>
                                      </p:cBhvr>
                                      <p:tavLst>
                                        <p:tav tm="0">
                                          <p:val>
                                            <p:fltVal val="0"/>
                                          </p:val>
                                        </p:tav>
                                        <p:tav tm="100000">
                                          <p:val>
                                            <p:strVal val="#ppt_w"/>
                                          </p:val>
                                        </p:tav>
                                      </p:tavLst>
                                    </p:anim>
                                    <p:anim calcmode="lin" valueType="num">
                                      <p:cBhvr>
                                        <p:cTn id="8" dur="500" fill="hold"/>
                                        <p:tgtEl>
                                          <p:spTgt spid="26626"/>
                                        </p:tgtEl>
                                        <p:attrNameLst>
                                          <p:attrName>ppt_h</p:attrName>
                                        </p:attrNameLst>
                                      </p:cBhvr>
                                      <p:tavLst>
                                        <p:tav tm="0">
                                          <p:val>
                                            <p:fltVal val="0"/>
                                          </p:val>
                                        </p:tav>
                                        <p:tav tm="100000">
                                          <p:val>
                                            <p:strVal val="#ppt_h"/>
                                          </p:val>
                                        </p:tav>
                                      </p:tavLst>
                                    </p:anim>
                                    <p:animEffect transition="in" filter="fade">
                                      <p:cBhvr>
                                        <p:cTn id="9"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1B4975-8299-47B8-88B7-E6F080AE63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58"/>
            <a:ext cx="9144000" cy="6868357"/>
          </a:xfrm>
          <a:prstGeom prst="rect">
            <a:avLst/>
          </a:prstGeom>
        </p:spPr>
      </p:pic>
      <p:sp>
        <p:nvSpPr>
          <p:cNvPr id="21" name="Rectangle 20"/>
          <p:cNvSpPr/>
          <p:nvPr/>
        </p:nvSpPr>
        <p:spPr>
          <a:xfrm>
            <a:off x="1520162" y="424531"/>
            <a:ext cx="6790079" cy="1261884"/>
          </a:xfrm>
          <a:prstGeom prst="rect">
            <a:avLst/>
          </a:prstGeom>
        </p:spPr>
        <p:txBody>
          <a:bodyPr wrap="square">
            <a:spAutoFit/>
          </a:bodyPr>
          <a:lstStyle/>
          <a:p>
            <a:r>
              <a:rPr lang="en-US" sz="4000" dirty="0">
                <a:solidFill>
                  <a:srgbClr val="FF0066"/>
                </a:solidFill>
                <a:latin typeface="Times New Roman" panose="02020603050405020304" pitchFamily="18" charset="0"/>
                <a:cs typeface="Times New Roman" panose="02020603050405020304" pitchFamily="18" charset="0"/>
              </a:rPr>
              <a:t>BÀI THƠ: ẢNH BÁC</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endParaRPr lang="en-US" sz="3200" dirty="0">
              <a:latin typeface="Times New Roman" panose="02020603050405020304" pitchFamily="18" charset="0"/>
              <a:cs typeface="Times New Roman" panose="02020603050405020304" pitchFamily="18" charset="0"/>
            </a:endParaRPr>
          </a:p>
        </p:txBody>
      </p:sp>
      <p:pic>
        <p:nvPicPr>
          <p:cNvPr id="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8207" y="2058659"/>
            <a:ext cx="2347585" cy="274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1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402</Words>
  <Application>Microsoft Office PowerPoint</Application>
  <PresentationFormat>On-screen Show (4:3)</PresentationFormat>
  <Paragraphs>54</Paragraphs>
  <Slides>31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Tàu bay Mỹ- Máy bay Mỹ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Giáo dục</vt:lpstr>
      <vt:lpstr>PowerPoint Presentation</vt:lpstr>
      <vt:lpstr>Trò chơi:  Điền từ còn thiếu  trong bài thơ “Ảnh Bác”</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Administrator</cp:lastModifiedBy>
  <cp:revision>9</cp:revision>
  <dcterms:created xsi:type="dcterms:W3CDTF">2024-05-16T03:16:53Z</dcterms:created>
  <dcterms:modified xsi:type="dcterms:W3CDTF">2025-05-14T04:36:01Z</dcterms:modified>
</cp:coreProperties>
</file>