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312" r:id="rId4"/>
    <p:sldId id="259" r:id="rId5"/>
    <p:sldId id="260" r:id="rId6"/>
    <p:sldId id="261" r:id="rId7"/>
    <p:sldId id="313" r:id="rId8"/>
    <p:sldId id="314" r:id="rId9"/>
    <p:sldId id="315" r:id="rId10"/>
    <p:sldId id="316" r:id="rId11"/>
    <p:sldId id="317" r:id="rId12"/>
    <p:sldId id="318" r:id="rId13"/>
    <p:sldId id="319" r:id="rId14"/>
    <p:sldId id="329" r:id="rId15"/>
    <p:sldId id="320" r:id="rId16"/>
    <p:sldId id="272" r:id="rId17"/>
    <p:sldId id="273" r:id="rId18"/>
    <p:sldId id="321" r:id="rId19"/>
    <p:sldId id="274" r:id="rId20"/>
    <p:sldId id="322" r:id="rId21"/>
    <p:sldId id="275" r:id="rId22"/>
    <p:sldId id="323" r:id="rId23"/>
    <p:sldId id="324" r:id="rId24"/>
    <p:sldId id="276" r:id="rId25"/>
    <p:sldId id="325" r:id="rId26"/>
    <p:sldId id="278" r:id="rId27"/>
    <p:sldId id="326" r:id="rId28"/>
    <p:sldId id="279" r:id="rId29"/>
    <p:sldId id="327" r:id="rId30"/>
    <p:sldId id="281" r:id="rId31"/>
    <p:sldId id="331" r:id="rId32"/>
    <p:sldId id="282" r:id="rId33"/>
    <p:sldId id="286"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646" y="10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2194B9-53F8-4E56-9B45-4EAC745A1AD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2194B9-53F8-4E56-9B45-4EAC745A1AD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2194B9-53F8-4E56-9B45-4EAC745A1AD7}"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2194B9-53F8-4E56-9B45-4EAC745A1AD7}"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5/16/2025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file:///C:\Documents%20and%20Settings\admin\Desktop\HatGapLangTa-TranVietBinh.mp3" TargetMode="Externa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044701" y="152401"/>
            <a:ext cx="81010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ỦY BAN NHÂN DÂN QUẬN LONG BIÊN </a:t>
            </a:r>
          </a:p>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   TRƯỜNG MẦM NON ĐỨC GIANG</a:t>
            </a: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charset="0"/>
            </a:endParaRPr>
          </a:p>
        </p:txBody>
      </p:sp>
      <p:sp>
        <p:nvSpPr>
          <p:cNvPr id="8" name="Rectangle 7"/>
          <p:cNvSpPr/>
          <p:nvPr/>
        </p:nvSpPr>
        <p:spPr>
          <a:xfrm>
            <a:off x="3083257" y="1823989"/>
            <a:ext cx="6939887" cy="279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 LĨNH VỰC PHÁT TRIỂN </a:t>
            </a:r>
            <a:r>
              <a:rPr lang="vi-VN"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NGÔN NGỮ</a:t>
            </a:r>
            <a:endParaRPr lang="en-US" sz="3600" b="1" dirty="0">
              <a:ln/>
              <a:solidFill>
                <a:srgbClr val="FF0000"/>
              </a:solidFill>
              <a:effectLst>
                <a:outerShdw blurRad="50800" dist="38100" dir="8100000" algn="tr" rotWithShape="0">
                  <a:prstClr val="black">
                    <a:alpha val="40000"/>
                  </a:prstClr>
                </a:outerShdw>
              </a:effectLst>
            </a:endParaRPr>
          </a:p>
        </p:txBody>
      </p:sp>
      <p:sp>
        <p:nvSpPr>
          <p:cNvPr id="2055" name="TextBox 10"/>
          <p:cNvSpPr txBox="1">
            <a:spLocks noChangeArrowheads="1"/>
          </p:cNvSpPr>
          <p:nvPr/>
        </p:nvSpPr>
        <p:spPr bwMode="auto">
          <a:xfrm>
            <a:off x="3657600" y="2903539"/>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HOẠT ĐỘNG </a:t>
            </a:r>
            <a:r>
              <a:rPr lang="vi-VN" altLang="vi-VN" sz="1800" b="1">
                <a:solidFill>
                  <a:srgbClr val="000066"/>
                </a:solidFill>
                <a:latin typeface="Times New Roman" panose="02020603050405020304" pitchFamily="18" charset="0"/>
                <a:cs typeface="Times New Roman" panose="02020603050405020304" pitchFamily="18" charset="0"/>
              </a:rPr>
              <a:t>LÀM QUEN VỚI VĂN HỌC</a:t>
            </a:r>
            <a:endParaRPr lang="en-US" altLang="vi-VN" sz="1800" b="1">
              <a:solidFill>
                <a:srgbClr val="000066"/>
              </a:solidFill>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971800" y="3721251"/>
            <a:ext cx="8017208" cy="1117985"/>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buFont typeface="Arial" panose="020B0604020202020204" pitchFamily="34" charset="0"/>
              <a:buNone/>
              <a:defRPr/>
            </a:pPr>
            <a:r>
              <a:rPr lang="vi-VN" sz="2400" b="1">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TRUYỆN: </a:t>
            </a:r>
            <a:r>
              <a:rPr lang="en-US"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MÈO CON VÀ QUYỂN SÁCH</a:t>
            </a:r>
          </a:p>
          <a:p>
            <a:pPr algn="ctr">
              <a:buFont typeface="Arial" panose="020B0604020202020204" pitchFamily="34" charset="0"/>
              <a:buNone/>
              <a:defRPr/>
            </a:pPr>
            <a:r>
              <a:rPr lang="en-US"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GIÁO VIÊN: NGUYỄN THỊ THU HUYỀN</a:t>
            </a:r>
          </a:p>
        </p:txBody>
      </p:sp>
      <p:sp>
        <p:nvSpPr>
          <p:cNvPr id="11" name="TextBox 12"/>
          <p:cNvSpPr txBox="1"/>
          <p:nvPr/>
        </p:nvSpPr>
        <p:spPr>
          <a:xfrm>
            <a:off x="5029200" y="5164139"/>
            <a:ext cx="5257800" cy="369887"/>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LỨA TUỔI: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MGL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TUỔI</a:t>
            </a:r>
          </a:p>
        </p:txBody>
      </p:sp>
    </p:spTree>
    <p:extLst>
      <p:ext uri="{BB962C8B-B14F-4D97-AF65-F5344CB8AC3E}">
        <p14:creationId xmlns:p14="http://schemas.microsoft.com/office/powerpoint/2010/main" val="10073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p>
        </p:txBody>
      </p:sp>
    </p:spTree>
    <p:extLst>
      <p:ext uri="{BB962C8B-B14F-4D97-AF65-F5344CB8AC3E}">
        <p14:creationId xmlns:p14="http://schemas.microsoft.com/office/powerpoint/2010/main" val="4734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a:t>
            </a:r>
            <a:r>
              <a:rPr lang="vi-VN" altLang="en-US" sz="4400" b="1">
                <a:solidFill>
                  <a:srgbClr val="FF0000"/>
                </a:solidFill>
                <a:latin typeface="Times New Roman" panose="02020603050405020304" pitchFamily="18" charset="0"/>
                <a:cs typeface="Times New Roman" panose="02020603050405020304" pitchFamily="18" charset="0"/>
              </a:rPr>
              <a:t>chuyện gì</a:t>
            </a:r>
            <a:r>
              <a:rPr lang="en-US" altLang="en-US" sz="4400" b="1">
                <a:solidFill>
                  <a:srgbClr val="FF0000"/>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088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6554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làm</a:t>
            </a:r>
            <a:r>
              <a:rPr lang="en-US" sz="4400" b="1">
                <a:solidFill>
                  <a:srgbClr val="FF0000"/>
                </a:solidFill>
                <a:latin typeface="Times New Roman" panose="02020603050405020304" pitchFamily="18" charset="0"/>
                <a:cs typeface="Times New Roman" panose="02020603050405020304" pitchFamily="18" charset="0"/>
              </a:rPr>
              <a:t>  gì?</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38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dirty="0">
                <a:solidFill>
                  <a:srgbClr val="CC0099"/>
                </a:solidFill>
                <a:latin typeface="Times New Roman" panose="02020603050405020304" pitchFamily="18" charset="0"/>
                <a:cs typeface="Times New Roman" panose="02020603050405020304" pitchFamily="18" charset="0"/>
              </a:rPr>
              <a:t>1. </a:t>
            </a:r>
            <a:r>
              <a:rPr lang="en-US" altLang="en-US" sz="7200" b="1" dirty="0" err="1">
                <a:solidFill>
                  <a:srgbClr val="CC0099"/>
                </a:solidFill>
                <a:latin typeface="Times New Roman" panose="02020603050405020304" pitchFamily="18" charset="0"/>
                <a:cs typeface="Times New Roman" panose="02020603050405020304" pitchFamily="18" charset="0"/>
              </a:rPr>
              <a:t>Ổn</a:t>
            </a:r>
            <a:r>
              <a:rPr lang="en-US" altLang="en-US" sz="7200" b="1" dirty="0">
                <a:solidFill>
                  <a:srgbClr val="CC0099"/>
                </a:solidFill>
                <a:latin typeface="Times New Roman" panose="02020603050405020304" pitchFamily="18" charset="0"/>
                <a:cs typeface="Times New Roman" panose="02020603050405020304" pitchFamily="18" charset="0"/>
              </a:rPr>
              <a:t> </a:t>
            </a:r>
            <a:r>
              <a:rPr lang="en-US" altLang="en-US" sz="7200" b="1" dirty="0" err="1">
                <a:solidFill>
                  <a:srgbClr val="CC0099"/>
                </a:solidFill>
                <a:latin typeface="Times New Roman" panose="02020603050405020304" pitchFamily="18" charset="0"/>
                <a:cs typeface="Times New Roman" panose="02020603050405020304" pitchFamily="18" charset="0"/>
              </a:rPr>
              <a:t>định</a:t>
            </a:r>
            <a:r>
              <a:rPr lang="en-US" altLang="en-US" sz="7200" b="1" dirty="0">
                <a:solidFill>
                  <a:srgbClr val="CC0099"/>
                </a:solidFill>
                <a:latin typeface="Times New Roman" panose="02020603050405020304" pitchFamily="18" charset="0"/>
                <a:cs typeface="Times New Roman" panose="02020603050405020304" pitchFamily="18" charset="0"/>
              </a:rPr>
              <a:t> </a:t>
            </a:r>
            <a:r>
              <a:rPr lang="en-US" altLang="en-US" sz="7200" b="1" dirty="0" err="1">
                <a:solidFill>
                  <a:srgbClr val="CC0099"/>
                </a:solidFill>
                <a:latin typeface="Times New Roman" panose="02020603050405020304" pitchFamily="18" charset="0"/>
                <a:cs typeface="Times New Roman" panose="02020603050405020304" pitchFamily="18" charset="0"/>
              </a:rPr>
              <a:t>tổ</a:t>
            </a:r>
            <a:r>
              <a:rPr lang="en-US" altLang="en-US" sz="7200" b="1" dirty="0">
                <a:solidFill>
                  <a:srgbClr val="CC0099"/>
                </a:solidFill>
                <a:latin typeface="Times New Roman" panose="02020603050405020304" pitchFamily="18" charset="0"/>
                <a:cs typeface="Times New Roman" panose="02020603050405020304" pitchFamily="18" charset="0"/>
              </a:rPr>
              <a:t> </a:t>
            </a:r>
            <a:r>
              <a:rPr lang="en-US" altLang="en-US" sz="7200" b="1" dirty="0" err="1">
                <a:solidFill>
                  <a:srgbClr val="CC0099"/>
                </a:solidFill>
                <a:latin typeface="Times New Roman" panose="02020603050405020304" pitchFamily="18" charset="0"/>
                <a:cs typeface="Times New Roman" panose="02020603050405020304" pitchFamily="18" charset="0"/>
              </a:rPr>
              <a:t>chức</a:t>
            </a:r>
            <a:endParaRPr lang="en-US" altLang="en-US" sz="7200" b="1" dirty="0">
              <a:solidFill>
                <a:srgbClr val="CC0099"/>
              </a:solidFill>
              <a:latin typeface="Times New Roman" panose="02020603050405020304" pitchFamily="18" charset="0"/>
              <a:cs typeface="Times New Roman" panose="02020603050405020304" pitchFamily="18" charset="0"/>
            </a:endParaRPr>
          </a:p>
        </p:txBody>
      </p:sp>
      <p:pic>
        <p:nvPicPr>
          <p:cNvPr id="7"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26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3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0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3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điều</a:t>
            </a:r>
            <a:r>
              <a:rPr lang="en-US" sz="4400" b="1">
                <a:solidFill>
                  <a:srgbClr val="FF0000"/>
                </a:solidFill>
                <a:latin typeface="Times New Roman" panose="02020603050405020304" pitchFamily="18" charset="0"/>
                <a:cs typeface="Times New Roman" panose="02020603050405020304" pitchFamily="18" charset="0"/>
              </a:rPr>
              <a:t> gì?</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87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nằm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thấy</a:t>
            </a:r>
            <a:r>
              <a:rPr lang="en-US" sz="4400" b="1">
                <a:solidFill>
                  <a:srgbClr val="FF0000"/>
                </a:solidFill>
                <a:latin typeface="Times New Roman" panose="02020603050405020304" pitchFamily="18" charset="0"/>
                <a:cs typeface="Times New Roman" panose="02020603050405020304" pitchFamily="18" charset="0"/>
              </a:rPr>
              <a:t> gì?</a:t>
            </a:r>
            <a:r>
              <a:rPr lang="en-US" sz="4400" dirty="0"/>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8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64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hôm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làm</a:t>
            </a:r>
            <a:r>
              <a:rPr lang="en-US" sz="4400" b="1">
                <a:solidFill>
                  <a:srgbClr val="FF0000"/>
                </a:solidFill>
                <a:latin typeface="Times New Roman" panose="02020603050405020304" pitchFamily="18" charset="0"/>
                <a:cs typeface="Times New Roman" panose="02020603050405020304" pitchFamily="18" charset="0"/>
              </a:rPr>
              <a:t> gì?</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61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850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Mèo</a:t>
            </a:r>
            <a:r>
              <a:rPr lang="en-US" sz="4400" b="1">
                <a:solidFill>
                  <a:srgbClr val="FF0000"/>
                </a:solidFill>
                <a:latin typeface="Times New Roman" panose="02020603050405020304" pitchFamily="18" charset="0"/>
                <a:cs typeface="Times New Roman" panose="02020603050405020304" pitchFamily="18" charset="0"/>
              </a:rPr>
              <a:t> con?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41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1621246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Nếu</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con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làm</a:t>
            </a:r>
            <a:r>
              <a:rPr lang="en-US" sz="4400" b="1">
                <a:solidFill>
                  <a:srgbClr val="FF0000"/>
                </a:solidFill>
                <a:latin typeface="Times New Roman" panose="02020603050405020304" pitchFamily="18" charset="0"/>
                <a:cs typeface="Times New Roman" panose="02020603050405020304" pitchFamily="18" charset="0"/>
              </a:rPr>
              <a:t> gì?</a:t>
            </a:r>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10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a:solidFill>
                  <a:srgbClr val="C00000"/>
                </a:solidFill>
                <a:latin typeface="Times New Roman" panose="02020603050405020304" pitchFamily="18" charset="0"/>
                <a:cs typeface="Times New Roman" panose="02020603050405020304" pitchFamily="18" charset="0"/>
              </a:rPr>
              <a:t>GD:</a:t>
            </a:r>
            <a:r>
              <a:rPr lang="vi-VN" sz="500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gìn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tập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dọn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đúng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quy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định</a:t>
            </a:r>
            <a:r>
              <a:rPr lang="en-US" sz="5000" dirty="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extLst>
      <p:ext uri="{BB962C8B-B14F-4D97-AF65-F5344CB8AC3E}">
        <p14:creationId xmlns:p14="http://schemas.microsoft.com/office/powerpoint/2010/main" val="205955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video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5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62200" y="365126"/>
            <a:ext cx="7886700" cy="1325563"/>
          </a:xfrm>
        </p:spPr>
        <p:txBody>
          <a:bodyPr/>
          <a:lstStyle/>
          <a:p>
            <a:pPr eaLnBrk="1" hangingPunct="1"/>
            <a:endParaRPr lang="vi-VN"/>
          </a:p>
        </p:txBody>
      </p:sp>
      <p:pic>
        <p:nvPicPr>
          <p:cNvPr id="40963" name="Picture 2" descr="F:\Tranh ảnh dạy học\Hinh nen dep\SLGG_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p:cNvSpPr>
            <a:spLocks noChangeArrowheads="1" noChangeShapeType="1" noTextEdit="1"/>
          </p:cNvSpPr>
          <p:nvPr/>
        </p:nvSpPr>
        <p:spPr bwMode="auto">
          <a:xfrm>
            <a:off x="4152900" y="1905000"/>
            <a:ext cx="5429250" cy="2209800"/>
          </a:xfrm>
          <a:prstGeom prst="rect">
            <a:avLst/>
          </a:prstGeom>
        </p:spPr>
        <p:txBody>
          <a:bodyPr wrap="none" fromWordArt="1">
            <a:prstTxWarp prst="textDeflate">
              <a:avLst>
                <a:gd name="adj" fmla="val 18750"/>
              </a:avLst>
            </a:prstTxWarp>
          </a:bodyPr>
          <a:lstStyle/>
          <a:p>
            <a:pPr algn="ctr"/>
            <a:r>
              <a:rPr lang="en-US" sz="5400" b="1" kern="10">
                <a:ln w="12700">
                  <a:solidFill>
                    <a:srgbClr val="EAEAEA"/>
                  </a:solidFill>
                  <a:round/>
                  <a:headEnd/>
                  <a:tailE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3. Kết thúc</a:t>
            </a:r>
          </a:p>
        </p:txBody>
      </p:sp>
      <p:pic>
        <p:nvPicPr>
          <p:cNvPr id="7" name="HatGapLangTa-TranVietBinh.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2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nodeType="afterGroup">
                            <p:stCondLst>
                              <p:cond delay="0"/>
                            </p:stCondLst>
                            <p:childTnLst>
                              <p:par>
                                <p:cTn id="9" presetID="1" presetClass="mediacall" presetSubtype="0" fill="hold" nodeType="afterEffect">
                                  <p:stCondLst>
                                    <p:cond delay="0"/>
                                  </p:stCondLst>
                                  <p:childTnLst>
                                    <p:cmd type="call" cmd="playFrom(0.0)">
                                      <p:cBhvr>
                                        <p:cTn id="10" dur="1069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D:\anh dong\phongcanh03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hu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23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ppt_x"/>
                                          </p:val>
                                        </p:tav>
                                        <p:tav tm="100000">
                                          <p:val>
                                            <p:strVal val="#ppt_x"/>
                                          </p:val>
                                        </p:tav>
                                      </p:tavLst>
                                    </p:anim>
                                    <p:anim calcmode="lin" valueType="num">
                                      <p:cBhvr additive="base">
                                        <p:cTn id="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p>
        </p:txBody>
      </p:sp>
      <p:pic>
        <p:nvPicPr>
          <p:cNvPr id="12295"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3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9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1133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240</Words>
  <Application>Microsoft Office PowerPoint</Application>
  <PresentationFormat>Widescreen</PresentationFormat>
  <Paragraphs>34</Paragraphs>
  <Slides>36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41</cp:revision>
  <dcterms:created xsi:type="dcterms:W3CDTF">2021-04-01T08:47:18Z</dcterms:created>
  <dcterms:modified xsi:type="dcterms:W3CDTF">2025-05-16T14:01:28Z</dcterms:modified>
</cp:coreProperties>
</file>