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135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543BC6-7E53-443E-9186-895FBFADE8D5}" type="datetimeFigureOut">
              <a:rPr lang="en-US" smtClean="0"/>
              <a:t>13/5/2025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F74BAB-53CB-4F6A-8D35-26F7772F9856}" type="slidenum">
              <a:rPr lang="en-US" smtClean="0"/>
              <a:t>‹#›</a:t>
            </a:fld>
            <a:endParaRPr lang="en-US"/>
          </a:p>
        </p:txBody>
      </p:sp>
    </p:spTree>
    <p:extLst>
      <p:ext uri="{BB962C8B-B14F-4D97-AF65-F5344CB8AC3E}">
        <p14:creationId xmlns:p14="http://schemas.microsoft.com/office/powerpoint/2010/main" val="982271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BB31FC-ACAC-4453-82B1-A56FDE2CE9DF}" type="slidenum">
              <a:rPr lang="en-US" altLang="en-US" smtClean="0">
                <a:cs typeface="Arial" panose="020B0604020202020204" pitchFamily="34" charset="0"/>
              </a:rPr>
              <a:pPr/>
              <a:t>1</a:t>
            </a:fld>
            <a:endParaRPr lang="en-US" altLang="en-US">
              <a:cs typeface="Arial" panose="020B0604020202020204" pitchFamily="34" charset="0"/>
            </a:endParaRPr>
          </a:p>
        </p:txBody>
      </p:sp>
    </p:spTree>
    <p:extLst>
      <p:ext uri="{BB962C8B-B14F-4D97-AF65-F5344CB8AC3E}">
        <p14:creationId xmlns:p14="http://schemas.microsoft.com/office/powerpoint/2010/main" val="1459685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vi-VN" altLang="en-US"/>
              <a:t>Trẻ</a:t>
            </a:r>
            <a:endParaRPr lang="en-US" alt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E28CD24-D577-4FA5-ABDD-1DEE135C0D3D}" type="slidenum">
              <a:rPr lang="en-US" altLang="en-US" smtClean="0"/>
              <a:pPr/>
              <a:t>2</a:t>
            </a:fld>
            <a:endParaRPr lang="en-US" altLang="en-US"/>
          </a:p>
        </p:txBody>
      </p:sp>
    </p:spTree>
    <p:extLst>
      <p:ext uri="{BB962C8B-B14F-4D97-AF65-F5344CB8AC3E}">
        <p14:creationId xmlns:p14="http://schemas.microsoft.com/office/powerpoint/2010/main" val="3681204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02E5C2-B747-49CE-AC37-1E4CF276F11D}" type="datetimeFigureOut">
              <a:rPr lang="en-US" smtClean="0"/>
              <a:t>13/5/2025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5690C-1245-410D-9EA6-FFA5268CC7DC}" type="slidenum">
              <a:rPr lang="en-US" smtClean="0"/>
              <a:t>‹#›</a:t>
            </a:fld>
            <a:endParaRPr lang="en-US"/>
          </a:p>
        </p:txBody>
      </p:sp>
    </p:spTree>
    <p:extLst>
      <p:ext uri="{BB962C8B-B14F-4D97-AF65-F5344CB8AC3E}">
        <p14:creationId xmlns:p14="http://schemas.microsoft.com/office/powerpoint/2010/main" val="1329339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02E5C2-B747-49CE-AC37-1E4CF276F11D}" type="datetimeFigureOut">
              <a:rPr lang="en-US" smtClean="0"/>
              <a:t>13/5/2025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5690C-1245-410D-9EA6-FFA5268CC7DC}" type="slidenum">
              <a:rPr lang="en-US" smtClean="0"/>
              <a:t>‹#›</a:t>
            </a:fld>
            <a:endParaRPr lang="en-US"/>
          </a:p>
        </p:txBody>
      </p:sp>
    </p:spTree>
    <p:extLst>
      <p:ext uri="{BB962C8B-B14F-4D97-AF65-F5344CB8AC3E}">
        <p14:creationId xmlns:p14="http://schemas.microsoft.com/office/powerpoint/2010/main" val="2104388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02E5C2-B747-49CE-AC37-1E4CF276F11D}" type="datetimeFigureOut">
              <a:rPr lang="en-US" smtClean="0"/>
              <a:t>13/5/2025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5690C-1245-410D-9EA6-FFA5268CC7DC}" type="slidenum">
              <a:rPr lang="en-US" smtClean="0"/>
              <a:t>‹#›</a:t>
            </a:fld>
            <a:endParaRPr lang="en-US"/>
          </a:p>
        </p:txBody>
      </p:sp>
    </p:spTree>
    <p:extLst>
      <p:ext uri="{BB962C8B-B14F-4D97-AF65-F5344CB8AC3E}">
        <p14:creationId xmlns:p14="http://schemas.microsoft.com/office/powerpoint/2010/main" val="4169409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2"/>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B67692-DDA1-4991-9FFC-0DDD1B13E8D2}" type="slidenum">
              <a:rPr lang="en-US" altLang="en-US"/>
              <a:pPr>
                <a:defRPr/>
              </a:pPr>
              <a:t>‹#›</a:t>
            </a:fld>
            <a:endParaRPr lang="en-US" altLang="en-US"/>
          </a:p>
        </p:txBody>
      </p:sp>
    </p:spTree>
    <p:extLst>
      <p:ext uri="{BB962C8B-B14F-4D97-AF65-F5344CB8AC3E}">
        <p14:creationId xmlns:p14="http://schemas.microsoft.com/office/powerpoint/2010/main" val="1486043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02E5C2-B747-49CE-AC37-1E4CF276F11D}" type="datetimeFigureOut">
              <a:rPr lang="en-US" smtClean="0"/>
              <a:t>13/5/2025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5690C-1245-410D-9EA6-FFA5268CC7DC}" type="slidenum">
              <a:rPr lang="en-US" smtClean="0"/>
              <a:t>‹#›</a:t>
            </a:fld>
            <a:endParaRPr lang="en-US"/>
          </a:p>
        </p:txBody>
      </p:sp>
    </p:spTree>
    <p:extLst>
      <p:ext uri="{BB962C8B-B14F-4D97-AF65-F5344CB8AC3E}">
        <p14:creationId xmlns:p14="http://schemas.microsoft.com/office/powerpoint/2010/main" val="2304370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602E5C2-B747-49CE-AC37-1E4CF276F11D}" type="datetimeFigureOut">
              <a:rPr lang="en-US" smtClean="0"/>
              <a:t>13/5/2025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5690C-1245-410D-9EA6-FFA5268CC7DC}" type="slidenum">
              <a:rPr lang="en-US" smtClean="0"/>
              <a:t>‹#›</a:t>
            </a:fld>
            <a:endParaRPr lang="en-US"/>
          </a:p>
        </p:txBody>
      </p:sp>
    </p:spTree>
    <p:extLst>
      <p:ext uri="{BB962C8B-B14F-4D97-AF65-F5344CB8AC3E}">
        <p14:creationId xmlns:p14="http://schemas.microsoft.com/office/powerpoint/2010/main" val="437294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02E5C2-B747-49CE-AC37-1E4CF276F11D}" type="datetimeFigureOut">
              <a:rPr lang="en-US" smtClean="0"/>
              <a:t>13/5/2025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5690C-1245-410D-9EA6-FFA5268CC7DC}" type="slidenum">
              <a:rPr lang="en-US" smtClean="0"/>
              <a:t>‹#›</a:t>
            </a:fld>
            <a:endParaRPr lang="en-US"/>
          </a:p>
        </p:txBody>
      </p:sp>
    </p:spTree>
    <p:extLst>
      <p:ext uri="{BB962C8B-B14F-4D97-AF65-F5344CB8AC3E}">
        <p14:creationId xmlns:p14="http://schemas.microsoft.com/office/powerpoint/2010/main" val="2104401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02E5C2-B747-49CE-AC37-1E4CF276F11D}" type="datetimeFigureOut">
              <a:rPr lang="en-US" smtClean="0"/>
              <a:t>13/5/2025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5690C-1245-410D-9EA6-FFA5268CC7DC}" type="slidenum">
              <a:rPr lang="en-US" smtClean="0"/>
              <a:t>‹#›</a:t>
            </a:fld>
            <a:endParaRPr lang="en-US"/>
          </a:p>
        </p:txBody>
      </p:sp>
    </p:spTree>
    <p:extLst>
      <p:ext uri="{BB962C8B-B14F-4D97-AF65-F5344CB8AC3E}">
        <p14:creationId xmlns:p14="http://schemas.microsoft.com/office/powerpoint/2010/main" val="3512614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02E5C2-B747-49CE-AC37-1E4CF276F11D}" type="datetimeFigureOut">
              <a:rPr lang="en-US" smtClean="0"/>
              <a:t>13/5/2025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5690C-1245-410D-9EA6-FFA5268CC7DC}" type="slidenum">
              <a:rPr lang="en-US" smtClean="0"/>
              <a:t>‹#›</a:t>
            </a:fld>
            <a:endParaRPr lang="en-US"/>
          </a:p>
        </p:txBody>
      </p:sp>
    </p:spTree>
    <p:extLst>
      <p:ext uri="{BB962C8B-B14F-4D97-AF65-F5344CB8AC3E}">
        <p14:creationId xmlns:p14="http://schemas.microsoft.com/office/powerpoint/2010/main" val="1269139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02E5C2-B747-49CE-AC37-1E4CF276F11D}" type="datetimeFigureOut">
              <a:rPr lang="en-US" smtClean="0"/>
              <a:t>13/5/2025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5690C-1245-410D-9EA6-FFA5268CC7DC}" type="slidenum">
              <a:rPr lang="en-US" smtClean="0"/>
              <a:t>‹#›</a:t>
            </a:fld>
            <a:endParaRPr lang="en-US"/>
          </a:p>
        </p:txBody>
      </p:sp>
    </p:spTree>
    <p:extLst>
      <p:ext uri="{BB962C8B-B14F-4D97-AF65-F5344CB8AC3E}">
        <p14:creationId xmlns:p14="http://schemas.microsoft.com/office/powerpoint/2010/main" val="3415383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602E5C2-B747-49CE-AC37-1E4CF276F11D}" type="datetimeFigureOut">
              <a:rPr lang="en-US" smtClean="0"/>
              <a:t>13/5/2025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5690C-1245-410D-9EA6-FFA5268CC7DC}" type="slidenum">
              <a:rPr lang="en-US" smtClean="0"/>
              <a:t>‹#›</a:t>
            </a:fld>
            <a:endParaRPr lang="en-US"/>
          </a:p>
        </p:txBody>
      </p:sp>
    </p:spTree>
    <p:extLst>
      <p:ext uri="{BB962C8B-B14F-4D97-AF65-F5344CB8AC3E}">
        <p14:creationId xmlns:p14="http://schemas.microsoft.com/office/powerpoint/2010/main" val="183472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602E5C2-B747-49CE-AC37-1E4CF276F11D}" type="datetimeFigureOut">
              <a:rPr lang="en-US" smtClean="0"/>
              <a:t>13/5/2025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5690C-1245-410D-9EA6-FFA5268CC7DC}" type="slidenum">
              <a:rPr lang="en-US" smtClean="0"/>
              <a:t>‹#›</a:t>
            </a:fld>
            <a:endParaRPr lang="en-US"/>
          </a:p>
        </p:txBody>
      </p:sp>
    </p:spTree>
    <p:extLst>
      <p:ext uri="{BB962C8B-B14F-4D97-AF65-F5344CB8AC3E}">
        <p14:creationId xmlns:p14="http://schemas.microsoft.com/office/powerpoint/2010/main" val="46044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02E5C2-B747-49CE-AC37-1E4CF276F11D}" type="datetimeFigureOut">
              <a:rPr lang="en-US" smtClean="0"/>
              <a:t>13/5/2025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55690C-1245-410D-9EA6-FFA5268CC7DC}" type="slidenum">
              <a:rPr lang="en-US" smtClean="0"/>
              <a:t>‹#›</a:t>
            </a:fld>
            <a:endParaRPr lang="en-US"/>
          </a:p>
        </p:txBody>
      </p:sp>
    </p:spTree>
    <p:extLst>
      <p:ext uri="{BB962C8B-B14F-4D97-AF65-F5344CB8AC3E}">
        <p14:creationId xmlns:p14="http://schemas.microsoft.com/office/powerpoint/2010/main" val="146368825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450" y="2"/>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2641025" y="1238252"/>
            <a:ext cx="38619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dirty="0">
                <a:solidFill>
                  <a:srgbClr val="0070C0"/>
                </a:solidFill>
                <a:latin typeface="Times New Roman" panose="02020603050405020304" pitchFamily="18" charset="0"/>
                <a:cs typeface="Times New Roman" panose="02020603050405020304" pitchFamily="18" charset="0"/>
              </a:rPr>
              <a:t>UBND QUẬN LONG BIÊN</a:t>
            </a:r>
          </a:p>
          <a:p>
            <a:pPr algn="ctr" eaLnBrk="1" hangingPunct="1">
              <a:spcBef>
                <a:spcPct val="0"/>
              </a:spcBef>
              <a:buFontTx/>
              <a:buNone/>
            </a:pPr>
            <a:r>
              <a:rPr lang="en-US" altLang="en-US" sz="1800" b="1" dirty="0">
                <a:solidFill>
                  <a:srgbClr val="0070C0"/>
                </a:solidFill>
                <a:latin typeface="Times New Roman" panose="02020603050405020304" pitchFamily="18" charset="0"/>
                <a:cs typeface="Times New Roman" panose="02020603050405020304" pitchFamily="18" charset="0"/>
              </a:rPr>
              <a:t>TRƯỜNG MẦM NON ĐỨC GIANG</a:t>
            </a:r>
          </a:p>
        </p:txBody>
      </p:sp>
      <p:sp>
        <p:nvSpPr>
          <p:cNvPr id="8" name="Rectangle 7"/>
          <p:cNvSpPr/>
          <p:nvPr/>
        </p:nvSpPr>
        <p:spPr>
          <a:xfrm>
            <a:off x="583095" y="3122615"/>
            <a:ext cx="7991061" cy="1384995"/>
          </a:xfrm>
          <a:prstGeom prst="rect">
            <a:avLst/>
          </a:prstGeom>
        </p:spPr>
        <p:txBody>
          <a:bodyPr wrap="square">
            <a:spAutoFit/>
          </a:bodyPr>
          <a:lstStyle/>
          <a:p>
            <a:pPr algn="ctr" eaLnBrk="1" hangingPunct="1">
              <a:defRPr/>
            </a:pPr>
            <a:r>
              <a:rPr lang="en-US" sz="3200" b="1" dirty="0">
                <a:ln w="13462">
                  <a:noFill/>
                  <a:prstDash val="solid"/>
                </a:ln>
                <a:solidFill>
                  <a:srgbClr val="0070C0"/>
                </a:solidFill>
                <a:effectLst>
                  <a:outerShdw dist="38100" dir="2700000" algn="bl" rotWithShape="0">
                    <a:schemeClr val="accent5"/>
                  </a:outerShdw>
                </a:effectLst>
              </a:rPr>
              <a:t>GIÁO ÁN </a:t>
            </a:r>
          </a:p>
          <a:p>
            <a:pPr algn="ctr" eaLnBrk="1" hangingPunct="1">
              <a:defRPr/>
            </a:pPr>
            <a:r>
              <a:rPr lang="en-US" sz="3200" b="1" dirty="0">
                <a:ln w="13462">
                  <a:noFill/>
                  <a:prstDash val="solid"/>
                </a:ln>
                <a:solidFill>
                  <a:srgbClr val="0070C0"/>
                </a:solidFill>
                <a:effectLst>
                  <a:outerShdw dist="38100" dir="2700000" algn="bl" rotWithShape="0">
                    <a:schemeClr val="accent5"/>
                  </a:outerShdw>
                </a:effectLst>
              </a:rPr>
              <a:t>PHÁT TRIỂN NHẬN THỨC</a:t>
            </a:r>
          </a:p>
          <a:p>
            <a:pPr algn="ctr" eaLnBrk="1" hangingPunct="1">
              <a:defRPr/>
            </a:pPr>
            <a:endParaRPr lang="en-US" sz="2000" b="1" dirty="0">
              <a:ln w="13462">
                <a:noFill/>
                <a:prstDash val="solid"/>
              </a:ln>
              <a:solidFill>
                <a:srgbClr val="0070C0"/>
              </a:solidFill>
              <a:effectLst>
                <a:outerShdw dist="38100" dir="2700000" algn="bl" rotWithShape="0">
                  <a:schemeClr val="accent5"/>
                </a:outerShdw>
              </a:effectLst>
            </a:endParaRPr>
          </a:p>
        </p:txBody>
      </p:sp>
      <p:sp>
        <p:nvSpPr>
          <p:cNvPr id="2054" name="TextBox 7"/>
          <p:cNvSpPr txBox="1">
            <a:spLocks noChangeArrowheads="1"/>
          </p:cNvSpPr>
          <p:nvPr/>
        </p:nvSpPr>
        <p:spPr bwMode="auto">
          <a:xfrm>
            <a:off x="2235781" y="4199833"/>
            <a:ext cx="85344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US" altLang="en-US" sz="2400" b="1" dirty="0" err="1">
                <a:solidFill>
                  <a:srgbClr val="7030A0"/>
                </a:solidFill>
                <a:latin typeface="Times New Roman" panose="02020603050405020304" pitchFamily="18" charset="0"/>
                <a:cs typeface="Times New Roman" panose="02020603050405020304" pitchFamily="18" charset="0"/>
              </a:rPr>
              <a:t>Đề</a:t>
            </a:r>
            <a:r>
              <a:rPr lang="en-US" altLang="en-US" sz="2400" b="1" dirty="0">
                <a:solidFill>
                  <a:srgbClr val="7030A0"/>
                </a:solidFill>
                <a:latin typeface="Times New Roman" panose="02020603050405020304" pitchFamily="18" charset="0"/>
                <a:cs typeface="Times New Roman" panose="02020603050405020304" pitchFamily="18" charset="0"/>
              </a:rPr>
              <a:t> </a:t>
            </a:r>
            <a:r>
              <a:rPr lang="en-US" altLang="en-US" sz="2400" b="1" dirty="0" err="1">
                <a:solidFill>
                  <a:srgbClr val="7030A0"/>
                </a:solidFill>
                <a:latin typeface="+mj-lt"/>
                <a:cs typeface="Times New Roman" panose="02020603050405020304" pitchFamily="18" charset="0"/>
              </a:rPr>
              <a:t>tài</a:t>
            </a:r>
            <a:r>
              <a:rPr lang="en-US" altLang="en-US" sz="2400" b="1" dirty="0">
                <a:solidFill>
                  <a:srgbClr val="7030A0"/>
                </a:solidFill>
                <a:latin typeface="+mj-lt"/>
                <a:cs typeface="Times New Roman" panose="02020603050405020304" pitchFamily="18" charset="0"/>
              </a:rPr>
              <a:t>: </a:t>
            </a:r>
            <a:r>
              <a:rPr lang="en-US" altLang="en-US" sz="2400" b="1" dirty="0" err="1">
                <a:solidFill>
                  <a:srgbClr val="7030A0"/>
                </a:solidFill>
                <a:latin typeface="+mj-lt"/>
                <a:cs typeface="Times New Roman" panose="02020603050405020304" pitchFamily="18" charset="0"/>
              </a:rPr>
              <a:t>Tìm</a:t>
            </a:r>
            <a:r>
              <a:rPr lang="en-US" altLang="en-US" sz="2400" b="1" dirty="0">
                <a:solidFill>
                  <a:srgbClr val="7030A0"/>
                </a:solidFill>
                <a:latin typeface="+mj-lt"/>
                <a:cs typeface="Times New Roman" panose="02020603050405020304" pitchFamily="18" charset="0"/>
              </a:rPr>
              <a:t> </a:t>
            </a:r>
            <a:r>
              <a:rPr lang="en-US" altLang="en-US" sz="2400" b="1" dirty="0" err="1">
                <a:solidFill>
                  <a:srgbClr val="7030A0"/>
                </a:solidFill>
                <a:latin typeface="+mj-lt"/>
                <a:cs typeface="Times New Roman" panose="02020603050405020304" pitchFamily="18" charset="0"/>
              </a:rPr>
              <a:t>hiểu</a:t>
            </a:r>
            <a:r>
              <a:rPr lang="en-US" altLang="en-US" sz="2400" b="1" dirty="0">
                <a:solidFill>
                  <a:srgbClr val="7030A0"/>
                </a:solidFill>
                <a:latin typeface="+mj-lt"/>
                <a:cs typeface="Times New Roman" panose="02020603050405020304" pitchFamily="18" charset="0"/>
              </a:rPr>
              <a:t> </a:t>
            </a:r>
            <a:r>
              <a:rPr lang="en-US" altLang="en-US" sz="2400" b="1" dirty="0" err="1">
                <a:solidFill>
                  <a:srgbClr val="7030A0"/>
                </a:solidFill>
                <a:latin typeface="+mj-lt"/>
                <a:cs typeface="Times New Roman" panose="02020603050405020304" pitchFamily="18" charset="0"/>
              </a:rPr>
              <a:t>về</a:t>
            </a:r>
            <a:r>
              <a:rPr lang="en-US" altLang="en-US" sz="2400" b="1" dirty="0">
                <a:solidFill>
                  <a:srgbClr val="7030A0"/>
                </a:solidFill>
                <a:latin typeface="+mj-lt"/>
                <a:cs typeface="Times New Roman" panose="02020603050405020304" pitchFamily="18" charset="0"/>
              </a:rPr>
              <a:t> </a:t>
            </a:r>
            <a:r>
              <a:rPr lang="en-US" altLang="en-US" sz="2400" b="1" dirty="0" err="1">
                <a:solidFill>
                  <a:srgbClr val="7030A0"/>
                </a:solidFill>
                <a:latin typeface="+mj-lt"/>
                <a:cs typeface="Times New Roman" panose="02020603050405020304" pitchFamily="18" charset="0"/>
              </a:rPr>
              <a:t>Hồ</a:t>
            </a:r>
            <a:r>
              <a:rPr lang="en-US" altLang="en-US" sz="2400" b="1" dirty="0">
                <a:solidFill>
                  <a:srgbClr val="7030A0"/>
                </a:solidFill>
                <a:latin typeface="+mj-lt"/>
                <a:cs typeface="Times New Roman" panose="02020603050405020304" pitchFamily="18" charset="0"/>
              </a:rPr>
              <a:t> </a:t>
            </a:r>
            <a:r>
              <a:rPr lang="en-US" altLang="en-US" sz="2400" b="1" dirty="0" err="1">
                <a:solidFill>
                  <a:srgbClr val="7030A0"/>
                </a:solidFill>
                <a:latin typeface="+mj-lt"/>
                <a:cs typeface="Times New Roman" panose="02020603050405020304" pitchFamily="18" charset="0"/>
              </a:rPr>
              <a:t>Hoàn</a:t>
            </a:r>
            <a:r>
              <a:rPr lang="en-US" altLang="en-US" sz="2400" b="1" dirty="0">
                <a:solidFill>
                  <a:srgbClr val="7030A0"/>
                </a:solidFill>
                <a:latin typeface="+mj-lt"/>
                <a:cs typeface="Times New Roman" panose="02020603050405020304" pitchFamily="18" charset="0"/>
              </a:rPr>
              <a:t> </a:t>
            </a:r>
            <a:r>
              <a:rPr lang="en-US" altLang="en-US" sz="2400" b="1" dirty="0" err="1">
                <a:solidFill>
                  <a:srgbClr val="7030A0"/>
                </a:solidFill>
                <a:latin typeface="+mj-lt"/>
                <a:cs typeface="Times New Roman" panose="02020603050405020304" pitchFamily="18" charset="0"/>
              </a:rPr>
              <a:t>Kiếm</a:t>
            </a:r>
            <a:endParaRPr lang="en-US" altLang="en-US" sz="2400" b="1" dirty="0">
              <a:solidFill>
                <a:srgbClr val="7030A0"/>
              </a:solidFill>
              <a:latin typeface="+mj-lt"/>
              <a:cs typeface="Times New Roman" panose="02020603050405020304" pitchFamily="18" charset="0"/>
            </a:endParaRPr>
          </a:p>
          <a:p>
            <a:pPr eaLnBrk="1" hangingPunct="1">
              <a:spcBef>
                <a:spcPct val="0"/>
              </a:spcBef>
              <a:buFontTx/>
              <a:buNone/>
              <a:defRPr/>
            </a:pPr>
            <a:r>
              <a:rPr lang="en-US" altLang="en-US" sz="2400" b="1" dirty="0">
                <a:solidFill>
                  <a:srgbClr val="7030A0"/>
                </a:solidFill>
                <a:latin typeface="+mj-lt"/>
                <a:cs typeface="Times New Roman" panose="02020603050405020304" pitchFamily="18" charset="0"/>
              </a:rPr>
              <a:t> </a:t>
            </a:r>
            <a:r>
              <a:rPr lang="en-US" altLang="en-US" sz="2400" b="1" dirty="0" err="1">
                <a:solidFill>
                  <a:srgbClr val="7030A0"/>
                </a:solidFill>
                <a:latin typeface="+mj-lt"/>
                <a:cs typeface="Times New Roman" panose="02020603050405020304" pitchFamily="18" charset="0"/>
              </a:rPr>
              <a:t>Lứa</a:t>
            </a:r>
            <a:r>
              <a:rPr lang="en-US" altLang="en-US" sz="2400" b="1" dirty="0">
                <a:solidFill>
                  <a:srgbClr val="7030A0"/>
                </a:solidFill>
                <a:latin typeface="+mj-lt"/>
                <a:cs typeface="Times New Roman" panose="02020603050405020304" pitchFamily="18" charset="0"/>
              </a:rPr>
              <a:t> </a:t>
            </a:r>
            <a:r>
              <a:rPr lang="en-US" altLang="en-US" sz="2400" b="1" dirty="0" err="1">
                <a:solidFill>
                  <a:srgbClr val="7030A0"/>
                </a:solidFill>
                <a:latin typeface="+mj-lt"/>
                <a:cs typeface="Times New Roman" panose="02020603050405020304" pitchFamily="18" charset="0"/>
              </a:rPr>
              <a:t>tuổi</a:t>
            </a:r>
            <a:r>
              <a:rPr lang="en-US" altLang="en-US" sz="2400" b="1" dirty="0">
                <a:solidFill>
                  <a:srgbClr val="7030A0"/>
                </a:solidFill>
                <a:latin typeface="+mj-lt"/>
                <a:cs typeface="Times New Roman" panose="02020603050405020304" pitchFamily="18" charset="0"/>
              </a:rPr>
              <a:t>: 5 - 6 </a:t>
            </a:r>
            <a:r>
              <a:rPr lang="en-US" altLang="en-US" sz="2400" b="1" dirty="0" err="1">
                <a:solidFill>
                  <a:srgbClr val="7030A0"/>
                </a:solidFill>
                <a:latin typeface="+mj-lt"/>
                <a:cs typeface="Times New Roman" panose="02020603050405020304" pitchFamily="18" charset="0"/>
              </a:rPr>
              <a:t>tuổi</a:t>
            </a:r>
            <a:endParaRPr lang="en-US" altLang="en-US" sz="2400" b="1" dirty="0">
              <a:solidFill>
                <a:srgbClr val="7030A0"/>
              </a:solidFill>
              <a:latin typeface="+mj-lt"/>
              <a:cs typeface="Times New Roman" panose="02020603050405020304" pitchFamily="18" charset="0"/>
            </a:endParaRPr>
          </a:p>
          <a:p>
            <a:pPr eaLnBrk="1" hangingPunct="1">
              <a:spcBef>
                <a:spcPct val="0"/>
              </a:spcBef>
              <a:buFontTx/>
              <a:buNone/>
              <a:defRPr/>
            </a:pPr>
            <a:r>
              <a:rPr lang="en-US" altLang="en-US" sz="2400" b="1" dirty="0" err="1">
                <a:solidFill>
                  <a:srgbClr val="7030A0"/>
                </a:solidFill>
                <a:latin typeface="+mj-lt"/>
                <a:cs typeface="Times New Roman" panose="02020603050405020304" pitchFamily="18" charset="0"/>
              </a:rPr>
              <a:t>Giáo</a:t>
            </a:r>
            <a:r>
              <a:rPr lang="en-US" altLang="en-US" sz="2400" b="1" dirty="0">
                <a:solidFill>
                  <a:srgbClr val="7030A0"/>
                </a:solidFill>
                <a:latin typeface="+mj-lt"/>
                <a:cs typeface="Times New Roman" panose="02020603050405020304" pitchFamily="18" charset="0"/>
              </a:rPr>
              <a:t> </a:t>
            </a:r>
            <a:r>
              <a:rPr lang="en-US" altLang="en-US" sz="2400" b="1" dirty="0" err="1">
                <a:solidFill>
                  <a:srgbClr val="7030A0"/>
                </a:solidFill>
                <a:latin typeface="+mj-lt"/>
                <a:cs typeface="Times New Roman" panose="02020603050405020304" pitchFamily="18" charset="0"/>
              </a:rPr>
              <a:t>viên</a:t>
            </a:r>
            <a:r>
              <a:rPr lang="en-US" altLang="en-US" sz="2400" b="1" dirty="0">
                <a:solidFill>
                  <a:srgbClr val="7030A0"/>
                </a:solidFill>
                <a:latin typeface="+mj-lt"/>
                <a:cs typeface="Times New Roman" panose="02020603050405020304" pitchFamily="18" charset="0"/>
              </a:rPr>
              <a:t>: </a:t>
            </a:r>
            <a:r>
              <a:rPr lang="en-US" altLang="en-US" sz="2400" b="1" dirty="0" err="1">
                <a:solidFill>
                  <a:srgbClr val="7030A0"/>
                </a:solidFill>
                <a:latin typeface="+mj-lt"/>
                <a:cs typeface="Times New Roman" panose="02020603050405020304" pitchFamily="18" charset="0"/>
              </a:rPr>
              <a:t>Lê</a:t>
            </a:r>
            <a:r>
              <a:rPr lang="en-US" altLang="en-US" sz="2400" b="1" dirty="0">
                <a:solidFill>
                  <a:srgbClr val="7030A0"/>
                </a:solidFill>
                <a:latin typeface="+mj-lt"/>
                <a:cs typeface="Times New Roman" panose="02020603050405020304" pitchFamily="18" charset="0"/>
              </a:rPr>
              <a:t> </a:t>
            </a:r>
            <a:r>
              <a:rPr lang="en-US" altLang="en-US" sz="2400" b="1" dirty="0" err="1">
                <a:solidFill>
                  <a:srgbClr val="7030A0"/>
                </a:solidFill>
                <a:latin typeface="+mj-lt"/>
                <a:cs typeface="Times New Roman" panose="02020603050405020304" pitchFamily="18" charset="0"/>
              </a:rPr>
              <a:t>Thị</a:t>
            </a:r>
            <a:r>
              <a:rPr lang="en-US" altLang="en-US" sz="2400" b="1" dirty="0">
                <a:solidFill>
                  <a:srgbClr val="7030A0"/>
                </a:solidFill>
                <a:latin typeface="+mj-lt"/>
                <a:cs typeface="Times New Roman" panose="02020603050405020304" pitchFamily="18" charset="0"/>
              </a:rPr>
              <a:t> </a:t>
            </a:r>
            <a:r>
              <a:rPr lang="en-US" altLang="en-US" sz="2400" b="1" dirty="0" err="1">
                <a:solidFill>
                  <a:srgbClr val="7030A0"/>
                </a:solidFill>
                <a:latin typeface="+mj-lt"/>
                <a:cs typeface="Times New Roman" panose="02020603050405020304" pitchFamily="18" charset="0"/>
              </a:rPr>
              <a:t>Hà</a:t>
            </a:r>
            <a:r>
              <a:rPr lang="en-US" altLang="en-US" sz="2400" b="1" dirty="0">
                <a:solidFill>
                  <a:srgbClr val="7030A0"/>
                </a:solidFill>
                <a:latin typeface="+mj-lt"/>
                <a:cs typeface="Times New Roman" panose="02020603050405020304" pitchFamily="18" charset="0"/>
              </a:rPr>
              <a:t> </a:t>
            </a:r>
            <a:r>
              <a:rPr lang="en-US" altLang="en-US" sz="2400" b="1" dirty="0" err="1">
                <a:solidFill>
                  <a:srgbClr val="7030A0"/>
                </a:solidFill>
                <a:latin typeface="+mj-lt"/>
                <a:cs typeface="Times New Roman" panose="02020603050405020304" pitchFamily="18" charset="0"/>
              </a:rPr>
              <a:t>Châu</a:t>
            </a:r>
            <a:endParaRPr lang="en-US" altLang="en-US" sz="2400" b="1" dirty="0">
              <a:solidFill>
                <a:srgbClr val="7030A0"/>
              </a:solidFill>
              <a:latin typeface="+mj-lt"/>
              <a:cs typeface="Times New Roman" panose="02020603050405020304" pitchFamily="18" charset="0"/>
            </a:endParaRPr>
          </a:p>
          <a:p>
            <a:pPr algn="ctr" eaLnBrk="1" hangingPunct="1">
              <a:spcBef>
                <a:spcPct val="0"/>
              </a:spcBef>
              <a:buFontTx/>
              <a:buNone/>
              <a:defRPr/>
            </a:pPr>
            <a:endParaRPr lang="en-US" altLang="en-US" sz="18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3047" y="1975070"/>
            <a:ext cx="1318214" cy="1057058"/>
          </a:xfrm>
          <a:prstGeom prst="rect">
            <a:avLst/>
          </a:prstGeom>
        </p:spPr>
      </p:pic>
    </p:spTree>
    <p:extLst>
      <p:ext uri="{BB962C8B-B14F-4D97-AF65-F5344CB8AC3E}">
        <p14:creationId xmlns:p14="http://schemas.microsoft.com/office/powerpoint/2010/main" val="40553808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457200" y="304800"/>
            <a:ext cx="8229600" cy="1524000"/>
          </a:xfrm>
        </p:spPr>
        <p:txBody>
          <a:bodyPr/>
          <a:lstStyle/>
          <a:p>
            <a:pPr eaLnBrk="1" hangingPunct="1">
              <a:buFontTx/>
              <a:buNone/>
            </a:pPr>
            <a:r>
              <a:rPr lang="en-US" altLang="en-US"/>
              <a:t>Điều gì xảy ra nếu nước hồ Gươm bị nhiễm bẩn</a:t>
            </a:r>
          </a:p>
        </p:txBody>
      </p:sp>
      <p:pic>
        <p:nvPicPr>
          <p:cNvPr id="14339" name="Picture 4" descr="rac ho guom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67000"/>
            <a:ext cx="2971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5" descr="rac ho guom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667000"/>
            <a:ext cx="312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 descr="rac ho guom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667000"/>
            <a:ext cx="304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055795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Grp="1" noChangeArrowheads="1"/>
          </p:cNvSpPr>
          <p:nvPr>
            <p:ph idx="1"/>
          </p:nvPr>
        </p:nvSpPr>
        <p:spPr>
          <a:xfrm>
            <a:off x="457200" y="228602"/>
            <a:ext cx="8229600" cy="5897563"/>
          </a:xfrm>
        </p:spPr>
        <p:txBody>
          <a:bodyPr/>
          <a:lstStyle/>
          <a:p>
            <a:pPr algn="ctr" eaLnBrk="1" hangingPunct="1">
              <a:buFontTx/>
              <a:buNone/>
            </a:pPr>
            <a:endParaRPr lang="en-US" altLang="en-US" sz="3600" b="1">
              <a:solidFill>
                <a:srgbClr val="FF3300"/>
              </a:solidFill>
            </a:endParaRPr>
          </a:p>
          <a:p>
            <a:pPr algn="ctr" eaLnBrk="1" hangingPunct="1">
              <a:buFontTx/>
              <a:buNone/>
            </a:pPr>
            <a:r>
              <a:rPr lang="en-US" altLang="en-US" sz="3600" b="1">
                <a:solidFill>
                  <a:srgbClr val="FF3300"/>
                </a:solidFill>
              </a:rPr>
              <a:t>Hoạt động 3</a:t>
            </a:r>
            <a:r>
              <a:rPr lang="en-US" altLang="en-US" sz="3600" b="1"/>
              <a:t> </a:t>
            </a:r>
            <a:br>
              <a:rPr lang="en-US" altLang="en-US" sz="3600" b="1"/>
            </a:br>
            <a:endParaRPr lang="en-US" altLang="en-US" sz="3600" b="1"/>
          </a:p>
          <a:p>
            <a:pPr algn="ctr" eaLnBrk="1" hangingPunct="1">
              <a:buFontTx/>
              <a:buNone/>
            </a:pPr>
            <a:r>
              <a:rPr lang="en-US" altLang="en-US" b="1">
                <a:solidFill>
                  <a:srgbClr val="0000FF"/>
                </a:solidFill>
              </a:rPr>
              <a:t>TC: Ai nhanh nhất</a:t>
            </a:r>
          </a:p>
          <a:p>
            <a:pPr eaLnBrk="1" hangingPunct="1">
              <a:buFontTx/>
              <a:buNone/>
            </a:pPr>
            <a:r>
              <a:rPr lang="en-US" altLang="en-US" sz="2400" b="1">
                <a:solidFill>
                  <a:srgbClr val="0000FF"/>
                </a:solidFill>
              </a:rPr>
              <a:t>- CC: Mỗi bạn cầm 1 tranh có hình ảnh đúng hoặc chưa đúng </a:t>
            </a:r>
            <a:r>
              <a:rPr lang="en-US" altLang="en-US" sz="2400" b="1">
                <a:solidFill>
                  <a:srgbClr val="000099"/>
                </a:solidFill>
              </a:rPr>
              <a:t>về giữ vệ sinh tại hồ Gươm</a:t>
            </a:r>
          </a:p>
          <a:p>
            <a:pPr eaLnBrk="1" hangingPunct="1">
              <a:buFontTx/>
              <a:buNone/>
            </a:pPr>
            <a:r>
              <a:rPr lang="en-US" altLang="en-US" sz="2400" b="1" i="1">
                <a:solidFill>
                  <a:srgbClr val="0000FF"/>
                </a:solidFill>
              </a:rPr>
              <a:t>L1</a:t>
            </a:r>
            <a:r>
              <a:rPr lang="en-US" altLang="en-US" sz="2400" b="1">
                <a:solidFill>
                  <a:srgbClr val="0000FF"/>
                </a:solidFill>
              </a:rPr>
              <a:t>: vừa đi vừa hát khi có hiệu lệnh tìm hình ảnh đúng hoặc hình ảnh sai, bạn có hình ảnh tương ứng sẽ đi vào phía trong vòng tròn và giơ tranh lên.</a:t>
            </a:r>
          </a:p>
          <a:p>
            <a:pPr eaLnBrk="1" hangingPunct="1">
              <a:buFontTx/>
              <a:buNone/>
            </a:pPr>
            <a:r>
              <a:rPr lang="en-US" altLang="en-US" sz="2400" b="1" i="1">
                <a:solidFill>
                  <a:srgbClr val="0000FF"/>
                </a:solidFill>
              </a:rPr>
              <a:t>L2</a:t>
            </a:r>
            <a:r>
              <a:rPr lang="en-US" altLang="en-US" sz="2400" b="1">
                <a:solidFill>
                  <a:srgbClr val="0000FF"/>
                </a:solidFill>
              </a:rPr>
              <a:t>: Gắn hình ảnh đúng vào bảng có khuôn mặt cười, hình ảnh sai vào bảng có khuôn mặt mếu.</a:t>
            </a:r>
          </a:p>
        </p:txBody>
      </p:sp>
    </p:spTree>
    <p:extLst>
      <p:ext uri="{BB962C8B-B14F-4D97-AF65-F5344CB8AC3E}">
        <p14:creationId xmlns:p14="http://schemas.microsoft.com/office/powerpoint/2010/main" val="24047291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animEffect transition="in" filter="plus(in)">
                                      <p:cBhvr>
                                        <p:cTn id="7" dur="500"/>
                                        <p:tgtEl>
                                          <p:spTgt spid="1741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17411">
                                            <p:txEl>
                                              <p:pRg st="2" end="2"/>
                                            </p:txEl>
                                          </p:spTgt>
                                        </p:tgtEl>
                                        <p:attrNameLst>
                                          <p:attrName>style.visibility</p:attrName>
                                        </p:attrNameLst>
                                      </p:cBhvr>
                                      <p:to>
                                        <p:strVal val="visible"/>
                                      </p:to>
                                    </p:set>
                                    <p:animEffect transition="in" filter="plus(in)">
                                      <p:cBhvr>
                                        <p:cTn id="12" dur="500"/>
                                        <p:tgtEl>
                                          <p:spTgt spid="1741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17411">
                                            <p:txEl>
                                              <p:pRg st="3" end="3"/>
                                            </p:txEl>
                                          </p:spTgt>
                                        </p:tgtEl>
                                        <p:attrNameLst>
                                          <p:attrName>style.visibility</p:attrName>
                                        </p:attrNameLst>
                                      </p:cBhvr>
                                      <p:to>
                                        <p:strVal val="visible"/>
                                      </p:to>
                                    </p:set>
                                    <p:animEffect transition="in" filter="plus(in)">
                                      <p:cBhvr>
                                        <p:cTn id="17" dur="500"/>
                                        <p:tgtEl>
                                          <p:spTgt spid="1741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17411">
                                            <p:txEl>
                                              <p:pRg st="4" end="4"/>
                                            </p:txEl>
                                          </p:spTgt>
                                        </p:tgtEl>
                                        <p:attrNameLst>
                                          <p:attrName>style.visibility</p:attrName>
                                        </p:attrNameLst>
                                      </p:cBhvr>
                                      <p:to>
                                        <p:strVal val="visible"/>
                                      </p:to>
                                    </p:set>
                                    <p:animEffect transition="in" filter="plus(in)">
                                      <p:cBhvr>
                                        <p:cTn id="22" dur="500"/>
                                        <p:tgtEl>
                                          <p:spTgt spid="1741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17411">
                                            <p:txEl>
                                              <p:pRg st="5" end="5"/>
                                            </p:txEl>
                                          </p:spTgt>
                                        </p:tgtEl>
                                        <p:attrNameLst>
                                          <p:attrName>style.visibility</p:attrName>
                                        </p:attrNameLst>
                                      </p:cBhvr>
                                      <p:to>
                                        <p:strVal val="visible"/>
                                      </p:to>
                                    </p:set>
                                    <p:animEffect transition="in" filter="plus(in)">
                                      <p:cBhvr>
                                        <p:cTn id="27" dur="500"/>
                                        <p:tgtEl>
                                          <p:spTgt spid="174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22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544266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ASPER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4"/>
          <p:cNvSpPr>
            <a:spLocks noGrp="1" noChangeArrowheads="1"/>
          </p:cNvSpPr>
          <p:nvPr>
            <p:ph idx="1"/>
          </p:nvPr>
        </p:nvSpPr>
        <p:spPr>
          <a:xfrm>
            <a:off x="990600" y="1600202"/>
            <a:ext cx="7162800" cy="4525963"/>
          </a:xfrm>
        </p:spPr>
        <p:txBody>
          <a:bodyPr/>
          <a:lstStyle/>
          <a:p>
            <a:pPr algn="ctr" eaLnBrk="1" hangingPunct="1">
              <a:buFontTx/>
              <a:buNone/>
            </a:pPr>
            <a:endParaRPr lang="vi-VN" altLang="en-US" b="1">
              <a:solidFill>
                <a:srgbClr val="0070C0"/>
              </a:solidFill>
              <a:latin typeface="Times New Roman" panose="02020603050405020304" pitchFamily="18" charset="0"/>
              <a:cs typeface="Times New Roman" panose="02020603050405020304" pitchFamily="18" charset="0"/>
            </a:endParaRPr>
          </a:p>
          <a:p>
            <a:pPr algn="ctr" eaLnBrk="1" hangingPunct="1">
              <a:buFontTx/>
              <a:buNone/>
            </a:pPr>
            <a:endParaRPr lang="vi-VN" altLang="en-US" b="1">
              <a:solidFill>
                <a:srgbClr val="0070C0"/>
              </a:solidFill>
              <a:latin typeface="Times New Roman" panose="02020603050405020304" pitchFamily="18" charset="0"/>
              <a:cs typeface="Times New Roman" panose="02020603050405020304" pitchFamily="18" charset="0"/>
            </a:endParaRPr>
          </a:p>
          <a:p>
            <a:pPr algn="ctr" eaLnBrk="1" hangingPunct="1">
              <a:buFontTx/>
              <a:buNone/>
            </a:pPr>
            <a:r>
              <a:rPr lang="vi-VN" altLang="en-US" b="1">
                <a:solidFill>
                  <a:srgbClr val="0070C0"/>
                </a:solidFill>
                <a:latin typeface="Times New Roman" panose="02020603050405020304" pitchFamily="18" charset="0"/>
                <a:cs typeface="Times New Roman" panose="02020603050405020304" pitchFamily="18" charset="0"/>
              </a:rPr>
              <a:t>Trẻ vận động và hát bài hát</a:t>
            </a:r>
            <a:endParaRPr lang="en-US" altLang="en-US" b="1">
              <a:solidFill>
                <a:srgbClr val="0070C0"/>
              </a:solidFill>
              <a:latin typeface="Times New Roman" panose="02020603050405020304" pitchFamily="18" charset="0"/>
              <a:cs typeface="Times New Roman" panose="02020603050405020304" pitchFamily="18" charset="0"/>
            </a:endParaRPr>
          </a:p>
          <a:p>
            <a:pPr algn="ctr" eaLnBrk="1" hangingPunct="1">
              <a:buFontTx/>
              <a:buNone/>
            </a:pPr>
            <a:r>
              <a:rPr lang="vi-VN" altLang="en-US">
                <a:solidFill>
                  <a:srgbClr val="0070C0"/>
                </a:solidFill>
                <a:latin typeface="Times New Roman" panose="02020603050405020304" pitchFamily="18" charset="0"/>
                <a:cs typeface="Times New Roman" panose="02020603050405020304" pitchFamily="18" charset="0"/>
              </a:rPr>
              <a:t> </a:t>
            </a:r>
            <a:r>
              <a:rPr lang="en-US" altLang="en-US">
                <a:solidFill>
                  <a:srgbClr val="0070C0"/>
                </a:solidFill>
                <a:latin typeface="Times New Roman" panose="02020603050405020304" pitchFamily="18" charset="0"/>
                <a:cs typeface="Times New Roman" panose="02020603050405020304" pitchFamily="18" charset="0"/>
              </a:rPr>
              <a:t>“Lung linh hồ Gươm”</a:t>
            </a:r>
          </a:p>
        </p:txBody>
      </p:sp>
    </p:spTree>
    <p:extLst>
      <p:ext uri="{BB962C8B-B14F-4D97-AF65-F5344CB8AC3E}">
        <p14:creationId xmlns:p14="http://schemas.microsoft.com/office/powerpoint/2010/main" val="808464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20">
                                            <p:txEl>
                                              <p:pRg st="2" end="2"/>
                                            </p:txEl>
                                          </p:spTgt>
                                        </p:tgtEl>
                                        <p:attrNameLst>
                                          <p:attrName>style.visibility</p:attrName>
                                        </p:attrNameLst>
                                      </p:cBhvr>
                                      <p:to>
                                        <p:strVal val="visible"/>
                                      </p:to>
                                    </p:set>
                                    <p:animEffect transition="in" filter="box(in)">
                                      <p:cBhvr>
                                        <p:cTn id="7" dur="500"/>
                                        <p:tgtEl>
                                          <p:spTgt spid="9220">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220">
                                            <p:txEl>
                                              <p:pRg st="3" end="3"/>
                                            </p:txEl>
                                          </p:spTgt>
                                        </p:tgtEl>
                                        <p:attrNameLst>
                                          <p:attrName>style.visibility</p:attrName>
                                        </p:attrNameLst>
                                      </p:cBhvr>
                                      <p:to>
                                        <p:strVal val="visible"/>
                                      </p:to>
                                    </p:set>
                                    <p:animEffect transition="in" filter="box(in)">
                                      <p:cBhvr>
                                        <p:cTn id="12" dur="500"/>
                                        <p:tgtEl>
                                          <p:spTgt spid="92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5"/>
          <p:cNvSpPr txBox="1">
            <a:spLocks noChangeArrowheads="1"/>
          </p:cNvSpPr>
          <p:nvPr/>
        </p:nvSpPr>
        <p:spPr bwMode="auto">
          <a:xfrm>
            <a:off x="1897063" y="2286002"/>
            <a:ext cx="6057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vi-VN" altLang="en-US" sz="2800" b="1" i="1">
                <a:solidFill>
                  <a:srgbClr val="0070C0"/>
                </a:solidFill>
                <a:latin typeface="Times New Roman" panose="02020603050405020304" pitchFamily="18" charset="0"/>
                <a:cs typeface="Times New Roman" panose="02020603050405020304" pitchFamily="18" charset="0"/>
              </a:rPr>
              <a:t>Trẻ xem một số hình ảnh về Hồ Gươm</a:t>
            </a:r>
            <a:endParaRPr lang="en-US" altLang="en-US" sz="2800" b="1" i="1">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479742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p:txBody>
          <a:bodyPr/>
          <a:lstStyle/>
          <a:p>
            <a:pPr eaLnBrk="1" hangingPunct="1"/>
            <a:endParaRPr lang="vi-VN" altLang="en-US"/>
          </a:p>
        </p:txBody>
      </p:sp>
      <p:sp>
        <p:nvSpPr>
          <p:cNvPr id="8195" name="Rectangle 3"/>
          <p:cNvSpPr>
            <a:spLocks noGrp="1" noChangeArrowheads="1"/>
          </p:cNvSpPr>
          <p:nvPr>
            <p:ph type="subTitle" idx="1"/>
          </p:nvPr>
        </p:nvSpPr>
        <p:spPr/>
        <p:txBody>
          <a:bodyPr/>
          <a:lstStyle/>
          <a:p>
            <a:pPr eaLnBrk="1" hangingPunct="1"/>
            <a:endParaRPr lang="vi-VN" altLang="en-US"/>
          </a:p>
        </p:txBody>
      </p:sp>
      <p:pic>
        <p:nvPicPr>
          <p:cNvPr id="8196" name="Picture 4" descr="canh ho guom voi hoa ch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0"/>
            <a:ext cx="2819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descr="canh ho guom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819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7" descr="canh ho guom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0"/>
            <a:ext cx="3200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9" descr="canh ho guom 2344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2514600"/>
            <a:ext cx="31242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0" descr="rac ho guom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1" descr="khu vuon cay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4572000"/>
            <a:ext cx="3124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2" descr="nuoc ho 4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2286000"/>
            <a:ext cx="3124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3" descr="kh vuon cay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95600" y="4572000"/>
            <a:ext cx="3124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4" descr="nuoc ao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4419600"/>
            <a:ext cx="2819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78534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xit" presetSubtype="16" fill="hold" nodeType="clickEffect">
                                  <p:stCondLst>
                                    <p:cond delay="0"/>
                                  </p:stCondLst>
                                  <p:childTnLst>
                                    <p:animEffect transition="out" filter="diamond(in)">
                                      <p:cBhvr>
                                        <p:cTn id="6" dur="2000"/>
                                        <p:tgtEl>
                                          <p:spTgt spid="2062"/>
                                        </p:tgtEl>
                                      </p:cBhvr>
                                    </p:animEffect>
                                    <p:set>
                                      <p:cBhvr>
                                        <p:cTn id="7" dur="1" fill="hold">
                                          <p:stCondLst>
                                            <p:cond delay="1999"/>
                                          </p:stCondLst>
                                        </p:cTn>
                                        <p:tgtEl>
                                          <p:spTgt spid="2062"/>
                                        </p:tgtEl>
                                        <p:attrNameLst>
                                          <p:attrName>style.visibility</p:attrName>
                                        </p:attrNameLst>
                                      </p:cBhvr>
                                      <p:to>
                                        <p:strVal val="hidden"/>
                                      </p:to>
                                    </p:set>
                                  </p:childTnLst>
                                </p:cTn>
                              </p:par>
                              <p:par>
                                <p:cTn id="8" presetID="8" presetClass="exit" presetSubtype="16" fill="hold" nodeType="withEffect">
                                  <p:stCondLst>
                                    <p:cond delay="0"/>
                                  </p:stCondLst>
                                  <p:childTnLst>
                                    <p:animEffect transition="out" filter="diamond(in)">
                                      <p:cBhvr>
                                        <p:cTn id="9" dur="2000"/>
                                        <p:tgtEl>
                                          <p:spTgt spid="2061"/>
                                        </p:tgtEl>
                                      </p:cBhvr>
                                    </p:animEffect>
                                    <p:set>
                                      <p:cBhvr>
                                        <p:cTn id="10" dur="1" fill="hold">
                                          <p:stCondLst>
                                            <p:cond delay="1999"/>
                                          </p:stCondLst>
                                        </p:cTn>
                                        <p:tgtEl>
                                          <p:spTgt spid="2061"/>
                                        </p:tgtEl>
                                        <p:attrNameLst>
                                          <p:attrName>style.visibility</p:attrName>
                                        </p:attrNameLst>
                                      </p:cBhvr>
                                      <p:to>
                                        <p:strVal val="hidden"/>
                                      </p:to>
                                    </p:set>
                                  </p:childTnLst>
                                </p:cTn>
                              </p:par>
                              <p:par>
                                <p:cTn id="11" presetID="8" presetClass="exit" presetSubtype="16" fill="hold" nodeType="withEffect">
                                  <p:stCondLst>
                                    <p:cond delay="0"/>
                                  </p:stCondLst>
                                  <p:childTnLst>
                                    <p:animEffect transition="out" filter="diamond(in)">
                                      <p:cBhvr>
                                        <p:cTn id="12" dur="2000"/>
                                        <p:tgtEl>
                                          <p:spTgt spid="2059"/>
                                        </p:tgtEl>
                                      </p:cBhvr>
                                    </p:animEffect>
                                    <p:set>
                                      <p:cBhvr>
                                        <p:cTn id="13" dur="1" fill="hold">
                                          <p:stCondLst>
                                            <p:cond delay="1999"/>
                                          </p:stCondLst>
                                        </p:cTn>
                                        <p:tgtEl>
                                          <p:spTgt spid="2059"/>
                                        </p:tgtEl>
                                        <p:attrNameLst>
                                          <p:attrName>style.visibility</p:attrName>
                                        </p:attrNameLst>
                                      </p:cBhvr>
                                      <p:to>
                                        <p:strVal val="hidden"/>
                                      </p:to>
                                    </p:set>
                                  </p:childTnLst>
                                </p:cTn>
                              </p:par>
                              <p:par>
                                <p:cTn id="14" presetID="8" presetClass="exit" presetSubtype="16" fill="hold" nodeType="withEffect">
                                  <p:stCondLst>
                                    <p:cond delay="0"/>
                                  </p:stCondLst>
                                  <p:childTnLst>
                                    <p:animEffect transition="out" filter="diamond(in)">
                                      <p:cBhvr>
                                        <p:cTn id="15" dur="2000"/>
                                        <p:tgtEl>
                                          <p:spTgt spid="2060"/>
                                        </p:tgtEl>
                                      </p:cBhvr>
                                    </p:animEffect>
                                    <p:set>
                                      <p:cBhvr>
                                        <p:cTn id="16" dur="1" fill="hold">
                                          <p:stCondLst>
                                            <p:cond delay="1999"/>
                                          </p:stCondLst>
                                        </p:cTn>
                                        <p:tgtEl>
                                          <p:spTgt spid="20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z="4000"/>
              <a:t>Hoạt động 2: Tìm hiểu về </a:t>
            </a:r>
            <a:br>
              <a:rPr lang="en-US" altLang="en-US" sz="4000"/>
            </a:br>
            <a:r>
              <a:rPr lang="en-US" altLang="en-US" sz="4000"/>
              <a:t>Hồ Gươm</a:t>
            </a:r>
          </a:p>
        </p:txBody>
      </p:sp>
      <p:sp>
        <p:nvSpPr>
          <p:cNvPr id="9219" name="Rectangle 3"/>
          <p:cNvSpPr>
            <a:spLocks noGrp="1" noChangeArrowheads="1"/>
          </p:cNvSpPr>
          <p:nvPr>
            <p:ph idx="1"/>
          </p:nvPr>
        </p:nvSpPr>
        <p:spPr/>
        <p:txBody>
          <a:bodyPr>
            <a:normAutofit fontScale="92500" lnSpcReduction="10000"/>
          </a:bodyPr>
          <a:lstStyle/>
          <a:p>
            <a:pPr eaLnBrk="1" hangingPunct="1">
              <a:lnSpc>
                <a:spcPct val="90000"/>
              </a:lnSpc>
              <a:buFontTx/>
              <a:buChar char="-"/>
            </a:pPr>
            <a:r>
              <a:rPr lang="en-US" altLang="en-US" sz="2400"/>
              <a:t>Tại sao gọi là Hồ Gươm</a:t>
            </a:r>
          </a:p>
          <a:p>
            <a:pPr eaLnBrk="1" hangingPunct="1">
              <a:lnSpc>
                <a:spcPct val="90000"/>
              </a:lnSpc>
              <a:buFontTx/>
              <a:buChar char="-"/>
            </a:pPr>
            <a:endParaRPr lang="en-US" altLang="en-US" sz="2400"/>
          </a:p>
          <a:p>
            <a:pPr eaLnBrk="1" hangingPunct="1">
              <a:lnSpc>
                <a:spcPct val="90000"/>
              </a:lnSpc>
              <a:buFontTx/>
              <a:buChar char="-"/>
            </a:pPr>
            <a:endParaRPr lang="en-US" altLang="en-US" sz="2400"/>
          </a:p>
          <a:p>
            <a:pPr eaLnBrk="1" hangingPunct="1">
              <a:lnSpc>
                <a:spcPct val="90000"/>
              </a:lnSpc>
              <a:buFontTx/>
              <a:buChar char="-"/>
            </a:pPr>
            <a:endParaRPr lang="en-US" altLang="en-US" sz="2400"/>
          </a:p>
          <a:p>
            <a:pPr eaLnBrk="1" hangingPunct="1">
              <a:lnSpc>
                <a:spcPct val="90000"/>
              </a:lnSpc>
              <a:buFontTx/>
              <a:buChar char="-"/>
            </a:pPr>
            <a:endParaRPr lang="en-US" altLang="en-US" sz="2400"/>
          </a:p>
          <a:p>
            <a:pPr eaLnBrk="1" hangingPunct="1">
              <a:lnSpc>
                <a:spcPct val="90000"/>
              </a:lnSpc>
              <a:buFontTx/>
              <a:buChar char="-"/>
            </a:pPr>
            <a:endParaRPr lang="en-US" altLang="en-US" sz="2400"/>
          </a:p>
          <a:p>
            <a:pPr eaLnBrk="1" hangingPunct="1">
              <a:lnSpc>
                <a:spcPct val="90000"/>
              </a:lnSpc>
              <a:buFontTx/>
              <a:buChar char="-"/>
            </a:pPr>
            <a:endParaRPr lang="en-US" altLang="en-US" sz="2400"/>
          </a:p>
          <a:p>
            <a:pPr eaLnBrk="1" hangingPunct="1">
              <a:lnSpc>
                <a:spcPct val="90000"/>
              </a:lnSpc>
              <a:buFontTx/>
              <a:buChar char="-"/>
            </a:pPr>
            <a:endParaRPr lang="en-US" altLang="en-US" sz="2400"/>
          </a:p>
          <a:p>
            <a:pPr eaLnBrk="1" hangingPunct="1">
              <a:lnSpc>
                <a:spcPct val="90000"/>
              </a:lnSpc>
              <a:buFontTx/>
              <a:buChar char="-"/>
            </a:pPr>
            <a:endParaRPr lang="en-US" altLang="en-US" sz="2400"/>
          </a:p>
          <a:p>
            <a:pPr eaLnBrk="1" hangingPunct="1">
              <a:lnSpc>
                <a:spcPct val="90000"/>
              </a:lnSpc>
              <a:buFontTx/>
              <a:buChar char="-"/>
            </a:pPr>
            <a:endParaRPr lang="en-US" altLang="en-US" sz="2400"/>
          </a:p>
          <a:p>
            <a:pPr eaLnBrk="1" hangingPunct="1">
              <a:lnSpc>
                <a:spcPct val="90000"/>
              </a:lnSpc>
              <a:buFontTx/>
              <a:buChar char="-"/>
            </a:pPr>
            <a:r>
              <a:rPr lang="en-US" altLang="en-US" sz="2400"/>
              <a:t>Cô giới thiệu về sự tích hồ Gươm</a:t>
            </a:r>
          </a:p>
        </p:txBody>
      </p:sp>
      <p:pic>
        <p:nvPicPr>
          <p:cNvPr id="9220" name="Picture 4" descr="su tich ho guom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133600"/>
            <a:ext cx="4495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su tich ho guom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286000"/>
            <a:ext cx="3886200"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834697"/>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z="3200"/>
              <a:t>Ở Hồ Gươm có những gì</a:t>
            </a:r>
            <a:r>
              <a:rPr lang="en-US" altLang="en-US"/>
              <a:t> </a:t>
            </a:r>
          </a:p>
        </p:txBody>
      </p:sp>
      <p:sp>
        <p:nvSpPr>
          <p:cNvPr id="10243" name="Rectangle 3"/>
          <p:cNvSpPr>
            <a:spLocks noGrp="1" noChangeArrowheads="1"/>
          </p:cNvSpPr>
          <p:nvPr>
            <p:ph idx="1"/>
          </p:nvPr>
        </p:nvSpPr>
        <p:spPr>
          <a:xfrm>
            <a:off x="609600" y="6446838"/>
            <a:ext cx="8229600" cy="411162"/>
          </a:xfrm>
        </p:spPr>
        <p:txBody>
          <a:bodyPr/>
          <a:lstStyle/>
          <a:p>
            <a:pPr eaLnBrk="1" hangingPunct="1">
              <a:lnSpc>
                <a:spcPct val="80000"/>
              </a:lnSpc>
              <a:buFontTx/>
              <a:buNone/>
            </a:pPr>
            <a:r>
              <a:rPr lang="en-US" altLang="en-US" sz="2400"/>
              <a:t>Tháp Rùa                                                   Cầu Thê Húc</a:t>
            </a:r>
          </a:p>
        </p:txBody>
      </p:sp>
      <p:pic>
        <p:nvPicPr>
          <p:cNvPr id="10244" name="Picture 6" descr="nuoc h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28727"/>
            <a:ext cx="4419600"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descr="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447800"/>
            <a:ext cx="4724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55162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4103"/>
                                        </p:tgtEl>
                                        <p:attrNameLst>
                                          <p:attrName>style.visibility</p:attrName>
                                        </p:attrNameLst>
                                      </p:cBhvr>
                                      <p:to>
                                        <p:strVal val="visible"/>
                                      </p:to>
                                    </p:set>
                                    <p:anim calcmode="lin" valueType="num">
                                      <p:cBhvr>
                                        <p:cTn id="7" dur="500" fill="hold"/>
                                        <p:tgtEl>
                                          <p:spTgt spid="4103"/>
                                        </p:tgtEl>
                                        <p:attrNameLst>
                                          <p:attrName>ppt_w</p:attrName>
                                        </p:attrNameLst>
                                      </p:cBhvr>
                                      <p:tavLst>
                                        <p:tav tm="0">
                                          <p:val>
                                            <p:fltVal val="0"/>
                                          </p:val>
                                        </p:tav>
                                        <p:tav tm="100000">
                                          <p:val>
                                            <p:strVal val="#ppt_w"/>
                                          </p:val>
                                        </p:tav>
                                      </p:tavLst>
                                    </p:anim>
                                    <p:anim calcmode="lin" valueType="num">
                                      <p:cBhvr>
                                        <p:cTn id="8" dur="500" fill="hold"/>
                                        <p:tgtEl>
                                          <p:spTgt spid="410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7"/>
          <p:cNvSpPr>
            <a:spLocks noGrp="1" noChangeArrowheads="1"/>
          </p:cNvSpPr>
          <p:nvPr>
            <p:ph type="title"/>
          </p:nvPr>
        </p:nvSpPr>
        <p:spPr/>
        <p:txBody>
          <a:bodyPr/>
          <a:lstStyle/>
          <a:p>
            <a:pPr eaLnBrk="1" hangingPunct="1"/>
            <a:endParaRPr lang="vi-VN" altLang="en-US"/>
          </a:p>
        </p:txBody>
      </p:sp>
      <p:graphicFrame>
        <p:nvGraphicFramePr>
          <p:cNvPr id="13333" name="Group 21"/>
          <p:cNvGraphicFramePr>
            <a:graphicFrameLocks noGrp="1"/>
          </p:cNvGraphicFramePr>
          <p:nvPr>
            <p:ph type="tbl" idx="1"/>
          </p:nvPr>
        </p:nvGraphicFramePr>
        <p:xfrm>
          <a:off x="0" y="6340477"/>
          <a:ext cx="9144000" cy="517818"/>
        </p:xfrm>
        <a:graphic>
          <a:graphicData uri="http://schemas.openxmlformats.org/drawingml/2006/table">
            <a:tbl>
              <a:tblPr/>
              <a:tblGrid>
                <a:gridCol w="4813300">
                  <a:extLst>
                    <a:ext uri="{9D8B030D-6E8A-4147-A177-3AD203B41FA5}">
                      <a16:colId xmlns:a16="http://schemas.microsoft.com/office/drawing/2014/main" val="20000"/>
                    </a:ext>
                  </a:extLst>
                </a:gridCol>
                <a:gridCol w="4330700">
                  <a:extLst>
                    <a:ext uri="{9D8B030D-6E8A-4147-A177-3AD203B41FA5}">
                      <a16:colId xmlns:a16="http://schemas.microsoft.com/office/drawing/2014/main" val="20001"/>
                    </a:ext>
                  </a:extLst>
                </a:gridCol>
              </a:tblGrid>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Nước xanh quanh năm</a:t>
                      </a:r>
                    </a:p>
                  </a:txBody>
                  <a:tcPr marT="45549" marB="4554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Trong hồ có Rùa sống</a:t>
                      </a:r>
                    </a:p>
                  </a:txBody>
                  <a:tcPr marT="45549" marB="4554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11275" name="Picture 20" descr="canh ho guom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006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Picture 24" descr="rua ho guom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0"/>
            <a:ext cx="4343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Picture 25" descr="rua ho guom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971800"/>
            <a:ext cx="4343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117193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a:t>Cảnh sinh hoạt ở hồ Gươm</a:t>
            </a:r>
          </a:p>
        </p:txBody>
      </p:sp>
      <p:sp>
        <p:nvSpPr>
          <p:cNvPr id="12291" name="Rectangle 3"/>
          <p:cNvSpPr>
            <a:spLocks noGrp="1" noChangeArrowheads="1"/>
          </p:cNvSpPr>
          <p:nvPr>
            <p:ph idx="1"/>
          </p:nvPr>
        </p:nvSpPr>
        <p:spPr/>
        <p:txBody>
          <a:bodyPr/>
          <a:lstStyle/>
          <a:p>
            <a:pPr eaLnBrk="1" hangingPunct="1"/>
            <a:endParaRPr lang="vi-VN" altLang="en-US"/>
          </a:p>
        </p:txBody>
      </p:sp>
      <p:pic>
        <p:nvPicPr>
          <p:cNvPr id="12292" name="Picture 4" descr="tap the duc o ho guom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4343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tap the duc o ho gu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295400"/>
            <a:ext cx="4800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499230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p:cNvSpPr>
            <a:spLocks noGrp="1" noChangeArrowheads="1"/>
          </p:cNvSpPr>
          <p:nvPr>
            <p:ph type="title"/>
          </p:nvPr>
        </p:nvSpPr>
        <p:spPr/>
        <p:txBody>
          <a:bodyPr/>
          <a:lstStyle/>
          <a:p>
            <a:pPr eaLnBrk="1" hangingPunct="1"/>
            <a:br>
              <a:rPr lang="en-US" altLang="en-US" sz="4000"/>
            </a:br>
            <a:r>
              <a:rPr lang="en-US" altLang="en-US" sz="4000">
                <a:solidFill>
                  <a:srgbClr val="000099"/>
                </a:solidFill>
              </a:rPr>
              <a:t>Hoạt động theo nhóm</a:t>
            </a:r>
          </a:p>
        </p:txBody>
      </p:sp>
      <p:sp>
        <p:nvSpPr>
          <p:cNvPr id="16388" name="Rectangle 4"/>
          <p:cNvSpPr>
            <a:spLocks noGrp="1" noChangeArrowheads="1"/>
          </p:cNvSpPr>
          <p:nvPr>
            <p:ph idx="1"/>
          </p:nvPr>
        </p:nvSpPr>
        <p:spPr/>
        <p:txBody>
          <a:bodyPr/>
          <a:lstStyle/>
          <a:p>
            <a:pPr eaLnBrk="1" hangingPunct="1">
              <a:buFontTx/>
              <a:buChar char="-"/>
            </a:pPr>
            <a:endParaRPr lang="en-US" altLang="en-US"/>
          </a:p>
          <a:p>
            <a:pPr eaLnBrk="1" hangingPunct="1">
              <a:buFontTx/>
              <a:buChar char="-"/>
            </a:pPr>
            <a:r>
              <a:rPr lang="en-US" altLang="en-US">
                <a:solidFill>
                  <a:srgbClr val="000099"/>
                </a:solidFill>
              </a:rPr>
              <a:t>Trẻ về 4 nhóm: vẽ, xé dán, ghép hình hồ Gươm từ các nguyên vật liệu mở (nhạc: Em yêu thủ đô)</a:t>
            </a:r>
          </a:p>
          <a:p>
            <a:pPr eaLnBrk="1" hangingPunct="1">
              <a:buFontTx/>
              <a:buChar char="-"/>
            </a:pPr>
            <a:r>
              <a:rPr lang="en-US" altLang="en-US">
                <a:solidFill>
                  <a:srgbClr val="000099"/>
                </a:solidFill>
              </a:rPr>
              <a:t>Từng nhóm trình bày sản phẩm của mình</a:t>
            </a:r>
          </a:p>
        </p:txBody>
      </p:sp>
    </p:spTree>
    <p:extLst>
      <p:ext uri="{BB962C8B-B14F-4D97-AF65-F5344CB8AC3E}">
        <p14:creationId xmlns:p14="http://schemas.microsoft.com/office/powerpoint/2010/main" val="42827786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blinds(horizontal)">
                                      <p:cBhvr>
                                        <p:cTn id="7" dur="500"/>
                                        <p:tgtEl>
                                          <p:spTgt spid="163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6388">
                                            <p:txEl>
                                              <p:pRg st="1" end="1"/>
                                            </p:txEl>
                                          </p:spTgt>
                                        </p:tgtEl>
                                        <p:attrNameLst>
                                          <p:attrName>style.visibility</p:attrName>
                                        </p:attrNameLst>
                                      </p:cBhvr>
                                      <p:to>
                                        <p:strVal val="visible"/>
                                      </p:to>
                                    </p:set>
                                    <p:animEffect transition="in" filter="blinds(horizontal)">
                                      <p:cBhvr>
                                        <p:cTn id="12" dur="500"/>
                                        <p:tgtEl>
                                          <p:spTgt spid="1638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6388">
                                            <p:txEl>
                                              <p:pRg st="2" end="2"/>
                                            </p:txEl>
                                          </p:spTgt>
                                        </p:tgtEl>
                                        <p:attrNameLst>
                                          <p:attrName>style.visibility</p:attrName>
                                        </p:attrNameLst>
                                      </p:cBhvr>
                                      <p:to>
                                        <p:strVal val="visible"/>
                                      </p:to>
                                    </p:set>
                                    <p:animEffect transition="in" filter="blinds(horizontal)">
                                      <p:cBhvr>
                                        <p:cTn id="17" dur="500"/>
                                        <p:tgtEl>
                                          <p:spTgt spid="1638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TotalTime>
  <Words>258</Words>
  <Application>Microsoft Office PowerPoint</Application>
  <PresentationFormat>On-screen Show (4:3)</PresentationFormat>
  <Paragraphs>43</Paragraphs>
  <Slides>12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Hoạt động 2: Tìm hiểu về  Hồ Gươm</vt:lpstr>
      <vt:lpstr>Ở Hồ Gươm có những gì </vt:lpstr>
      <vt:lpstr>PowerPoint Presentation</vt:lpstr>
      <vt:lpstr>Cảnh sinh hoạt ở hồ Gươm</vt:lpstr>
      <vt:lpstr> Hoạt động theo nhóm</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2</cp:revision>
  <dcterms:created xsi:type="dcterms:W3CDTF">2025-05-12T09:41:37Z</dcterms:created>
  <dcterms:modified xsi:type="dcterms:W3CDTF">2025-05-13T00:59:07Z</dcterms:modified>
</cp:coreProperties>
</file>