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60" r:id="rId4"/>
    <p:sldId id="259" r:id="rId5"/>
    <p:sldId id="258" r:id="rId6"/>
    <p:sldId id="291" r:id="rId7"/>
    <p:sldId id="279" r:id="rId8"/>
    <p:sldId id="285" r:id="rId9"/>
    <p:sldId id="280" r:id="rId10"/>
    <p:sldId id="287" r:id="rId11"/>
    <p:sldId id="288" r:id="rId12"/>
    <p:sldId id="290" r:id="rId13"/>
    <p:sldId id="292" r:id="rId14"/>
    <p:sldId id="286" r:id="rId15"/>
    <p:sldId id="294" r:id="rId16"/>
    <p:sldId id="295" r:id="rId17"/>
    <p:sldId id="282" r:id="rId18"/>
    <p:sldId id="284" r:id="rId19"/>
    <p:sldId id="269" r:id="rId20"/>
    <p:sldId id="270" r:id="rId21"/>
    <p:sldId id="274"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5BE5DCF-6849-45B4-8313-F18E7B2EDB5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5BE5DCF-6849-45B4-8313-F18E7B2EDB5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5BE5DCF-6849-45B4-8313-F18E7B2EDB5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E5DCF-6849-45B4-8313-F18E7B2EDB5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5BE5DCF-6849-45B4-8313-F18E7B2EDB5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5BE5DCF-6849-45B4-8313-F18E7B2EDB5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E5DCF-6849-45B4-8313-F18E7B2EDB5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3B821-7462-49E3-B7D6-39EDB6DD061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6.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15.wdp"/><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0689"/>
            <a:ext cx="12192000" cy="6878689"/>
          </a:xfrm>
          <a:prstGeom prst="rect">
            <a:avLst/>
          </a:prstGeom>
        </p:spPr>
      </p:pic>
      <p:sp>
        <p:nvSpPr>
          <p:cNvPr id="3" name="Rectangle 2"/>
          <p:cNvSpPr/>
          <p:nvPr/>
        </p:nvSpPr>
        <p:spPr>
          <a:xfrm>
            <a:off x="1877123" y="76278"/>
            <a:ext cx="8174182"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ỦY BAN NHÂN DÂN QUẬN LONG BIÊN</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TRƯỜNG MẦM NON ĐỨC GIANG</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0498" y="722609"/>
            <a:ext cx="1027432" cy="1020560"/>
          </a:xfrm>
          <a:prstGeom prst="rect">
            <a:avLst/>
          </a:prstGeom>
        </p:spPr>
      </p:pic>
      <p:sp>
        <p:nvSpPr>
          <p:cNvPr id="5" name="Rectangle 4"/>
          <p:cNvSpPr/>
          <p:nvPr/>
        </p:nvSpPr>
        <p:spPr>
          <a:xfrm>
            <a:off x="2720937" y="2426093"/>
            <a:ext cx="6900956" cy="1323439"/>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LĨNH VỰC PHÁT TRIỂN NHẬN THỨC</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a:solidFill>
                <a:srgbClr val="7030A0"/>
              </a:solidFill>
              <a:latin typeface="Times New Roman" panose="02020603050405020304" pitchFamily="18" charset="0"/>
              <a:cs typeface="Times New Roman" panose="02020603050405020304" pitchFamily="18" charset="0"/>
            </a:endParaRPr>
          </a:p>
          <a:p>
            <a:pPr algn="ctr"/>
            <a:r>
              <a:rPr lang="vi-VN" sz="2400" b="1">
                <a:solidFill>
                  <a:srgbClr val="7030A0"/>
                </a:solidFill>
                <a:latin typeface="Times New Roman" panose="02020603050405020304" pitchFamily="18" charset="0"/>
                <a:cs typeface="Times New Roman" panose="02020603050405020304" pitchFamily="18" charset="0"/>
              </a:rPr>
              <a:t>KHÁM PHÁ: TRANG PHỤC MÙA HÈ</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rot="10800000" flipV="1">
            <a:off x="3649122" y="3844053"/>
            <a:ext cx="4488915" cy="1568450"/>
          </a:xfrm>
          <a:prstGeom prst="rect">
            <a:avLst/>
          </a:prstGeom>
        </p:spPr>
        <p:txBody>
          <a:bodyPr wrap="square">
            <a:spAutoFit/>
          </a:bodyPr>
          <a:lstStyle/>
          <a:p>
            <a:pPr algn="ct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LỨA</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TUỔI </a:t>
            </a:r>
            <a:r>
              <a:rPr lang="vi-VN"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3 – 4 tuổi</a:t>
            </a:r>
            <a:endParaRPr lang="en-US" sz="2400" b="1">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2400" b="1">
                <a:solidFill>
                  <a:srgbClr val="FF0000"/>
                </a:solidFill>
                <a:latin typeface="Times New Roman" panose="02020603050405020304" pitchFamily="18" charset="0"/>
                <a:cs typeface="Times New Roman" panose="02020603050405020304" pitchFamily="18" charset="0"/>
              </a:rPr>
              <a:t>         Giáo viên: Đào Thị Hằng</a:t>
            </a:r>
            <a:endParaRPr lang="vi-VN" sz="2400" b="1" dirty="0">
              <a:solidFill>
                <a:srgbClr val="FF0000"/>
              </a:solidFill>
              <a:latin typeface="Times New Roman" panose="02020603050405020304" pitchFamily="18" charset="0"/>
              <a:cs typeface="Times New Roman" panose="02020603050405020304" pitchFamily="18" charset="0"/>
            </a:endParaRP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500" b="98500" l="10000" r="90000">
                        <a14:foregroundMark x1="57500" y1="25375" x2="58375" y2="30500"/>
                        <a14:foregroundMark x1="23500" y1="18000" x2="18000" y2="21750"/>
                        <a14:foregroundMark x1="29625" y1="30750" x2="30875" y2="42125"/>
                      </a14:backgroundRemoval>
                    </a14:imgEffect>
                  </a14:imgLayer>
                </a14:imgProps>
              </a:ext>
            </a:extLst>
          </a:blip>
          <a:stretch>
            <a:fillRect/>
          </a:stretch>
        </p:blipFill>
        <p:spPr>
          <a:xfrm>
            <a:off x="1080237" y="814749"/>
            <a:ext cx="5441216" cy="497330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9910" b="94820" l="1831" r="96197">
                        <a14:foregroundMark x1="45775" y1="34572" x2="42535" y2="71622"/>
                      </a14:backgroundRemoval>
                    </a14:imgEffect>
                  </a14:imgLayer>
                </a14:imgProps>
              </a:ext>
            </a:extLst>
          </a:blip>
          <a:stretch>
            <a:fillRect/>
          </a:stretch>
        </p:blipFill>
        <p:spPr>
          <a:xfrm>
            <a:off x="6297106" y="748761"/>
            <a:ext cx="4270342" cy="48111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1545464" y="2129814"/>
            <a:ext cx="9234153" cy="1754326"/>
          </a:xfrm>
          <a:prstGeom prst="rect">
            <a:avLst/>
          </a:prstGeom>
          <a:noFill/>
        </p:spPr>
        <p:txBody>
          <a:bodyPr wrap="square" rtlCol="0">
            <a:spAutoFit/>
          </a:bodyPr>
          <a:lstStyle/>
          <a:p>
            <a:r>
              <a:rPr lang="en-US" sz="3600" b="1">
                <a:solidFill>
                  <a:schemeClr val="accent6">
                    <a:lumMod val="50000"/>
                  </a:schemeClr>
                </a:solidFill>
                <a:latin typeface="Times New Roman" panose="02020603050405020304" pitchFamily="18" charset="0"/>
                <a:cs typeface="Times New Roman" panose="02020603050405020304" pitchFamily="18" charset="0"/>
              </a:rPr>
              <a:t>Cô chốt lại: </a:t>
            </a:r>
            <a:r>
              <a:rPr lang="vi-VN" sz="3600">
                <a:latin typeface="+mj-lt"/>
              </a:rPr>
              <a:t>Trang phục mùa hè thường làm hằng chất liệu bằng cotton mềm mỏng, nhẹ, mầu sắc tươi mát, mặc rất mát đấy.</a:t>
            </a:r>
            <a:endParaRPr lang="en-US" sz="3600" b="1">
              <a:solidFill>
                <a:srgbClr val="002060"/>
              </a:solidFill>
              <a:latin typeface="+mj-lt"/>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2884602" y="2525740"/>
            <a:ext cx="6990042" cy="1200329"/>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Cô giới thiệu thêm 1 số loại trang phục mùa hè khác</a:t>
            </a:r>
            <a:endParaRPr lang="en-US" sz="3600" b="1">
              <a:solidFill>
                <a:srgbClr val="FF0000"/>
              </a:solidFill>
              <a:latin typeface="+mj-lt"/>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3016" r="1572"/>
          <a:stretch>
            <a:fillRect/>
          </a:stretch>
        </p:blipFill>
        <p:spPr>
          <a:xfrm>
            <a:off x="0" y="0"/>
            <a:ext cx="12349113" cy="685800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961" b="95898" l="1563" r="99023">
                        <a14:foregroundMark x1="56055" y1="15918" x2="57227" y2="25195"/>
                      </a14:backgroundRemoval>
                    </a14:imgEffect>
                  </a14:imgLayer>
                </a14:imgProps>
              </a:ext>
            </a:extLst>
          </a:blip>
          <a:stretch>
            <a:fillRect/>
          </a:stretch>
        </p:blipFill>
        <p:spPr>
          <a:xfrm>
            <a:off x="507303" y="649962"/>
            <a:ext cx="4099814" cy="4676182"/>
          </a:xfrm>
          <a:prstGeom prst="rect">
            <a:avLst/>
          </a:prstGeom>
        </p:spPr>
      </p:pic>
      <p:pic>
        <p:nvPicPr>
          <p:cNvPr id="7" name="Picture 6"/>
          <p:cNvPicPr>
            <a:picLocks noChangeAspect="1"/>
          </p:cNvPicPr>
          <p:nvPr/>
        </p:nvPicPr>
        <p:blipFill>
          <a:blip r:embed="rId4"/>
          <a:stretch>
            <a:fillRect/>
          </a:stretch>
        </p:blipFill>
        <p:spPr>
          <a:xfrm>
            <a:off x="4386881" y="1128369"/>
            <a:ext cx="3575349" cy="3575349"/>
          </a:xfrm>
          <a:prstGeom prst="rect">
            <a:avLst/>
          </a:prstGeom>
        </p:spPr>
      </p:pic>
      <p:pic>
        <p:nvPicPr>
          <p:cNvPr id="9" name="Picture 8"/>
          <p:cNvPicPr>
            <a:picLocks noChangeAspect="1"/>
          </p:cNvPicPr>
          <p:nvPr/>
        </p:nvPicPr>
        <p:blipFill>
          <a:blip r:embed="rId5"/>
          <a:stretch>
            <a:fillRect/>
          </a:stretch>
        </p:blipFill>
        <p:spPr>
          <a:xfrm>
            <a:off x="7962230" y="1251510"/>
            <a:ext cx="3763421" cy="3763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3016" r="1572"/>
          <a:stretch>
            <a:fillRect/>
          </a:stretch>
        </p:blipFill>
        <p:spPr>
          <a:xfrm>
            <a:off x="0" y="0"/>
            <a:ext cx="12349113" cy="6858000"/>
          </a:xfrm>
          <a:prstGeom prst="rect">
            <a:avLst/>
          </a:prstGeom>
        </p:spPr>
      </p:pic>
      <p:pic>
        <p:nvPicPr>
          <p:cNvPr id="3" name="Picture 2"/>
          <p:cNvPicPr>
            <a:picLocks noChangeAspect="1"/>
          </p:cNvPicPr>
          <p:nvPr/>
        </p:nvPicPr>
        <p:blipFill>
          <a:blip r:embed="rId2"/>
          <a:stretch>
            <a:fillRect/>
          </a:stretch>
        </p:blipFill>
        <p:spPr>
          <a:xfrm>
            <a:off x="999240" y="1203801"/>
            <a:ext cx="3421931" cy="4296425"/>
          </a:xfrm>
          <a:prstGeom prst="rect">
            <a:avLst/>
          </a:prstGeom>
        </p:spPr>
      </p:pic>
      <p:pic>
        <p:nvPicPr>
          <p:cNvPr id="4" name="Picture 3"/>
          <p:cNvPicPr>
            <a:picLocks noChangeAspect="1"/>
          </p:cNvPicPr>
          <p:nvPr/>
        </p:nvPicPr>
        <p:blipFill rotWithShape="1">
          <a:blip r:embed="rId3"/>
          <a:srcRect l="15166" t="5180" r="10984" b="3414"/>
          <a:stretch>
            <a:fillRect/>
          </a:stretch>
        </p:blipFill>
        <p:spPr>
          <a:xfrm>
            <a:off x="4421171" y="1203800"/>
            <a:ext cx="3440784" cy="3787171"/>
          </a:xfrm>
          <a:prstGeom prst="rect">
            <a:avLst/>
          </a:prstGeom>
        </p:spPr>
      </p:pic>
      <p:pic>
        <p:nvPicPr>
          <p:cNvPr id="5" name="Picture 4"/>
          <p:cNvPicPr>
            <a:picLocks noChangeAspect="1"/>
          </p:cNvPicPr>
          <p:nvPr/>
        </p:nvPicPr>
        <p:blipFill>
          <a:blip r:embed="rId4"/>
          <a:stretch>
            <a:fillRect/>
          </a:stretch>
        </p:blipFill>
        <p:spPr>
          <a:xfrm>
            <a:off x="7935654" y="1207680"/>
            <a:ext cx="3621608" cy="3882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3016" r="1572"/>
          <a:stretch>
            <a:fillRect/>
          </a:stretch>
        </p:blipFill>
        <p:spPr>
          <a:xfrm>
            <a:off x="0" y="-75414"/>
            <a:ext cx="12349113" cy="6858000"/>
          </a:xfrm>
          <a:prstGeom prst="rect">
            <a:avLst/>
          </a:prstGeom>
        </p:spPr>
      </p:pic>
      <p:pic>
        <p:nvPicPr>
          <p:cNvPr id="6" name="Picture 5"/>
          <p:cNvPicPr>
            <a:picLocks noChangeAspect="1"/>
          </p:cNvPicPr>
          <p:nvPr/>
        </p:nvPicPr>
        <p:blipFill>
          <a:blip r:embed="rId2"/>
          <a:stretch>
            <a:fillRect/>
          </a:stretch>
        </p:blipFill>
        <p:spPr>
          <a:xfrm>
            <a:off x="773977" y="1272423"/>
            <a:ext cx="3610466" cy="3610466"/>
          </a:xfrm>
          <a:prstGeom prst="rect">
            <a:avLst/>
          </a:prstGeom>
        </p:spPr>
      </p:pic>
      <p:pic>
        <p:nvPicPr>
          <p:cNvPr id="7" name="Picture 6"/>
          <p:cNvPicPr>
            <a:picLocks noChangeAspect="1"/>
          </p:cNvPicPr>
          <p:nvPr/>
        </p:nvPicPr>
        <p:blipFill>
          <a:blip r:embed="rId3"/>
          <a:stretch>
            <a:fillRect/>
          </a:stretch>
        </p:blipFill>
        <p:spPr>
          <a:xfrm>
            <a:off x="4251489" y="1036949"/>
            <a:ext cx="3789575" cy="408141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5625" y1="69023" x2="35000" y2="68789"/>
                      </a14:backgroundRemoval>
                    </a14:imgEffect>
                  </a14:imgLayer>
                </a14:imgProps>
              </a:ext>
            </a:extLst>
          </a:blip>
          <a:stretch>
            <a:fillRect/>
          </a:stretch>
        </p:blipFill>
        <p:spPr>
          <a:xfrm rot="21082729">
            <a:off x="7757066" y="970651"/>
            <a:ext cx="4411438" cy="441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rot="19454642">
            <a:off x="1995093" y="862263"/>
            <a:ext cx="2603983" cy="2603983"/>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513" b="68519" l="11376" r="86905"/>
                    </a14:imgEffect>
                  </a14:imgLayer>
                </a14:imgProps>
              </a:ext>
            </a:extLst>
          </a:blip>
          <a:srcRect l="8545" r="9636" b="31247"/>
          <a:stretch>
            <a:fillRect/>
          </a:stretch>
        </p:blipFill>
        <p:spPr>
          <a:xfrm>
            <a:off x="5842774" y="454323"/>
            <a:ext cx="3280529" cy="2756628"/>
          </a:xfrm>
          <a:prstGeom prst="rect">
            <a:avLst/>
          </a:prstGeom>
        </p:spPr>
      </p:pic>
      <p:pic>
        <p:nvPicPr>
          <p:cNvPr id="6" name="Picture 5"/>
          <p:cNvPicPr>
            <a:picLocks noChangeAspect="1"/>
          </p:cNvPicPr>
          <p:nvPr/>
        </p:nvPicPr>
        <p:blipFill>
          <a:blip r:embed="rId5"/>
          <a:stretch>
            <a:fillRect/>
          </a:stretch>
        </p:blipFill>
        <p:spPr>
          <a:xfrm>
            <a:off x="3477311" y="3210951"/>
            <a:ext cx="3214542" cy="3214542"/>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667" b="99000" l="2167" r="99333">
                        <a14:foregroundMark x1="40167" y1="8500" x2="63667" y2="8500"/>
                      </a14:backgroundRemoval>
                    </a14:imgEffect>
                  </a14:imgLayer>
                </a14:imgProps>
              </a:ext>
            </a:extLst>
          </a:blip>
          <a:stretch>
            <a:fillRect/>
          </a:stretch>
        </p:blipFill>
        <p:spPr>
          <a:xfrm>
            <a:off x="7677762" y="3372681"/>
            <a:ext cx="2891082" cy="28910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400" b="98400" l="2600" r="95200"/>
                    </a14:imgEffect>
                  </a14:imgLayer>
                </a14:imgProps>
              </a:ext>
            </a:extLst>
          </a:blip>
          <a:stretch>
            <a:fillRect/>
          </a:stretch>
        </p:blipFill>
        <p:spPr>
          <a:xfrm>
            <a:off x="2365996" y="247102"/>
            <a:ext cx="3048264" cy="3048264"/>
          </a:xfrm>
          <a:prstGeom prst="rect">
            <a:avLst/>
          </a:prstGeom>
        </p:spPr>
      </p:pic>
      <p:pic>
        <p:nvPicPr>
          <p:cNvPr id="7" name="Picture 6"/>
          <p:cNvPicPr>
            <a:picLocks noChangeAspect="1"/>
          </p:cNvPicPr>
          <p:nvPr/>
        </p:nvPicPr>
        <p:blipFill>
          <a:blip r:embed="rId4"/>
          <a:stretch>
            <a:fillRect/>
          </a:stretch>
        </p:blipFill>
        <p:spPr>
          <a:xfrm>
            <a:off x="3086590" y="3614368"/>
            <a:ext cx="3329921" cy="2575139"/>
          </a:xfrm>
          <a:prstGeom prst="rect">
            <a:avLst/>
          </a:prstGeom>
        </p:spPr>
      </p:pic>
      <p:pic>
        <p:nvPicPr>
          <p:cNvPr id="9" name="Picture 8"/>
          <p:cNvPicPr>
            <a:picLocks noChangeAspect="1"/>
          </p:cNvPicPr>
          <p:nvPr/>
        </p:nvPicPr>
        <p:blipFill>
          <a:blip r:embed="rId5"/>
          <a:stretch>
            <a:fillRect/>
          </a:stretch>
        </p:blipFill>
        <p:spPr>
          <a:xfrm>
            <a:off x="6218548" y="367645"/>
            <a:ext cx="4982745" cy="48265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2593043" y="2644170"/>
            <a:ext cx="7209863" cy="1569660"/>
          </a:xfrm>
          <a:prstGeom prst="rect">
            <a:avLst/>
          </a:prstGeom>
          <a:noFill/>
        </p:spPr>
        <p:txBody>
          <a:bodyPr wrap="square" rtlCol="0">
            <a:spAutoFit/>
          </a:bodyPr>
          <a:lstStyle/>
          <a:p>
            <a:pPr algn="just"/>
            <a:r>
              <a:rPr lang="en-US" sz="3200" b="1">
                <a:solidFill>
                  <a:srgbClr val="002060"/>
                </a:solidFill>
              </a:rPr>
              <a:t>Giáo dục: Mùa hè thời tiết nóng bức, các con mặc quần áo cho phù hợp. Khi đi ra ngoài đường thì các con nhớ đội mũ nhé! </a:t>
            </a:r>
            <a:endParaRPr lang="en-US" sz="32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3697381" y="1737394"/>
            <a:ext cx="4797238" cy="584775"/>
          </a:xfrm>
          <a:prstGeom prst="rect">
            <a:avLst/>
          </a:prstGeom>
          <a:noFill/>
        </p:spPr>
        <p:txBody>
          <a:bodyPr wrap="square" rtlCol="0">
            <a:spAutoFit/>
          </a:bodyPr>
          <a:lstStyle/>
          <a:p>
            <a:pPr algn="just"/>
            <a:r>
              <a:rPr lang="en-US" sz="3200" b="1">
                <a:solidFill>
                  <a:srgbClr val="002060"/>
                </a:solidFill>
              </a:rPr>
              <a:t>Trò chơi 1: Bé khéo tay</a:t>
            </a:r>
            <a:endParaRPr lang="en-US" sz="3200" b="1">
              <a:solidFill>
                <a:srgbClr val="002060"/>
              </a:solidFill>
            </a:endParaRPr>
          </a:p>
        </p:txBody>
      </p:sp>
      <p:sp>
        <p:nvSpPr>
          <p:cNvPr id="4" name="TextBox 3"/>
          <p:cNvSpPr txBox="1"/>
          <p:nvPr/>
        </p:nvSpPr>
        <p:spPr>
          <a:xfrm>
            <a:off x="2843977" y="3017222"/>
            <a:ext cx="7799855" cy="584775"/>
          </a:xfrm>
          <a:prstGeom prst="rect">
            <a:avLst/>
          </a:prstGeom>
          <a:noFill/>
        </p:spPr>
        <p:txBody>
          <a:bodyPr wrap="square" rtlCol="0">
            <a:spAutoFit/>
          </a:bodyPr>
          <a:lstStyle/>
          <a:p>
            <a:pPr algn="just"/>
            <a:r>
              <a:rPr lang="en-US" sz="3200" b="1">
                <a:solidFill>
                  <a:srgbClr val="0070C0"/>
                </a:solidFill>
              </a:rPr>
              <a:t>Bé nối và tô màu cho trang phục mùa hè</a:t>
            </a:r>
            <a:endParaRPr lang="en-US" sz="3200" b="1">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anim calcmode="lin" valueType="num">
                                      <p:cBhvr>
                                        <p:cTn id="15" dur="750" fill="hold"/>
                                        <p:tgtEl>
                                          <p:spTgt spid="4"/>
                                        </p:tgtEl>
                                        <p:attrNameLst>
                                          <p:attrName>ppt_x</p:attrName>
                                        </p:attrNameLst>
                                      </p:cBhvr>
                                      <p:tavLst>
                                        <p:tav tm="0">
                                          <p:val>
                                            <p:strVal val="#ppt_x"/>
                                          </p:val>
                                        </p:tav>
                                        <p:tav tm="100000">
                                          <p:val>
                                            <p:strVal val="#ppt_x"/>
                                          </p:val>
                                        </p:tav>
                                      </p:tavLst>
                                    </p:anim>
                                    <p:anim calcmode="lin" valueType="num">
                                      <p:cBhvr>
                                        <p:cTn id="16"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74288" y="3233552"/>
            <a:ext cx="4519695" cy="584775"/>
          </a:xfrm>
          <a:prstGeom prst="rect">
            <a:avLst/>
          </a:prstGeom>
          <a:noFill/>
        </p:spPr>
        <p:txBody>
          <a:bodyPr wrap="square" rtlCol="0">
            <a:spAutoFit/>
          </a:bodyPr>
          <a:lstStyle/>
          <a:p>
            <a:pPr algn="just"/>
            <a:r>
              <a:rPr lang="en-US" sz="3200" b="1">
                <a:solidFill>
                  <a:schemeClr val="accent2">
                    <a:lumMod val="75000"/>
                  </a:schemeClr>
                </a:solidFill>
              </a:rPr>
              <a:t>Trẻ hát bài: Mùa hè đến</a:t>
            </a:r>
            <a:endParaRPr lang="en-US" sz="3200" b="1">
              <a:solidFill>
                <a:schemeClr val="accent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3250937" y="535900"/>
            <a:ext cx="6259386" cy="769441"/>
          </a:xfrm>
          <a:prstGeom prst="rect">
            <a:avLst/>
          </a:prstGeom>
          <a:noFill/>
        </p:spPr>
        <p:txBody>
          <a:bodyPr wrap="square" rtlCol="0">
            <a:spAutoFit/>
          </a:bodyPr>
          <a:lstStyle/>
          <a:p>
            <a:r>
              <a:rPr lang="en-US" sz="4400" b="1">
                <a:solidFill>
                  <a:srgbClr val="FF0000"/>
                </a:solidFill>
              </a:rPr>
              <a:t>Trò chơi 2: Đội nào nhanh</a:t>
            </a:r>
            <a:endParaRPr lang="en-US" sz="4400" b="1">
              <a:solidFill>
                <a:srgbClr val="FF0000"/>
              </a:solidFill>
            </a:endParaRPr>
          </a:p>
        </p:txBody>
      </p:sp>
      <p:sp>
        <p:nvSpPr>
          <p:cNvPr id="4" name="TextBox 3"/>
          <p:cNvSpPr txBox="1"/>
          <p:nvPr/>
        </p:nvSpPr>
        <p:spPr>
          <a:xfrm>
            <a:off x="1840005" y="1841241"/>
            <a:ext cx="9603441" cy="2246769"/>
          </a:xfrm>
          <a:prstGeom prst="rect">
            <a:avLst/>
          </a:prstGeom>
          <a:noFill/>
        </p:spPr>
        <p:txBody>
          <a:bodyPr wrap="square" rtlCol="0">
            <a:spAutoFit/>
          </a:bodyPr>
          <a:lstStyle/>
          <a:p>
            <a:pPr algn="just"/>
            <a:r>
              <a:rPr lang="en-US" sz="2800" b="1"/>
              <a:t>Cách chơi: Chia trẻ thành 2 đội. Khia nào có nhạc thì  2 bạn đứng đầu hang chạy lên lấy đúng hình ảnh mà cô đã đặt ra yêu cầu cho đội mình. Sau đó dán lên trên bảng của đội mình. Kết đội nào lấy được nhiều và đúng yêu cầu của cô thì đội đó sẽ chiến thắng. Thời gian chơi là 1 bản nhạc.</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347742" y="2122653"/>
            <a:ext cx="7845128" cy="769441"/>
          </a:xfrm>
          <a:prstGeom prst="rect">
            <a:avLst/>
          </a:prstGeom>
          <a:noFill/>
        </p:spPr>
        <p:txBody>
          <a:bodyPr wrap="square" rtlCol="0">
            <a:spAutoFit/>
          </a:bodyPr>
          <a:lstStyle/>
          <a:p>
            <a:r>
              <a:rPr lang="en-US" sz="4400" b="1">
                <a:solidFill>
                  <a:srgbClr val="FF0000"/>
                </a:solidFill>
              </a:rPr>
              <a:t>Trẻ chơi trò chơi: Đội nào nhanh</a:t>
            </a:r>
            <a:endParaRPr lang="en-US" sz="4400" b="1">
              <a:solidFill>
                <a:srgbClr val="FF0000"/>
              </a:solidFill>
            </a:endParaRPr>
          </a:p>
        </p:txBody>
      </p:sp>
      <p:pic>
        <p:nvPicPr>
          <p:cNvPr id="4" name="Karaoke Bé Yêu Biển Lắm - Nhạc Thiếu Nhi - Thiếu Nhi Music Karaok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196918" y="60287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62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588" b="-1"/>
          <a:stretch>
            <a:fillRect/>
          </a:stretch>
        </p:blipFill>
        <p:spPr>
          <a:xfrm>
            <a:off x="-91440" y="-40341"/>
            <a:ext cx="12382052" cy="7503459"/>
          </a:xfrm>
          <a:prstGeom prst="rect">
            <a:avLst/>
          </a:prstGeom>
        </p:spPr>
      </p:pic>
      <p:sp>
        <p:nvSpPr>
          <p:cNvPr id="3" name="Rectangle 2"/>
          <p:cNvSpPr/>
          <p:nvPr/>
        </p:nvSpPr>
        <p:spPr>
          <a:xfrm>
            <a:off x="3212926" y="2554941"/>
            <a:ext cx="8553251" cy="2312893"/>
          </a:xfrm>
          <a:prstGeom prst="rect">
            <a:avLst/>
          </a:prstGeom>
          <a:noFill/>
        </p:spPr>
        <p:txBody>
          <a:bodyPr wrap="none" lIns="91440" tIns="45720" rIns="91440" bIns="45720">
            <a:prstTxWarp prst="textWave4">
              <a:avLst/>
            </a:prstTxWarp>
            <a:spAutoFit/>
            <a:scene3d>
              <a:camera prst="perspectiveRelaxedModerately"/>
              <a:lightRig rig="threePt" dir="t"/>
            </a:scene3d>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Chúc các bé chăm ngoan </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học giỏi</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04356" y="1409531"/>
            <a:ext cx="5253792" cy="584775"/>
          </a:xfrm>
          <a:prstGeom prst="rect">
            <a:avLst/>
          </a:prstGeom>
          <a:noFill/>
        </p:spPr>
        <p:txBody>
          <a:bodyPr wrap="square" rtlCol="0">
            <a:spAutoFit/>
          </a:bodyPr>
          <a:lstStyle/>
          <a:p>
            <a:pPr algn="just"/>
            <a:r>
              <a:rPr lang="en-US" sz="3200" b="1">
                <a:solidFill>
                  <a:srgbClr val="00B050"/>
                </a:solidFill>
              </a:rPr>
              <a:t>Trẻ về nhóm khám phá tranh</a:t>
            </a:r>
            <a:endParaRPr lang="en-US" sz="3200" b="1">
              <a:solidFill>
                <a:srgbClr val="00B050"/>
              </a:solidFill>
            </a:endParaRPr>
          </a:p>
        </p:txBody>
      </p:sp>
      <p:sp>
        <p:nvSpPr>
          <p:cNvPr id="4" name="Rectangle 3"/>
          <p:cNvSpPr/>
          <p:nvPr/>
        </p:nvSpPr>
        <p:spPr>
          <a:xfrm>
            <a:off x="3321377" y="2483194"/>
            <a:ext cx="6096000" cy="1477328"/>
          </a:xfrm>
          <a:prstGeom prst="rect">
            <a:avLst/>
          </a:prstGeom>
        </p:spPr>
        <p:txBody>
          <a:bodyPr>
            <a:spAutoFit/>
          </a:bodyPr>
          <a:lstStyle/>
          <a:p>
            <a:pPr algn="just"/>
            <a:r>
              <a:rPr lang="en-US" b="1">
                <a:solidFill>
                  <a:srgbClr val="002060"/>
                </a:solidFill>
              </a:rPr>
              <a:t>Nhóm 1: Khám phá trang phục bạn trai (Áo sơ mi, quần sooc)</a:t>
            </a:r>
            <a:endParaRPr lang="en-US" b="1">
              <a:solidFill>
                <a:srgbClr val="002060"/>
              </a:solidFill>
            </a:endParaRPr>
          </a:p>
          <a:p>
            <a:pPr algn="just"/>
            <a:r>
              <a:rPr lang="en-US" b="1">
                <a:solidFill>
                  <a:srgbClr val="002060"/>
                </a:solidFill>
              </a:rPr>
              <a:t>Nhóm 2: Khám phá trang phục bạn trai (Áo cộc, quần đùi)</a:t>
            </a:r>
            <a:endParaRPr lang="en-US" b="1">
              <a:solidFill>
                <a:srgbClr val="002060"/>
              </a:solidFill>
            </a:endParaRPr>
          </a:p>
          <a:p>
            <a:pPr algn="just"/>
            <a:r>
              <a:rPr lang="en-US" b="1">
                <a:solidFill>
                  <a:srgbClr val="002060"/>
                </a:solidFill>
              </a:rPr>
              <a:t>Nhóm 3: Khám phá trang phục bạn gái ( váy)</a:t>
            </a:r>
            <a:endParaRPr lang="en-US" b="1">
              <a:solidFill>
                <a:srgbClr val="002060"/>
              </a:solidFill>
            </a:endParaRPr>
          </a:p>
          <a:p>
            <a:pPr algn="just"/>
            <a:r>
              <a:rPr lang="en-US" b="1">
                <a:solidFill>
                  <a:srgbClr val="002060"/>
                </a:solidFill>
              </a:rPr>
              <a:t>Nhóm 4: Khám phá trang phục bạn gái (Áo cộ, quần đùi)</a:t>
            </a:r>
            <a:endParaRPr lang="en-US" b="1">
              <a:solidFill>
                <a:srgbClr val="002060"/>
              </a:solidFill>
            </a:endParaRPr>
          </a:p>
          <a:p>
            <a:pPr algn="just"/>
            <a:r>
              <a:rPr lang="en-US" b="1">
                <a:solidFill>
                  <a:srgbClr val="002060"/>
                </a:solidFill>
              </a:rPr>
              <a:t>Nhóm 5: Khám phá trang phục đi bơi </a:t>
            </a:r>
            <a:endParaRPr lang="en-US" b="1">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620651" y="2590538"/>
            <a:ext cx="6495068" cy="1077218"/>
          </a:xfrm>
          <a:prstGeom prst="rect">
            <a:avLst/>
          </a:prstGeom>
          <a:noFill/>
        </p:spPr>
        <p:txBody>
          <a:bodyPr wrap="square" rtlCol="0">
            <a:spAutoFit/>
          </a:bodyPr>
          <a:lstStyle/>
          <a:p>
            <a:pPr algn="just"/>
            <a:r>
              <a:rPr lang="en-US" sz="3200" b="1">
                <a:solidFill>
                  <a:srgbClr val="00B050"/>
                </a:solidFill>
              </a:rPr>
              <a:t>Nhóm trưởng của từng nhóm lên chia sẻ về bức tranh của nhóm mình</a:t>
            </a:r>
            <a:endParaRPr lang="en-US" sz="3200" b="1">
              <a:solidFill>
                <a:srgbClr val="00B05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38227" y="2628245"/>
            <a:ext cx="8672660" cy="1077218"/>
          </a:xfrm>
          <a:prstGeom prst="rect">
            <a:avLst/>
          </a:prstGeom>
          <a:noFill/>
        </p:spPr>
        <p:txBody>
          <a:bodyPr wrap="square" rtlCol="0">
            <a:spAutoFit/>
          </a:bodyPr>
          <a:lstStyle/>
          <a:p>
            <a:pPr algn="just"/>
            <a:r>
              <a:rPr lang="en-US" sz="3200" b="1">
                <a:solidFill>
                  <a:srgbClr val="00B050"/>
                </a:solidFill>
              </a:rPr>
              <a:t>Cô tổng hợp ý kiến và chia sẻ kiến thức cho trẻ về kiểu dáng, chất liệu của trang phục</a:t>
            </a:r>
            <a:endParaRPr lang="en-US" sz="3200" b="1">
              <a:solidFill>
                <a:srgbClr val="00B05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2"/>
          <a:stretch>
            <a:fillRect/>
          </a:stretch>
        </p:blipFill>
        <p:spPr>
          <a:xfrm>
            <a:off x="1919483" y="565608"/>
            <a:ext cx="4118286" cy="4118286"/>
          </a:xfrm>
          <a:prstGeom prst="rect">
            <a:avLst/>
          </a:prstGeom>
        </p:spPr>
      </p:pic>
      <p:pic>
        <p:nvPicPr>
          <p:cNvPr id="12" name="Picture 11"/>
          <p:cNvPicPr>
            <a:picLocks noChangeAspect="1"/>
          </p:cNvPicPr>
          <p:nvPr/>
        </p:nvPicPr>
        <p:blipFill>
          <a:blip r:embed="rId3"/>
          <a:stretch>
            <a:fillRect/>
          </a:stretch>
        </p:blipFill>
        <p:spPr>
          <a:xfrm>
            <a:off x="6560613" y="1252684"/>
            <a:ext cx="3610909" cy="35228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10000" b="99727" l="156" r="90000"/>
                    </a14:imgEffect>
                  </a14:imgLayer>
                </a14:imgProps>
              </a:ext>
            </a:extLst>
          </a:blip>
          <a:stretch>
            <a:fillRect/>
          </a:stretch>
        </p:blipFill>
        <p:spPr>
          <a:xfrm>
            <a:off x="2125745" y="1137339"/>
            <a:ext cx="4018961" cy="4018961"/>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80182" y1="51636" x2="79455" y2="83091"/>
                        <a14:foregroundMark x1="82545" y1="62364" x2="83818" y2="83455"/>
                        <a14:foregroundMark x1="84182" y1="49455" x2="84182" y2="76182"/>
                      </a14:backgroundRemoval>
                    </a14:imgEffect>
                  </a14:imgLayer>
                </a14:imgProps>
              </a:ext>
            </a:extLst>
          </a:blip>
          <a:stretch>
            <a:fillRect/>
          </a:stretch>
        </p:blipFill>
        <p:spPr>
          <a:xfrm rot="20625442">
            <a:off x="6361558" y="1208948"/>
            <a:ext cx="4440103" cy="44401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9930" b="95958" l="0" r="98900"/>
                    </a14:imgEffect>
                  </a14:imgLayer>
                </a14:imgProps>
              </a:ext>
            </a:extLst>
          </a:blip>
          <a:stretch>
            <a:fillRect/>
          </a:stretch>
        </p:blipFill>
        <p:spPr>
          <a:xfrm>
            <a:off x="1845587" y="601342"/>
            <a:ext cx="4324154" cy="4920889"/>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5446" b="81683" l="5370" r="96019"/>
                    </a14:imgEffect>
                  </a14:imgLayer>
                </a14:imgProps>
              </a:ext>
            </a:extLst>
          </a:blip>
          <a:srcRect t="12958" b="16535"/>
          <a:stretch>
            <a:fillRect/>
          </a:stretch>
        </p:blipFill>
        <p:spPr>
          <a:xfrm>
            <a:off x="6301716" y="1587390"/>
            <a:ext cx="4464275" cy="36832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5414"/>
            <a:ext cx="12192000" cy="6858000"/>
          </a:xfrm>
          <a:prstGeom prst="rect">
            <a:avLst/>
          </a:prstGeom>
        </p:spPr>
      </p:pic>
      <p:pic>
        <p:nvPicPr>
          <p:cNvPr id="7" name="Picture 6"/>
          <p:cNvPicPr>
            <a:picLocks noChangeAspect="1"/>
          </p:cNvPicPr>
          <p:nvPr/>
        </p:nvPicPr>
        <p:blipFill>
          <a:blip r:embed="rId2"/>
          <a:stretch>
            <a:fillRect/>
          </a:stretch>
        </p:blipFill>
        <p:spPr>
          <a:xfrm>
            <a:off x="1498861" y="599094"/>
            <a:ext cx="4609019" cy="4609019"/>
          </a:xfrm>
          <a:prstGeom prst="rect">
            <a:avLst/>
          </a:prstGeom>
        </p:spPr>
      </p:pic>
      <p:pic>
        <p:nvPicPr>
          <p:cNvPr id="9" name="Picture 8"/>
          <p:cNvPicPr>
            <a:picLocks noChangeAspect="1"/>
          </p:cNvPicPr>
          <p:nvPr/>
        </p:nvPicPr>
        <p:blipFill>
          <a:blip r:embed="rId3"/>
          <a:stretch>
            <a:fillRect/>
          </a:stretch>
        </p:blipFill>
        <p:spPr>
          <a:xfrm>
            <a:off x="6459130" y="1200642"/>
            <a:ext cx="4007471" cy="400747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1328</Words>
  <Application>WPS Slides</Application>
  <PresentationFormat>Widescreen</PresentationFormat>
  <Paragraphs>44</Paragraphs>
  <Slides>22</Slides>
  <Notes>0</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vt:i4>
      </vt:variant>
    </vt:vector>
  </HeadingPairs>
  <TitlesOfParts>
    <vt:vector size="31" baseType="lpstr">
      <vt:lpstr>Arial</vt:lpstr>
      <vt:lpstr>SimSun</vt:lpstr>
      <vt:lpstr>Wingdings</vt:lpstr>
      <vt:lpstr>Times New Roman</vt:lpstr>
      <vt:lpstr>Microsoft YaHei</vt:lpstr>
      <vt:lpstr>Arial Unicode MS</vt:lpstr>
      <vt:lpstr>Calibri Light</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Kiều Anh Nguyễn</cp:lastModifiedBy>
  <cp:revision>45</cp:revision>
  <dcterms:created xsi:type="dcterms:W3CDTF">2024-03-29T14:28:00Z</dcterms:created>
  <dcterms:modified xsi:type="dcterms:W3CDTF">2025-05-12T08:54:04Z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9774794892394664ABE0FE35B3B6339C_12</vt:lpwstr>
  </property>
  <property fmtid="{D5CDD505-2E9C-101B-9397-08002B2CF9AE}" pid="3" name="KSOProductBuildVer">
    <vt:lpwstr>1033-12.2.0.20795</vt:lpwstr>
  </property>
</Properties>
</file>