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1" r:id="rId7"/>
    <p:sldId id="264" r:id="rId8"/>
    <p:sldId id="266" r:id="rId9"/>
    <p:sldId id="265" r:id="rId10"/>
    <p:sldId id="268" r:id="rId11"/>
    <p:sldId id="280" r:id="rId12"/>
    <p:sldId id="271" r:id="rId13"/>
    <p:sldId id="270" r:id="rId14"/>
    <p:sldId id="273" r:id="rId15"/>
    <p:sldId id="274" r:id="rId16"/>
    <p:sldId id="275" r:id="rId17"/>
    <p:sldId id="278" r:id="rId18"/>
    <p:sldId id="276" r:id="rId19"/>
    <p:sldId id="281" r:id="rId20"/>
    <p:sldId id="277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1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73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49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FBDBCA-5D97-182F-69DC-46B3AF942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A58F-613A-3D4C-E0DA-6FC94A17E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1BB4B0-47A0-E4C8-C98B-6316F040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0157AC-C522-40DB-BE2D-DE0DFB8ED3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091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77BE73-D773-F8DD-5F48-EE6BCBFA7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8963A-CB11-8375-F7F1-20142290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15FCE9-3649-AA7C-2945-933F48D5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1C37B2-82F6-4537-9B01-5C0A0645AE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465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7EC77F-1867-5C2C-1A3F-B5DD1AD32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A4B9B9-DB81-4817-0988-249527CB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17BCC4-8E90-7092-E734-1A14BFDF8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3F7FDD-A164-491D-92E0-E9C99BB27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281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E58AFC-CC24-EAA6-1EDF-90078938F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B326FE-B008-5E9B-3144-080F472E6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3D52F0-7335-41B3-77AD-E14F46976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6532C3-78F4-4D41-8149-892A65624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2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E7FCA0-D621-9FC8-E633-1B9E493F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BF52202-08DD-F4E4-E9C1-D2FCF6F6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54F6EB-BE86-D04B-8E67-96D34EBA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EA4746-26BF-46E3-82D8-E8D3F9DBB2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798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46E032-9AB9-E977-A0A6-D770FE0C2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20E5E8-039A-B06F-368A-5CE41D247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0F69B4-9542-67B0-1C60-9B225431D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0598D7-3A7D-482F-BF17-EE7FE84D3D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109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95AE16-6EF8-3260-F302-A75B8B9B6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27BB12-3864-AFB9-8E22-A562C04F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86D265-CF02-A141-D24C-5D3A8C4C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B1420A-6BF3-4480-8922-A7F45A6414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247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1A6344-D53D-710D-FA7D-CA9293506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7D9061-E2E4-EC82-B44E-F05089D1E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DFBACE-5E90-5B80-C10D-8757F94CC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A2B334-F112-4C99-A61F-EAB7266414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983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49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D79D5D-1654-E509-7195-35E22D672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93C8C7-BA8B-9B96-01A4-B1EEE7D8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271B72-358D-66D7-76F5-F91F024D9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0F991F-C517-45E8-B8EF-C6F57A6296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180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DC24A2-F50D-8CB1-7773-120405A4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B2BDE2-C4FA-F980-26B5-8B32CB85D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CD20E9-D937-D26E-6B8E-8AAA78889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6A7734-0626-4E87-A571-155E79B84D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46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B9D75D-FB9B-678E-D4EA-6008EEB15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21ADE6-4EFF-72FF-C923-4605728A5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3DB2E2-A736-28A1-75AB-4FAB3531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56DDF1-9D0F-4E0C-B430-9D18EB265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250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594160-91FD-8DEE-EC95-0B7B635E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DF51A03-C647-6177-605E-D125D06A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34C284A-15E1-560A-31FD-527AAA7FE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0E5167-0A0F-4F55-9624-1FB94E01FA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2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3B97F1E3-B112-A3CD-B183-1571991B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85317CD6-6843-3107-E4F7-69ACC926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FBCBF790-9663-7D7A-E966-9A1FEE3D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D28CC5-BDF2-481B-A2E3-2714A149E3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06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6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8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3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1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9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6E46D-050C-4F6A-9D8C-A9FCC891544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8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0B4C5BF0-5A9D-0EA3-9C31-EFAACA18C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DF5290BB-63A2-D96F-44D3-7888DDC435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387D83B-7E23-975A-5751-F5358E6DE8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D981581D-182A-54A5-6FCD-40ED8FA8D76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7E103D55-0ABD-646D-36A7-8E9A8B1AA5E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FC29C78-3BA0-4205-8234-DEBFBCBD38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89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24.PNG"/><Relationship Id="rId2" Type="http://schemas.microsoft.com/office/2007/relationships/media" Target="../media/media1.wma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18517" y="158824"/>
            <a:ext cx="4211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/>
              <a:t> </a:t>
            </a:r>
            <a:r>
              <a:rPr lang="en-US" b="1"/>
              <a:t>      </a:t>
            </a:r>
            <a:r>
              <a:rPr lang="vi-VN" b="1"/>
              <a:t>UBND QUẬN LONG BIÊN</a:t>
            </a:r>
          </a:p>
          <a:p>
            <a:r>
              <a:rPr lang="vi-VN" b="1"/>
              <a:t>TRƯỜNG MẦM NON ĐỨC GIANG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366" y="805155"/>
            <a:ext cx="891040" cy="6600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9080" y="1690231"/>
            <a:ext cx="7334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26787" y="2550692"/>
            <a:ext cx="474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Truyện: Chú vịt xám 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9030" y="3217499"/>
            <a:ext cx="3853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 24 – 36 tháng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5004" y="4027894"/>
            <a:ext cx="4382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5451" y="5903893"/>
            <a:ext cx="34980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2024 - 2025</a:t>
            </a:r>
          </a:p>
          <a:p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71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7"/>
    </mc:Choice>
    <mc:Fallback xmlns="">
      <p:transition spd="slow" advTm="2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9969" y="365125"/>
            <a:ext cx="9859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 New Roman"/>
              </a:rPr>
              <a:t>Trước khi đi vịt mẹ dặn các chú vịt con điều 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991" y="35099"/>
            <a:ext cx="891040" cy="66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14874"/>
            <a:ext cx="7720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 New Roman"/>
              </a:rPr>
              <a:t>- Vịt xám có nghe lời mẹ dặn không?</a:t>
            </a:r>
          </a:p>
          <a:p>
            <a:r>
              <a:rPr lang="en-US" sz="3600">
                <a:solidFill>
                  <a:srgbClr val="FF0000"/>
                </a:solidFill>
                <a:latin typeface="Time New Roman"/>
              </a:rPr>
              <a:t>Vịt xám đã đi đâu?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917" y="33803"/>
            <a:ext cx="891040" cy="660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9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3601" y="139003"/>
            <a:ext cx="7730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  <a:latin typeface="Time New Roman"/>
              </a:rPr>
              <a:t>Lúc ăn no vịt xám nhìn lên không thấy mẹ chú gọi mẹ như thế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95" y="1478335"/>
            <a:ext cx="6551053" cy="5205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129" y="1478335"/>
            <a:ext cx="6812924" cy="5205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58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8"/>
            <a:ext cx="12192000" cy="6853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7128" y="205141"/>
            <a:ext cx="8339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  <a:latin typeface="Time New Roman"/>
              </a:rPr>
              <a:t>Nghe tiếng vịt kêu cáo lẩm bẩm điều gì?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757"/>
            <a:ext cx="12192000" cy="5466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3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1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8057" y="671357"/>
            <a:ext cx="6162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  <a:latin typeface="Time New Roman"/>
              </a:rPr>
              <a:t>Ai đã cứu vịt xám thoát chết?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1305" y="65532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" y="1661375"/>
            <a:ext cx="12126167" cy="5166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2"/>
    </mc:Choice>
    <mc:Fallback xmlns="">
      <p:transition spd="slow" advTm="12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684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6268" y="426990"/>
            <a:ext cx="7619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  <a:latin typeface="Time New Roman"/>
              </a:rPr>
              <a:t>Khi gặp được mẹ vịt xám đã làm gì?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263"/>
            <a:ext cx="12192000" cy="5212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0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7"/>
    </mc:Choice>
    <mc:Fallback xmlns="">
      <p:transition spd="slow" advTm="1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22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5117" y="1741447"/>
            <a:ext cx="101017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 New Roman"/>
              </a:rPr>
              <a:t>Giáo dục:</a:t>
            </a:r>
            <a:endParaRPr lang="en-US" sz="2800">
              <a:latin typeface="Time New Roman"/>
            </a:endParaRPr>
          </a:p>
          <a:p>
            <a:r>
              <a:rPr lang="en-US" sz="2800">
                <a:latin typeface="Time New Roman"/>
              </a:rPr>
              <a:t>Các con phải biết vâng lời ông bà, bố mẹ và cô giáo</a:t>
            </a:r>
          </a:p>
          <a:p>
            <a:r>
              <a:rPr lang="en-US" sz="2800">
                <a:latin typeface="Time New Roman"/>
              </a:rPr>
              <a:t>Khi đi đâu chơi phải có người lớn đi cùng và nhớ là không đi theo người lạ.</a:t>
            </a:r>
          </a:p>
          <a:p>
            <a:r>
              <a:rPr lang="en-US" sz="2800">
                <a:latin typeface="Time New Roman"/>
              </a:rPr>
              <a:t>Đặc biệt khi làm sai điều gì các con phải biết nhận lỗi và xin lỗi. Thế mới là con ngoan.</a:t>
            </a:r>
          </a:p>
          <a:p>
            <a:endParaRPr lang="en-US" sz="2800">
              <a:latin typeface="Time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0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02"/>
    </mc:Choice>
    <mc:Fallback xmlns="">
      <p:transition spd="slow" advTm="32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5532" y="4127863"/>
            <a:ext cx="5091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  <a:latin typeface="Time New Roman"/>
              </a:rPr>
              <a:t>Trẻ nghe lại câu chuyện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8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0"/>
    </mc:Choice>
    <mc:Fallback xmlns="">
      <p:transition spd="slow" advTm="1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truyện chú vịt xám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06029" end="9032.999900000001"/>
                  <p14:bmkLst>
                    <p14:bmk name="Bookmark 1" time="506029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55409" y="0"/>
            <a:ext cx="16440666" cy="6858000"/>
          </a:xfrm>
        </p:spPr>
      </p:pic>
    </p:spTree>
    <p:extLst>
      <p:ext uri="{BB962C8B-B14F-4D97-AF65-F5344CB8AC3E}">
        <p14:creationId xmlns:p14="http://schemas.microsoft.com/office/powerpoint/2010/main" val="21393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3650" y="2034862"/>
            <a:ext cx="95141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 New Roman"/>
              </a:rPr>
              <a:t>Bài học đến đây là kết thúc rồi.</a:t>
            </a:r>
          </a:p>
          <a:p>
            <a:r>
              <a:rPr lang="en-US" sz="3200" b="1">
                <a:solidFill>
                  <a:srgbClr val="FF0000"/>
                </a:solidFill>
                <a:latin typeface="Time New Roman"/>
              </a:rPr>
              <a:t>Cô chúc các con luôn vui vẻ và khỏe mạnh nhé!</a:t>
            </a:r>
          </a:p>
          <a:p>
            <a:r>
              <a:rPr lang="en-US" sz="3200" b="1">
                <a:solidFill>
                  <a:srgbClr val="FF0000"/>
                </a:solidFill>
                <a:latin typeface="Time New Roman"/>
              </a:rPr>
              <a:t>Tạm biệt và hẹn gặp lại các con.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02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8"/>
    </mc:Choice>
    <mc:Fallback xmlns="">
      <p:transition spd="slow" advTm="2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5933" y="643944"/>
            <a:ext cx="469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VÀ YÊU CẦU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5949" y="1289953"/>
            <a:ext cx="947829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latin typeface="+mj-lt"/>
              </a:rPr>
              <a:t>1. Kiến thức:</a:t>
            </a:r>
            <a:endParaRPr lang="vi-VN" sz="2400">
              <a:latin typeface="+mj-lt"/>
            </a:endParaRPr>
          </a:p>
          <a:p>
            <a:r>
              <a:rPr lang="vi-VN" sz="2400">
                <a:latin typeface="+mj-lt"/>
              </a:rPr>
              <a:t>-</a:t>
            </a:r>
            <a:r>
              <a:rPr lang="en-US" sz="2400">
                <a:latin typeface="+mj-lt"/>
              </a:rPr>
              <a:t> </a:t>
            </a:r>
            <a:r>
              <a:rPr lang="vi-VN" sz="2400">
                <a:latin typeface="+mj-lt"/>
              </a:rPr>
              <a:t>Trẻ nhớ tên chuyện "Chú vịt xám", tên nhân vật trong chuyện: Vịt mẹ, vịt con, con cáo</a:t>
            </a:r>
            <a:r>
              <a:rPr lang="en-US" sz="2400">
                <a:latin typeface="+mj-lt"/>
              </a:rPr>
              <a:t>.</a:t>
            </a:r>
            <a:r>
              <a:rPr lang="vi-VN" sz="2400">
                <a:latin typeface="+mj-lt"/>
              </a:rPr>
              <a:t> </a:t>
            </a:r>
          </a:p>
          <a:p>
            <a:r>
              <a:rPr lang="vi-VN" sz="2400">
                <a:latin typeface="+mj-lt"/>
              </a:rPr>
              <a:t>- Trẻ hiểu nội dung câu chuyện nói về chú vịt xám không nghe lời mẹ lẻn đi chơi </a:t>
            </a:r>
            <a:r>
              <a:rPr lang="en-US" sz="2400">
                <a:latin typeface="+mj-lt"/>
              </a:rPr>
              <a:t>một </a:t>
            </a:r>
            <a:r>
              <a:rPr lang="vi-VN" sz="2400">
                <a:latin typeface="+mj-lt"/>
              </a:rPr>
              <a:t>mình, xém chút nữa thì bị con cáo ăn thịt, may vịt mẹ đến kịp thời nên chú vịt con thoát chết.</a:t>
            </a:r>
          </a:p>
          <a:p>
            <a:endParaRPr lang="en-US" sz="2000"/>
          </a:p>
        </p:txBody>
      </p:sp>
      <p:sp>
        <p:nvSpPr>
          <p:cNvPr id="7" name="TextBox 6"/>
          <p:cNvSpPr txBox="1"/>
          <p:nvPr/>
        </p:nvSpPr>
        <p:spPr>
          <a:xfrm>
            <a:off x="1675949" y="3667527"/>
            <a:ext cx="77232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>
                <a:latin typeface="+mj-lt"/>
                <a:cs typeface="Times New Roman" panose="02020603050405020304" pitchFamily="18" charset="0"/>
              </a:rPr>
              <a:t>2. Kỹ năng:</a:t>
            </a:r>
            <a:endParaRPr lang="vi-VN" sz="2400">
              <a:latin typeface="+mj-lt"/>
              <a:cs typeface="Times New Roman" panose="02020603050405020304" pitchFamily="18" charset="0"/>
            </a:endParaRPr>
          </a:p>
          <a:p>
            <a:r>
              <a:rPr lang="vi-VN" sz="2400">
                <a:latin typeface="+mj-lt"/>
                <a:cs typeface="Times New Roman" panose="02020603050405020304" pitchFamily="18" charset="0"/>
              </a:rPr>
              <a:t>- Trẻ nghe và hiểu nội dung đơn giản của câu chuyện</a:t>
            </a:r>
          </a:p>
          <a:p>
            <a:r>
              <a:rPr lang="vi-VN" sz="2400">
                <a:latin typeface="+mj-lt"/>
                <a:cs typeface="Times New Roman" panose="02020603050405020304" pitchFamily="18" charset="0"/>
              </a:rPr>
              <a:t>- Trẻ trả lời được câu hỏi đơn giản theo nội dung câu chuyện.</a:t>
            </a:r>
          </a:p>
          <a:p>
            <a:r>
              <a:rPr lang="vi-VN" sz="2400">
                <a:latin typeface="+mj-lt"/>
                <a:cs typeface="Times New Roman" panose="02020603050405020304" pitchFamily="18" charset="0"/>
              </a:rPr>
              <a:t>- Trẻ nói được cả câu kết hợp rèn khả năng ghi nhớ cho trẻ</a:t>
            </a:r>
          </a:p>
          <a:p>
            <a:endParaRPr lang="en-US" sz="24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5949" y="5367992"/>
            <a:ext cx="44675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hoạt động.</a:t>
            </a:r>
          </a:p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632" y="368532"/>
            <a:ext cx="891040" cy="660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5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3"/>
    </mc:Choice>
    <mc:Fallback xmlns="">
      <p:transition spd="slow" advTm="12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8">
            <a:extLst>
              <a:ext uri="{FF2B5EF4-FFF2-40B4-BE49-F238E27FC236}">
                <a16:creationId xmlns:a16="http://schemas.microsoft.com/office/drawing/2014/main" xmlns="" id="{F56A28AC-E7EA-8D9B-5F61-3F0E54F2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11660188" cy="76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5">
            <a:extLst>
              <a:ext uri="{FF2B5EF4-FFF2-40B4-BE49-F238E27FC236}">
                <a16:creationId xmlns:a16="http://schemas.microsoft.com/office/drawing/2014/main" xmlns="" id="{800F09AD-1635-A848-F06B-98C9C1577B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6">
            <a:extLst>
              <a:ext uri="{FF2B5EF4-FFF2-40B4-BE49-F238E27FC236}">
                <a16:creationId xmlns:a16="http://schemas.microsoft.com/office/drawing/2014/main" xmlns="" id="{52A06074-0761-AB10-9801-F2A9AFA5BF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1524000" y="1905001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7">
            <a:extLst>
              <a:ext uri="{FF2B5EF4-FFF2-40B4-BE49-F238E27FC236}">
                <a16:creationId xmlns:a16="http://schemas.microsoft.com/office/drawing/2014/main" xmlns="" id="{7915C73D-37C2-51BC-F62F-A4885570D1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76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8">
            <a:extLst>
              <a:ext uri="{FF2B5EF4-FFF2-40B4-BE49-F238E27FC236}">
                <a16:creationId xmlns:a16="http://schemas.microsoft.com/office/drawing/2014/main" xmlns="" id="{AF92380F-AA56-1404-3247-D79CB89E15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3361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9">
            <a:extLst>
              <a:ext uri="{FF2B5EF4-FFF2-40B4-BE49-F238E27FC236}">
                <a16:creationId xmlns:a16="http://schemas.microsoft.com/office/drawing/2014/main" xmlns="" id="{4E2955D2-CC36-9CCE-8619-BF2CE866A9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70">
            <a:extLst>
              <a:ext uri="{FF2B5EF4-FFF2-40B4-BE49-F238E27FC236}">
                <a16:creationId xmlns:a16="http://schemas.microsoft.com/office/drawing/2014/main" xmlns="" id="{D3327C53-AB85-7F5B-82E8-D5628CEE2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6104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71">
            <a:extLst>
              <a:ext uri="{FF2B5EF4-FFF2-40B4-BE49-F238E27FC236}">
                <a16:creationId xmlns:a16="http://schemas.microsoft.com/office/drawing/2014/main" xmlns="" id="{4C1FE963-2B17-9126-EEB9-2E16117BC6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708526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72">
            <a:extLst>
              <a:ext uri="{FF2B5EF4-FFF2-40B4-BE49-F238E27FC236}">
                <a16:creationId xmlns:a16="http://schemas.microsoft.com/office/drawing/2014/main" xmlns="" id="{B67DDB8D-DB01-09CE-16DC-E93DC8259B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73">
            <a:extLst>
              <a:ext uri="{FF2B5EF4-FFF2-40B4-BE49-F238E27FC236}">
                <a16:creationId xmlns:a16="http://schemas.microsoft.com/office/drawing/2014/main" xmlns="" id="{C52BDB07-4021-EA0E-29FB-4A3401567C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WordArt 74">
            <a:extLst>
              <a:ext uri="{FF2B5EF4-FFF2-40B4-BE49-F238E27FC236}">
                <a16:creationId xmlns:a16="http://schemas.microsoft.com/office/drawing/2014/main" xmlns="" id="{1B6A1768-B323-2C41-6860-C25692310E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8007350" cy="28019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CÁC BÉ CHĂM NGOAN HỌC GIỎI</a:t>
            </a:r>
          </a:p>
        </p:txBody>
      </p:sp>
      <p:sp>
        <p:nvSpPr>
          <p:cNvPr id="30733" name="Text Box 75">
            <a:extLst>
              <a:ext uri="{FF2B5EF4-FFF2-40B4-BE49-F238E27FC236}">
                <a16:creationId xmlns:a16="http://schemas.microsoft.com/office/drawing/2014/main" xmlns="" id="{9A52A513-C63D-BB15-719B-818447092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209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4" y="199622"/>
            <a:ext cx="12192000" cy="7018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277" y="592428"/>
            <a:ext cx="5425910" cy="10556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6702" y="2225182"/>
            <a:ext cx="7197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Time New Roman"/>
              </a:rPr>
              <a:t>Cô và trẻ cùng hát bài hát: Một vịt con.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6459" y="96591"/>
            <a:ext cx="891040" cy="660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89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4"/>
    </mc:Choice>
    <mc:Fallback xmlns="">
      <p:transition spd="slow" advTm="7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48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9298" y="527666"/>
            <a:ext cx="8571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7030A0"/>
                </a:solidFill>
                <a:latin typeface="Time New Roman"/>
              </a:rPr>
              <a:t>Các con vừa hát bài hát có tên là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1920524"/>
            <a:ext cx="11088710" cy="4937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875" y="88170"/>
            <a:ext cx="891040" cy="660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026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4"/>
    </mc:Choice>
    <mc:Fallback xmlns="">
      <p:transition spd="slow" advTm="14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6791" y="695459"/>
            <a:ext cx="8780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7030A0"/>
                </a:solidFill>
                <a:latin typeface="Time New Roman"/>
              </a:rPr>
              <a:t>Trong bài hát có nhắc đến con gì nhỉ?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90" y="1858643"/>
            <a:ext cx="8847786" cy="510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6952" y="35408"/>
            <a:ext cx="891040" cy="660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74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2"/>
    </mc:Choice>
    <mc:Fallback xmlns="">
      <p:transition spd="slow" advTm="29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070" y="290000"/>
            <a:ext cx="891040" cy="66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93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7158" y="2343955"/>
            <a:ext cx="10085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Time New Roman"/>
              </a:rPr>
              <a:t>Trích dẫn và đàm thoại nội dung câu chuyện: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4480" y="511926"/>
            <a:ext cx="891040" cy="660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2"/>
    </mc:Choice>
    <mc:Fallback xmlns="">
      <p:transition spd="slow" advTm="10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38" y="1984957"/>
            <a:ext cx="9156879" cy="4873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6598" y="826068"/>
            <a:ext cx="9547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  <a:latin typeface="Time New Roman"/>
              </a:rPr>
              <a:t>Cô vừa kể cho các con nghe câu chuyện gì?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6175" y="9262"/>
            <a:ext cx="891040" cy="660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5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5"/>
    </mc:Choice>
    <mc:Fallback xmlns="">
      <p:transition spd="slow" advTm="14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295721" y="244698"/>
            <a:ext cx="9291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  <a:latin typeface="Time New Roman"/>
              </a:rPr>
              <a:t>Trong câu chuyện có những nhân vật nào?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98" y="1911336"/>
            <a:ext cx="3521736" cy="4946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297" y="1836947"/>
            <a:ext cx="3941772" cy="5021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" y="1911337"/>
            <a:ext cx="3758205" cy="4946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8451" y="179462"/>
            <a:ext cx="891040" cy="660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7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1|1.7|0|2.3|2.4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2|0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|9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376</Words>
  <Application>Microsoft Office PowerPoint</Application>
  <PresentationFormat>Widescreen</PresentationFormat>
  <Paragraphs>39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Time New Roman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79</cp:revision>
  <dcterms:created xsi:type="dcterms:W3CDTF">2021-11-29T13:54:39Z</dcterms:created>
  <dcterms:modified xsi:type="dcterms:W3CDTF">2025-05-13T14:42:15Z</dcterms:modified>
</cp:coreProperties>
</file>