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6" r:id="rId2"/>
    <p:sldId id="282" r:id="rId3"/>
    <p:sldId id="289" r:id="rId4"/>
    <p:sldId id="281" r:id="rId5"/>
    <p:sldId id="294" r:id="rId6"/>
    <p:sldId id="285"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485" autoAdjust="0"/>
  </p:normalViewPr>
  <p:slideViewPr>
    <p:cSldViewPr>
      <p:cViewPr varScale="1">
        <p:scale>
          <a:sx n="66" d="100"/>
          <a:sy n="66" d="100"/>
        </p:scale>
        <p:origin x="1506"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DD6982F-BC4F-4104-A6E0-F5F68390F786}" type="datetimeFigureOut">
              <a:rPr lang="en-US" smtClean="0"/>
              <a:pPr/>
              <a:t>4/11/2025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9B090B-3315-48B3-8B17-2BB358C88E2A}" type="slidenum">
              <a:rPr lang="en-US" smtClean="0"/>
              <a:pPr/>
              <a:t>‹#›</a:t>
            </a:fld>
            <a:endParaRPr lang="en-US"/>
          </a:p>
        </p:txBody>
      </p:sp>
    </p:spTree>
    <p:extLst>
      <p:ext uri="{BB962C8B-B14F-4D97-AF65-F5344CB8AC3E}">
        <p14:creationId xmlns:p14="http://schemas.microsoft.com/office/powerpoint/2010/main" val="3177024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D6982F-BC4F-4104-A6E0-F5F68390F786}" type="datetimeFigureOut">
              <a:rPr lang="en-US" smtClean="0"/>
              <a:pPr/>
              <a:t>4/11/2025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9B090B-3315-48B3-8B17-2BB358C88E2A}" type="slidenum">
              <a:rPr lang="en-US" smtClean="0"/>
              <a:pPr/>
              <a:t>‹#›</a:t>
            </a:fld>
            <a:endParaRPr lang="en-US"/>
          </a:p>
        </p:txBody>
      </p:sp>
    </p:spTree>
    <p:extLst>
      <p:ext uri="{BB962C8B-B14F-4D97-AF65-F5344CB8AC3E}">
        <p14:creationId xmlns:p14="http://schemas.microsoft.com/office/powerpoint/2010/main" val="3686944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D6982F-BC4F-4104-A6E0-F5F68390F786}" type="datetimeFigureOut">
              <a:rPr lang="en-US" smtClean="0"/>
              <a:pPr/>
              <a:t>4/11/2025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9B090B-3315-48B3-8B17-2BB358C88E2A}" type="slidenum">
              <a:rPr lang="en-US" smtClean="0"/>
              <a:pPr/>
              <a:t>‹#›</a:t>
            </a:fld>
            <a:endParaRPr lang="en-US"/>
          </a:p>
        </p:txBody>
      </p:sp>
    </p:spTree>
    <p:extLst>
      <p:ext uri="{BB962C8B-B14F-4D97-AF65-F5344CB8AC3E}">
        <p14:creationId xmlns:p14="http://schemas.microsoft.com/office/powerpoint/2010/main" val="553044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D6982F-BC4F-4104-A6E0-F5F68390F786}" type="datetimeFigureOut">
              <a:rPr lang="en-US" smtClean="0"/>
              <a:pPr/>
              <a:t>4/11/2025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9B090B-3315-48B3-8B17-2BB358C88E2A}" type="slidenum">
              <a:rPr lang="en-US" smtClean="0"/>
              <a:pPr/>
              <a:t>‹#›</a:t>
            </a:fld>
            <a:endParaRPr lang="en-US"/>
          </a:p>
        </p:txBody>
      </p:sp>
    </p:spTree>
    <p:extLst>
      <p:ext uri="{BB962C8B-B14F-4D97-AF65-F5344CB8AC3E}">
        <p14:creationId xmlns:p14="http://schemas.microsoft.com/office/powerpoint/2010/main" val="3228374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DD6982F-BC4F-4104-A6E0-F5F68390F786}" type="datetimeFigureOut">
              <a:rPr lang="en-US" smtClean="0"/>
              <a:pPr/>
              <a:t>4/11/2025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9B090B-3315-48B3-8B17-2BB358C88E2A}" type="slidenum">
              <a:rPr lang="en-US" smtClean="0"/>
              <a:pPr/>
              <a:t>‹#›</a:t>
            </a:fld>
            <a:endParaRPr lang="en-US"/>
          </a:p>
        </p:txBody>
      </p:sp>
    </p:spTree>
    <p:extLst>
      <p:ext uri="{BB962C8B-B14F-4D97-AF65-F5344CB8AC3E}">
        <p14:creationId xmlns:p14="http://schemas.microsoft.com/office/powerpoint/2010/main" val="2186002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DD6982F-BC4F-4104-A6E0-F5F68390F786}" type="datetimeFigureOut">
              <a:rPr lang="en-US" smtClean="0"/>
              <a:pPr/>
              <a:t>4/11/2025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9B090B-3315-48B3-8B17-2BB358C88E2A}" type="slidenum">
              <a:rPr lang="en-US" smtClean="0"/>
              <a:pPr/>
              <a:t>‹#›</a:t>
            </a:fld>
            <a:endParaRPr lang="en-US"/>
          </a:p>
        </p:txBody>
      </p:sp>
    </p:spTree>
    <p:extLst>
      <p:ext uri="{BB962C8B-B14F-4D97-AF65-F5344CB8AC3E}">
        <p14:creationId xmlns:p14="http://schemas.microsoft.com/office/powerpoint/2010/main" val="42538480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DD6982F-BC4F-4104-A6E0-F5F68390F786}" type="datetimeFigureOut">
              <a:rPr lang="en-US" smtClean="0"/>
              <a:pPr/>
              <a:t>4/11/2025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9B090B-3315-48B3-8B17-2BB358C88E2A}" type="slidenum">
              <a:rPr lang="en-US" smtClean="0"/>
              <a:pPr/>
              <a:t>‹#›</a:t>
            </a:fld>
            <a:endParaRPr lang="en-US"/>
          </a:p>
        </p:txBody>
      </p:sp>
    </p:spTree>
    <p:extLst>
      <p:ext uri="{BB962C8B-B14F-4D97-AF65-F5344CB8AC3E}">
        <p14:creationId xmlns:p14="http://schemas.microsoft.com/office/powerpoint/2010/main" val="3308168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DD6982F-BC4F-4104-A6E0-F5F68390F786}" type="datetimeFigureOut">
              <a:rPr lang="en-US" smtClean="0"/>
              <a:pPr/>
              <a:t>4/11/2025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9B090B-3315-48B3-8B17-2BB358C88E2A}" type="slidenum">
              <a:rPr lang="en-US" smtClean="0"/>
              <a:pPr/>
              <a:t>‹#›</a:t>
            </a:fld>
            <a:endParaRPr lang="en-US"/>
          </a:p>
        </p:txBody>
      </p:sp>
    </p:spTree>
    <p:extLst>
      <p:ext uri="{BB962C8B-B14F-4D97-AF65-F5344CB8AC3E}">
        <p14:creationId xmlns:p14="http://schemas.microsoft.com/office/powerpoint/2010/main" val="13970222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D6982F-BC4F-4104-A6E0-F5F68390F786}" type="datetimeFigureOut">
              <a:rPr lang="en-US" smtClean="0"/>
              <a:pPr/>
              <a:t>4/11/2025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9B090B-3315-48B3-8B17-2BB358C88E2A}" type="slidenum">
              <a:rPr lang="en-US" smtClean="0"/>
              <a:pPr/>
              <a:t>‹#›</a:t>
            </a:fld>
            <a:endParaRPr lang="en-US"/>
          </a:p>
        </p:txBody>
      </p:sp>
    </p:spTree>
    <p:extLst>
      <p:ext uri="{BB962C8B-B14F-4D97-AF65-F5344CB8AC3E}">
        <p14:creationId xmlns:p14="http://schemas.microsoft.com/office/powerpoint/2010/main" val="42859380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DD6982F-BC4F-4104-A6E0-F5F68390F786}" type="datetimeFigureOut">
              <a:rPr lang="en-US" smtClean="0"/>
              <a:pPr/>
              <a:t>4/11/2025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9B090B-3315-48B3-8B17-2BB358C88E2A}" type="slidenum">
              <a:rPr lang="en-US" smtClean="0"/>
              <a:pPr/>
              <a:t>‹#›</a:t>
            </a:fld>
            <a:endParaRPr lang="en-US"/>
          </a:p>
        </p:txBody>
      </p:sp>
    </p:spTree>
    <p:extLst>
      <p:ext uri="{BB962C8B-B14F-4D97-AF65-F5344CB8AC3E}">
        <p14:creationId xmlns:p14="http://schemas.microsoft.com/office/powerpoint/2010/main" val="4148647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DD6982F-BC4F-4104-A6E0-F5F68390F786}" type="datetimeFigureOut">
              <a:rPr lang="en-US" smtClean="0"/>
              <a:pPr/>
              <a:t>4/11/2025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9B090B-3315-48B3-8B17-2BB358C88E2A}" type="slidenum">
              <a:rPr lang="en-US" smtClean="0"/>
              <a:pPr/>
              <a:t>‹#›</a:t>
            </a:fld>
            <a:endParaRPr lang="en-US"/>
          </a:p>
        </p:txBody>
      </p:sp>
    </p:spTree>
    <p:extLst>
      <p:ext uri="{BB962C8B-B14F-4D97-AF65-F5344CB8AC3E}">
        <p14:creationId xmlns:p14="http://schemas.microsoft.com/office/powerpoint/2010/main" val="1210225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4000" r="-4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D6982F-BC4F-4104-A6E0-F5F68390F786}" type="datetimeFigureOut">
              <a:rPr lang="en-US" smtClean="0"/>
              <a:pPr/>
              <a:t>4/11/2025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9B090B-3315-48B3-8B17-2BB358C88E2A}" type="slidenum">
              <a:rPr lang="en-US" smtClean="0"/>
              <a:pPr/>
              <a:t>‹#›</a:t>
            </a:fld>
            <a:endParaRPr lang="en-US"/>
          </a:p>
        </p:txBody>
      </p:sp>
    </p:spTree>
    <p:extLst>
      <p:ext uri="{BB962C8B-B14F-4D97-AF65-F5344CB8AC3E}">
        <p14:creationId xmlns:p14="http://schemas.microsoft.com/office/powerpoint/2010/main" val="41777015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p3"/><Relationship Id="rId1" Type="http://schemas.microsoft.com/office/2007/relationships/media" Target="../media/media2.mp3"/><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Kết quả hình ảnh cho hinh nen don gi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715"/>
            <a:ext cx="9144000" cy="688371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581400" y="1828800"/>
            <a:ext cx="184731" cy="369332"/>
          </a:xfrm>
          <a:prstGeom prst="rect">
            <a:avLst/>
          </a:prstGeom>
          <a:noFill/>
        </p:spPr>
        <p:txBody>
          <a:bodyPr wrap="none" rtlCol="0">
            <a:spAutoFit/>
          </a:bodyPr>
          <a:lstStyle/>
          <a:p>
            <a:endParaRPr lang="en-US" dirty="0">
              <a:solidFill>
                <a:prstClr val="black"/>
              </a:solidFill>
            </a:endParaRPr>
          </a:p>
        </p:txBody>
      </p:sp>
      <p:pic>
        <p:nvPicPr>
          <p:cNvPr id="5" name="Picture 4" descr="Kết quả hình ảnh cho hinh nen power point dep"/>
          <p:cNvPicPr>
            <a:picLocks noChangeAspect="1" noChangeArrowheads="1"/>
          </p:cNvPicPr>
          <p:nvPr/>
        </p:nvPicPr>
        <p:blipFill>
          <a:blip r:embed="rId3"/>
          <a:stretch>
            <a:fillRect/>
          </a:stretch>
        </p:blipFill>
        <p:spPr bwMode="auto">
          <a:xfrm>
            <a:off x="0" y="-25715"/>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WordArt 4"/>
          <p:cNvSpPr>
            <a:spLocks noChangeArrowheads="1" noChangeShapeType="1" noTextEdit="1"/>
          </p:cNvSpPr>
          <p:nvPr/>
        </p:nvSpPr>
        <p:spPr bwMode="auto">
          <a:xfrm>
            <a:off x="928661" y="285729"/>
            <a:ext cx="7000925" cy="2786082"/>
          </a:xfrm>
          <a:prstGeom prst="rect">
            <a:avLst/>
          </a:prstGeom>
        </p:spPr>
        <p:txBody>
          <a:bodyPr spcFirstLastPara="1" wrap="none" numCol="1" fromWordArt="1">
            <a:prstTxWarp prst="textArchUp">
              <a:avLst>
                <a:gd name="adj" fmla="val 10800004"/>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600" kern="10" dirty="0">
              <a:ln w="9525">
                <a:solidFill>
                  <a:srgbClr val="CC99FF"/>
                </a:solidFill>
                <a:round/>
                <a:headEnd/>
                <a:tailEnd/>
              </a:ln>
              <a:solidFill>
                <a:srgbClr val="0000FF"/>
              </a:solidFill>
              <a:effectLst>
                <a:outerShdw dist="53882" dir="2700000" algn="ctr" rotWithShape="0">
                  <a:srgbClr val="9999FF">
                    <a:alpha val="79999"/>
                  </a:srgbClr>
                </a:outerShdw>
              </a:effectLst>
              <a:latin typeface="Times New Roman"/>
              <a:cs typeface="Times New Roman"/>
            </a:endParaRPr>
          </a:p>
        </p:txBody>
      </p:sp>
      <p:sp>
        <p:nvSpPr>
          <p:cNvPr id="9" name="TextBox 8"/>
          <p:cNvSpPr txBox="1"/>
          <p:nvPr/>
        </p:nvSpPr>
        <p:spPr>
          <a:xfrm>
            <a:off x="2341244" y="2786058"/>
            <a:ext cx="4746364" cy="646331"/>
          </a:xfrm>
          <a:prstGeom prst="rect">
            <a:avLst/>
          </a:prstGeom>
          <a:noFill/>
        </p:spPr>
        <p:txBody>
          <a:bodyPr wrap="none" rtlCol="0">
            <a:spAutoFit/>
          </a:bodyPr>
          <a:lstStyle/>
          <a:p>
            <a:pPr algn="ctr"/>
            <a:r>
              <a:rPr lang="en-US" sz="3600" b="1" dirty="0">
                <a:solidFill>
                  <a:srgbClr val="FF0000"/>
                </a:solidFill>
                <a:latin typeface="Times New Roman" pitchFamily="18" charset="0"/>
                <a:cs typeface="Times New Roman" pitchFamily="18" charset="0"/>
              </a:rPr>
              <a:t>NHẬN BIẾT TẬP NÓI</a:t>
            </a:r>
          </a:p>
        </p:txBody>
      </p:sp>
      <p:sp>
        <p:nvSpPr>
          <p:cNvPr id="10" name="TextBox 9"/>
          <p:cNvSpPr txBox="1"/>
          <p:nvPr/>
        </p:nvSpPr>
        <p:spPr>
          <a:xfrm>
            <a:off x="2971800" y="6172200"/>
            <a:ext cx="2920992" cy="461665"/>
          </a:xfrm>
          <a:prstGeom prst="rect">
            <a:avLst/>
          </a:prstGeom>
          <a:noFill/>
        </p:spPr>
        <p:txBody>
          <a:bodyPr wrap="none" rtlCol="0">
            <a:spAutoFit/>
          </a:bodyPr>
          <a:lstStyle/>
          <a:p>
            <a:r>
              <a:rPr lang="en-US" sz="2400" b="1" dirty="0">
                <a:solidFill>
                  <a:prstClr val="black"/>
                </a:solidFill>
                <a:latin typeface="Times New Roman" pitchFamily="18" charset="0"/>
                <a:cs typeface="Times New Roman" pitchFamily="18" charset="0"/>
              </a:rPr>
              <a:t>Năm </a:t>
            </a:r>
            <a:r>
              <a:rPr lang="en-US" sz="2400" b="1" err="1">
                <a:solidFill>
                  <a:prstClr val="black"/>
                </a:solidFill>
                <a:latin typeface="Times New Roman" pitchFamily="18" charset="0"/>
                <a:cs typeface="Times New Roman" pitchFamily="18" charset="0"/>
              </a:rPr>
              <a:t>học</a:t>
            </a:r>
            <a:r>
              <a:rPr lang="en-US" sz="2400" b="1">
                <a:solidFill>
                  <a:prstClr val="black"/>
                </a:solidFill>
                <a:latin typeface="Times New Roman" pitchFamily="18" charset="0"/>
                <a:cs typeface="Times New Roman" pitchFamily="18" charset="0"/>
              </a:rPr>
              <a:t> 2024 - 2025</a:t>
            </a:r>
            <a:endParaRPr lang="en-US" sz="2400" b="1" dirty="0">
              <a:solidFill>
                <a:prstClr val="black"/>
              </a:solidFill>
              <a:latin typeface="Times New Roman" pitchFamily="18" charset="0"/>
              <a:cs typeface="Times New Roman" pitchFamily="18" charset="0"/>
            </a:endParaRPr>
          </a:p>
        </p:txBody>
      </p:sp>
      <p:sp>
        <p:nvSpPr>
          <p:cNvPr id="12" name="TextBox 11"/>
          <p:cNvSpPr txBox="1"/>
          <p:nvPr/>
        </p:nvSpPr>
        <p:spPr>
          <a:xfrm>
            <a:off x="2977429" y="282626"/>
            <a:ext cx="3246402" cy="400110"/>
          </a:xfrm>
          <a:prstGeom prst="rect">
            <a:avLst/>
          </a:prstGeom>
          <a:noFill/>
        </p:spPr>
        <p:txBody>
          <a:bodyPr wrap="none" rtlCol="0">
            <a:spAutoFit/>
          </a:bodyPr>
          <a:lstStyle/>
          <a:p>
            <a:pPr algn="ctr"/>
            <a:r>
              <a:rPr lang="en-US" sz="2000" b="1">
                <a:solidFill>
                  <a:prstClr val="black"/>
                </a:solidFill>
                <a:latin typeface="Times New Roman"/>
              </a:rPr>
              <a:t>UBND </a:t>
            </a:r>
            <a:r>
              <a:rPr lang="vi-VN" sz="2000" b="1">
                <a:solidFill>
                  <a:prstClr val="black"/>
                </a:solidFill>
                <a:latin typeface="Times New Roman"/>
              </a:rPr>
              <a:t>QUẬN </a:t>
            </a:r>
            <a:r>
              <a:rPr lang="vi-VN" sz="2000" b="1" dirty="0">
                <a:solidFill>
                  <a:prstClr val="black"/>
                </a:solidFill>
                <a:latin typeface="Times New Roman"/>
              </a:rPr>
              <a:t>LONG BIÊN</a:t>
            </a:r>
            <a:endParaRPr lang="en-US" sz="2000" b="1" dirty="0">
              <a:solidFill>
                <a:prstClr val="black"/>
              </a:solidFill>
            </a:endParaRPr>
          </a:p>
        </p:txBody>
      </p:sp>
      <p:sp>
        <p:nvSpPr>
          <p:cNvPr id="13" name="TextBox 12"/>
          <p:cNvSpPr txBox="1"/>
          <p:nvPr/>
        </p:nvSpPr>
        <p:spPr>
          <a:xfrm>
            <a:off x="2465270" y="658892"/>
            <a:ext cx="4270721" cy="400110"/>
          </a:xfrm>
          <a:prstGeom prst="rect">
            <a:avLst/>
          </a:prstGeom>
          <a:noFill/>
        </p:spPr>
        <p:txBody>
          <a:bodyPr wrap="none" rtlCol="0">
            <a:spAutoFit/>
          </a:bodyPr>
          <a:lstStyle/>
          <a:p>
            <a:pPr algn="ctr"/>
            <a:r>
              <a:rPr lang="vi-VN" sz="2000" b="1" dirty="0">
                <a:solidFill>
                  <a:prstClr val="black"/>
                </a:solidFill>
                <a:latin typeface="Times New Roman"/>
              </a:rPr>
              <a:t>TRƯỜNG MẦM </a:t>
            </a:r>
            <a:r>
              <a:rPr lang="vi-VN" sz="2000" b="1">
                <a:solidFill>
                  <a:prstClr val="black"/>
                </a:solidFill>
                <a:latin typeface="Times New Roman"/>
              </a:rPr>
              <a:t>NON </a:t>
            </a:r>
            <a:r>
              <a:rPr lang="en-US" sz="2000" b="1">
                <a:solidFill>
                  <a:prstClr val="black"/>
                </a:solidFill>
                <a:latin typeface="Times New Roman"/>
              </a:rPr>
              <a:t>ĐỨC GIANG</a:t>
            </a:r>
            <a:endParaRPr lang="en-US" sz="2000" b="1" dirty="0">
              <a:solidFill>
                <a:prstClr val="black"/>
              </a:solidFill>
            </a:endParaRPr>
          </a:p>
        </p:txBody>
      </p:sp>
      <p:sp>
        <p:nvSpPr>
          <p:cNvPr id="14" name="TextBox 13"/>
          <p:cNvSpPr txBox="1"/>
          <p:nvPr/>
        </p:nvSpPr>
        <p:spPr>
          <a:xfrm>
            <a:off x="2032290" y="4048296"/>
            <a:ext cx="5364272" cy="1569660"/>
          </a:xfrm>
          <a:prstGeom prst="rect">
            <a:avLst/>
          </a:prstGeom>
          <a:noFill/>
        </p:spPr>
        <p:txBody>
          <a:bodyPr wrap="square" rtlCol="0">
            <a:spAutoFit/>
          </a:bodyPr>
          <a:lstStyle/>
          <a:p>
            <a:r>
              <a:rPr lang="en-US" sz="3200" dirty="0" err="1">
                <a:latin typeface="Times New Roman" panose="02020603050405020304" pitchFamily="18" charset="0"/>
                <a:cs typeface="Times New Roman" panose="02020603050405020304" pitchFamily="18" charset="0"/>
              </a:rPr>
              <a:t>Đề</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Đèn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giao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thông</a:t>
            </a:r>
            <a:r>
              <a:rPr lang="en-US" sz="3200" dirty="0">
                <a:latin typeface="Times New Roman" panose="02020603050405020304" pitchFamily="18" charset="0"/>
                <a:cs typeface="Times New Roman" panose="02020603050405020304" pitchFamily="18" charset="0"/>
              </a:rPr>
              <a:t>.</a:t>
            </a:r>
          </a:p>
          <a:p>
            <a:r>
              <a:rPr lang="en-US" sz="3200" dirty="0" err="1">
                <a:latin typeface="Times New Roman" panose="02020603050405020304" pitchFamily="18" charset="0"/>
                <a:cs typeface="Times New Roman" panose="02020603050405020304" pitchFamily="18" charset="0"/>
              </a:rPr>
              <a:t>Lứa</a:t>
            </a:r>
            <a:r>
              <a:rPr lang="en-US" sz="3200" dirty="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tuổi</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trẻ</a:t>
            </a:r>
            <a:r>
              <a:rPr lang="en-US" sz="3200" dirty="0">
                <a:latin typeface="Times New Roman" panose="02020603050405020304" pitchFamily="18" charset="0"/>
                <a:cs typeface="Times New Roman" panose="02020603050405020304" pitchFamily="18" charset="0"/>
              </a:rPr>
              <a:t> 24-36 </a:t>
            </a:r>
            <a:r>
              <a:rPr lang="en-US" sz="3200" dirty="0" err="1">
                <a:latin typeface="Times New Roman" panose="02020603050405020304" pitchFamily="18" charset="0"/>
                <a:cs typeface="Times New Roman" panose="02020603050405020304" pitchFamily="18" charset="0"/>
              </a:rPr>
              <a:t>tháng</a:t>
            </a:r>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GV: </a:t>
            </a:r>
            <a:r>
              <a:rPr lang="en-US" sz="3200" dirty="0" err="1">
                <a:latin typeface="Times New Roman" panose="02020603050405020304" pitchFamily="18" charset="0"/>
                <a:cs typeface="Times New Roman" panose="02020603050405020304" pitchFamily="18" charset="0"/>
              </a:rPr>
              <a:t>Âu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Thị</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Hiển</a:t>
            </a:r>
            <a:endParaRPr lang="en-US" sz="3200" dirty="0">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EA762F66-1497-8FC1-1B4D-3D137922B39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60962" y="1157558"/>
            <a:ext cx="1616909" cy="1628500"/>
          </a:xfrm>
          <a:prstGeom prst="rect">
            <a:avLst/>
          </a:prstGeom>
        </p:spPr>
      </p:pic>
    </p:spTree>
    <p:extLst>
      <p:ext uri="{BB962C8B-B14F-4D97-AF65-F5344CB8AC3E}">
        <p14:creationId xmlns:p14="http://schemas.microsoft.com/office/powerpoint/2010/main" val="17280711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6000" r="-26000"/>
          </a:stretch>
        </a:blipFill>
        <a:effectLst/>
      </p:bgPr>
    </p:bg>
    <p:spTree>
      <p:nvGrpSpPr>
        <p:cNvPr id="1" name=""/>
        <p:cNvGrpSpPr/>
        <p:nvPr/>
      </p:nvGrpSpPr>
      <p:grpSpPr>
        <a:xfrm>
          <a:off x="0" y="0"/>
          <a:ext cx="0" cy="0"/>
          <a:chOff x="0" y="0"/>
          <a:chExt cx="0" cy="0"/>
        </a:xfrm>
      </p:grpSpPr>
      <p:sp>
        <p:nvSpPr>
          <p:cNvPr id="233473" name="Rectangle 1"/>
          <p:cNvSpPr>
            <a:spLocks noChangeArrowheads="1"/>
          </p:cNvSpPr>
          <p:nvPr/>
        </p:nvSpPr>
        <p:spPr bwMode="auto">
          <a:xfrm>
            <a:off x="1043608" y="887234"/>
            <a:ext cx="756084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742950" marR="0" lvl="0" indent="-742950" algn="ctr" defTabSz="914400" rtl="0" eaLnBrk="1" fontAlgn="base" latinLnBrk="0" hangingPunct="1">
              <a:lnSpc>
                <a:spcPct val="100000"/>
              </a:lnSpc>
              <a:spcBef>
                <a:spcPct val="0"/>
              </a:spcBef>
              <a:spcAft>
                <a:spcPct val="0"/>
              </a:spcAft>
              <a:buClrTx/>
              <a:buSzTx/>
              <a:buFontTx/>
              <a:buAutoNum type="arabicPeriod"/>
              <a:tabLst/>
            </a:pPr>
            <a:r>
              <a:rPr kumimoji="0" lang="vi-VN" sz="3600" b="1" i="0" u="none" strike="noStrike" cap="none" normalizeH="0" baseline="0" dirty="0">
                <a:ln>
                  <a:noFill/>
                </a:ln>
                <a:solidFill>
                  <a:srgbClr val="0070C0"/>
                </a:solidFill>
                <a:effectLst/>
                <a:latin typeface="Times New Roman" pitchFamily="18" charset="0"/>
                <a:ea typeface="Times New Roman" pitchFamily="18" charset="0"/>
                <a:cs typeface="Times New Roman" pitchFamily="18" charset="0"/>
              </a:rPr>
              <a:t>Ổn định tổ chức:</a:t>
            </a:r>
            <a:endParaRPr lang="en-US" sz="3600" b="1" dirty="0">
              <a:solidFill>
                <a:srgbClr val="0070C0"/>
              </a:solidFill>
              <a:latin typeface="Times New Roman" pitchFamily="18" charset="0"/>
              <a:ea typeface="Times New Roman" pitchFamily="18" charset="0"/>
              <a:cs typeface="Times New Roman" pitchFamily="18" charset="0"/>
            </a:endParaRPr>
          </a:p>
          <a:p>
            <a:pPr marR="0" lvl="0" algn="ctr" defTabSz="914400" rtl="0" eaLnBrk="1" fontAlgn="base" latinLnBrk="0" hangingPunct="1">
              <a:lnSpc>
                <a:spcPct val="100000"/>
              </a:lnSpc>
              <a:spcBef>
                <a:spcPct val="0"/>
              </a:spcBef>
              <a:spcAft>
                <a:spcPct val="0"/>
              </a:spcAft>
              <a:buClrTx/>
              <a:buSzTx/>
              <a:tabLst/>
            </a:pPr>
            <a:r>
              <a:rPr lang="pt-BR" sz="2800" b="1"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a:t>
            </a:r>
            <a:r>
              <a:rPr lang="en-US" sz="2800" dirty="0" err="1" smtClean="0">
                <a:latin typeface="Times New Roman" panose="02020603050405020304" pitchFamily="18" charset="0"/>
                <a:cs typeface="Times New Roman" panose="02020603050405020304" pitchFamily="18" charset="0"/>
              </a:rPr>
              <a:t>Đi</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phố</a:t>
            </a:r>
            <a:r>
              <a:rPr lang="en-US" sz="2800" dirty="0">
                <a:latin typeface="Times New Roman" panose="02020603050405020304" pitchFamily="18" charset="0"/>
                <a:cs typeface="Times New Roman" panose="02020603050405020304" pitchFamily="18" charset="0"/>
              </a:rPr>
              <a:t>”.</a:t>
            </a:r>
          </a:p>
        </p:txBody>
      </p:sp>
      <p:sp>
        <p:nvSpPr>
          <p:cNvPr id="3" name="TextBox 2"/>
          <p:cNvSpPr txBox="1"/>
          <p:nvPr/>
        </p:nvSpPr>
        <p:spPr>
          <a:xfrm>
            <a:off x="2771800" y="1964452"/>
            <a:ext cx="4104456" cy="4401205"/>
          </a:xfrm>
          <a:prstGeom prst="rect">
            <a:avLst/>
          </a:prstGeom>
          <a:noFill/>
        </p:spPr>
        <p:txBody>
          <a:bodyPr wrap="square" rtlCol="0">
            <a:spAutoFit/>
          </a:bodyPr>
          <a:lstStyle/>
          <a:p>
            <a:pPr algn="ctr"/>
            <a:r>
              <a:rPr lang="vi-VN" sz="2800" b="1" dirty="0">
                <a:solidFill>
                  <a:srgbClr val="FF0000"/>
                </a:solidFill>
                <a:latin typeface="+mj-lt"/>
              </a:rPr>
              <a:t>Đi chơi phố</a:t>
            </a:r>
            <a:br>
              <a:rPr lang="vi-VN" sz="2800" b="1" dirty="0">
                <a:solidFill>
                  <a:srgbClr val="FF0000"/>
                </a:solidFill>
                <a:latin typeface="+mj-lt"/>
              </a:rPr>
            </a:br>
            <a:r>
              <a:rPr lang="vi-VN" sz="2800" dirty="0">
                <a:latin typeface="+mj-lt"/>
              </a:rPr>
              <a:t/>
            </a:r>
            <a:br>
              <a:rPr lang="vi-VN" sz="2800" dirty="0">
                <a:latin typeface="+mj-lt"/>
              </a:rPr>
            </a:br>
            <a:r>
              <a:rPr lang="vi-VN" sz="2800" dirty="0">
                <a:latin typeface="+mj-lt"/>
              </a:rPr>
              <a:t> Ði chơi phố </a:t>
            </a:r>
            <a:br>
              <a:rPr lang="vi-VN" sz="2800" dirty="0">
                <a:latin typeface="+mj-lt"/>
              </a:rPr>
            </a:br>
            <a:r>
              <a:rPr lang="vi-VN" sz="2800" dirty="0">
                <a:latin typeface="+mj-lt"/>
              </a:rPr>
              <a:t>Gặp đèn đỏ</a:t>
            </a:r>
            <a:br>
              <a:rPr lang="vi-VN" sz="2800" dirty="0">
                <a:latin typeface="+mj-lt"/>
              </a:rPr>
            </a:br>
            <a:r>
              <a:rPr lang="vi-VN" sz="2800" dirty="0">
                <a:latin typeface="+mj-lt"/>
              </a:rPr>
              <a:t> Dừng lại thôi</a:t>
            </a:r>
            <a:br>
              <a:rPr lang="vi-VN" sz="2800" dirty="0">
                <a:latin typeface="+mj-lt"/>
              </a:rPr>
            </a:br>
            <a:r>
              <a:rPr lang="vi-VN" sz="2800" dirty="0">
                <a:latin typeface="+mj-lt"/>
              </a:rPr>
              <a:t>    Không qua vội</a:t>
            </a:r>
            <a:br>
              <a:rPr lang="vi-VN" sz="2800" dirty="0">
                <a:latin typeface="+mj-lt"/>
              </a:rPr>
            </a:br>
            <a:r>
              <a:rPr lang="vi-VN" sz="2800" dirty="0">
                <a:latin typeface="+mj-lt"/>
              </a:rPr>
              <a:t>Ðèn vàng rồi</a:t>
            </a:r>
            <a:br>
              <a:rPr lang="vi-VN" sz="2800" dirty="0">
                <a:latin typeface="+mj-lt"/>
              </a:rPr>
            </a:br>
            <a:r>
              <a:rPr lang="vi-VN" sz="2800" dirty="0">
                <a:latin typeface="+mj-lt"/>
              </a:rPr>
              <a:t> Tiếp đèn xanh</a:t>
            </a:r>
            <a:br>
              <a:rPr lang="vi-VN" sz="2800" dirty="0">
                <a:latin typeface="+mj-lt"/>
              </a:rPr>
            </a:br>
            <a:r>
              <a:rPr lang="vi-VN" sz="2800" dirty="0">
                <a:latin typeface="+mj-lt"/>
              </a:rPr>
              <a:t>  </a:t>
            </a:r>
            <a:r>
              <a:rPr lang="en-US" sz="2800" dirty="0">
                <a:latin typeface="+mj-lt"/>
              </a:rPr>
              <a:t> </a:t>
            </a:r>
            <a:r>
              <a:rPr lang="vi-VN" sz="2800" dirty="0">
                <a:latin typeface="+mj-lt"/>
              </a:rPr>
              <a:t> Nào nhanh nhanh </a:t>
            </a:r>
            <a:br>
              <a:rPr lang="vi-VN" sz="2800" dirty="0">
                <a:latin typeface="+mj-lt"/>
              </a:rPr>
            </a:br>
            <a:r>
              <a:rPr lang="vi-VN" sz="2800" dirty="0">
                <a:latin typeface="+mj-lt"/>
              </a:rPr>
              <a:t>     Qua đường nhé!</a:t>
            </a:r>
            <a:endParaRPr lang="en-US" sz="2800" dirty="0">
              <a:latin typeface="+mj-l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83336" y="-34255"/>
            <a:ext cx="7403413" cy="1200329"/>
          </a:xfrm>
          <a:prstGeom prst="rect">
            <a:avLst/>
          </a:prstGeom>
          <a:noFill/>
        </p:spPr>
        <p:txBody>
          <a:bodyPr wrap="square" rtlCol="0">
            <a:spAutoFit/>
          </a:bodyPr>
          <a:lstStyle/>
          <a:p>
            <a:pPr algn="ctr">
              <a:lnSpc>
                <a:spcPct val="150000"/>
              </a:lnSpc>
            </a:pPr>
            <a:r>
              <a:rPr lang="pt-BR" sz="2400" b="1" dirty="0">
                <a:solidFill>
                  <a:srgbClr val="FF0000"/>
                </a:solidFill>
                <a:latin typeface="Times New Roman" panose="02020603050405020304" pitchFamily="18" charset="0"/>
                <a:cs typeface="Times New Roman" panose="02020603050405020304" pitchFamily="18" charset="0"/>
              </a:rPr>
              <a:t>2. Phương pháp, hình thức tổ chức</a:t>
            </a:r>
            <a:r>
              <a:rPr lang="pt-BR" sz="2400" b="1" dirty="0">
                <a:latin typeface="Times New Roman" panose="02020603050405020304" pitchFamily="18" charset="0"/>
                <a:cs typeface="Times New Roman" panose="02020603050405020304" pitchFamily="18" charset="0"/>
              </a:rPr>
              <a:t>:</a:t>
            </a:r>
          </a:p>
          <a:p>
            <a:pPr algn="ctr">
              <a:lnSpc>
                <a:spcPct val="150000"/>
              </a:lnSpc>
            </a:pPr>
            <a:r>
              <a:rPr lang="pt-BR" sz="2400" b="1" dirty="0">
                <a:latin typeface="Times New Roman" panose="02020603050405020304" pitchFamily="18" charset="0"/>
                <a:cs typeface="Times New Roman" panose="02020603050405020304" pitchFamily="18" charset="0"/>
              </a:rPr>
              <a:t>* Nhận biết: Em đi qua ngã tư đường phố</a:t>
            </a:r>
            <a:endParaRPr lang="en-US" sz="2400" dirty="0">
              <a:latin typeface="Times New Roman" panose="02020603050405020304" pitchFamily="18" charset="0"/>
              <a:cs typeface="Times New Roman" panose="02020603050405020304" pitchFamily="18" charset="0"/>
            </a:endParaRPr>
          </a:p>
        </p:txBody>
      </p:sp>
      <p:sp>
        <p:nvSpPr>
          <p:cNvPr id="2" name="Rectangle 1"/>
          <p:cNvSpPr/>
          <p:nvPr/>
        </p:nvSpPr>
        <p:spPr>
          <a:xfrm>
            <a:off x="74645" y="1166074"/>
            <a:ext cx="4572000" cy="5170646"/>
          </a:xfrm>
          <a:prstGeom prst="rect">
            <a:avLst/>
          </a:prstGeom>
        </p:spPr>
        <p:txBody>
          <a:bodyPr>
            <a:spAutoFit/>
          </a:bodyPr>
          <a:lstStyle/>
          <a:p>
            <a:r>
              <a:rPr lang="en-US" sz="2400" dirty="0">
                <a:latin typeface="Time New Roman"/>
              </a:rPr>
              <a:t>-</a:t>
            </a:r>
            <a:r>
              <a:rPr lang="vi-VN" sz="2400" dirty="0">
                <a:latin typeface="Time New Roman"/>
              </a:rPr>
              <a:t> Đây là gì? (Đèn giao thông). Đèn này màu gì? (Cô chỉ vào đèn màu xanh)</a:t>
            </a:r>
          </a:p>
          <a:p>
            <a:r>
              <a:rPr lang="vi-VN" sz="2400" dirty="0">
                <a:latin typeface="Time New Roman"/>
              </a:rPr>
              <a:t>- Khi gặp đèn xanh các PTGT như thế nào?</a:t>
            </a:r>
          </a:p>
          <a:p>
            <a:r>
              <a:rPr lang="vi-VN" sz="2400" dirty="0">
                <a:latin typeface="Time New Roman"/>
              </a:rPr>
              <a:t>- Đèn này màu gì? (Cô chỉ vào đèn màu vàng). Khi đèn vàng các PT đi thế nào?</a:t>
            </a:r>
          </a:p>
          <a:p>
            <a:r>
              <a:rPr lang="vi-VN" sz="2400" dirty="0">
                <a:latin typeface="Time New Roman"/>
              </a:rPr>
              <a:t>- Đèn này màu gì? (Cô chỉ vào đèn màu đỏ). Khi đèn đỏ các PT đi như thế nào?</a:t>
            </a:r>
          </a:p>
          <a:p>
            <a:r>
              <a:rPr lang="vi-VN" sz="2400" dirty="0">
                <a:latin typeface="Time New Roman"/>
              </a:rPr>
              <a:t>- Đèn giao thông dùng cho đường gì?</a:t>
            </a:r>
          </a:p>
          <a:p>
            <a:endParaRPr lang="vi-VN"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4008" y="1268760"/>
            <a:ext cx="4104456" cy="5256584"/>
          </a:xfrm>
          <a:prstGeom prst="rect">
            <a:avLst/>
          </a:prstGeom>
        </p:spPr>
      </p:pic>
    </p:spTree>
    <p:extLst>
      <p:ext uri="{BB962C8B-B14F-4D97-AF65-F5344CB8AC3E}">
        <p14:creationId xmlns:p14="http://schemas.microsoft.com/office/powerpoint/2010/main" val="10497173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27584" y="2060848"/>
            <a:ext cx="7488832" cy="1815882"/>
          </a:xfrm>
          <a:prstGeom prst="rect">
            <a:avLst/>
          </a:prstGeom>
        </p:spPr>
        <p:txBody>
          <a:bodyPr wrap="square">
            <a:spAutoFit/>
          </a:bodyPr>
          <a:lstStyle/>
          <a:p>
            <a:r>
              <a:rPr lang="vi-VN" sz="2800" dirty="0">
                <a:solidFill>
                  <a:srgbClr val="FF0000"/>
                </a:solidFill>
              </a:rPr>
              <a:t>* Giáo dục trẻ: </a:t>
            </a:r>
            <a:r>
              <a:rPr lang="vi-VN" sz="2800" dirty="0">
                <a:solidFill>
                  <a:srgbClr val="0070C0"/>
                </a:solidFill>
              </a:rPr>
              <a:t>Khi đi trên các PTGT phải ngồi ngoan không đùa nghịch, giữ an toàn giao thông khi gặp đèn xanh được đi, đèn đỏ phải dừng lại còn đèn vàng thì đi chậm lại.</a:t>
            </a:r>
            <a:endParaRPr lang="en-US" altLang="en-US" sz="2800" b="1" i="1" dirty="0">
              <a:solidFill>
                <a:srgbClr val="0070C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15616" y="589057"/>
            <a:ext cx="2008883" cy="584775"/>
          </a:xfrm>
          <a:prstGeom prst="rect">
            <a:avLst/>
          </a:prstGeom>
          <a:noFill/>
        </p:spPr>
        <p:txBody>
          <a:bodyPr wrap="none" rtlCol="0">
            <a:spAutoFit/>
          </a:bodyPr>
          <a:lstStyle/>
          <a:p>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Ôn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luyện</a:t>
            </a:r>
            <a:endParaRPr lang="en-US" sz="3200" dirty="0">
              <a:solidFill>
                <a:srgbClr val="FF0000"/>
              </a:solidFill>
              <a:latin typeface="Times New Roman" panose="02020603050405020304" pitchFamily="18" charset="0"/>
              <a:cs typeface="Times New Roman" panose="02020603050405020304" pitchFamily="18" charset="0"/>
            </a:endParaRPr>
          </a:p>
        </p:txBody>
      </p:sp>
      <p:pic>
        <p:nvPicPr>
          <p:cNvPr id="3" name="tiêt nhac trẻ thuc hien  tạo hinh">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092280" y="5301208"/>
            <a:ext cx="609600" cy="609600"/>
          </a:xfrm>
          <a:prstGeom prst="rect">
            <a:avLst/>
          </a:prstGeom>
        </p:spPr>
      </p:pic>
      <p:sp>
        <p:nvSpPr>
          <p:cNvPr id="4" name="TextBox 3"/>
          <p:cNvSpPr txBox="1"/>
          <p:nvPr/>
        </p:nvSpPr>
        <p:spPr>
          <a:xfrm>
            <a:off x="726811" y="1739933"/>
            <a:ext cx="6912768" cy="954107"/>
          </a:xfrm>
          <a:prstGeom prst="rect">
            <a:avLst/>
          </a:prstGeom>
          <a:noFill/>
        </p:spPr>
        <p:txBody>
          <a:bodyPr wrap="square" rtlCol="0">
            <a:spAutoFit/>
          </a:bodyPr>
          <a:lstStyle/>
          <a:p>
            <a:r>
              <a:rPr lang="vi-VN" sz="2800" dirty="0">
                <a:solidFill>
                  <a:srgbClr val="0070C0"/>
                </a:solidFill>
                <a:latin typeface="+mj-lt"/>
              </a:rPr>
              <a:t>- TC1:  Thi xem ai nhanh: Cho trẻ chơi lô tô chọn màu đèn theo yêu cầu.</a:t>
            </a:r>
          </a:p>
        </p:txBody>
      </p:sp>
      <p:sp>
        <p:nvSpPr>
          <p:cNvPr id="5" name="TextBox 4"/>
          <p:cNvSpPr txBox="1"/>
          <p:nvPr/>
        </p:nvSpPr>
        <p:spPr>
          <a:xfrm>
            <a:off x="726811" y="3137031"/>
            <a:ext cx="7488832" cy="1815882"/>
          </a:xfrm>
          <a:prstGeom prst="rect">
            <a:avLst/>
          </a:prstGeom>
          <a:noFill/>
        </p:spPr>
        <p:txBody>
          <a:bodyPr wrap="square" rtlCol="0">
            <a:spAutoFit/>
          </a:bodyPr>
          <a:lstStyle/>
          <a:p>
            <a:r>
              <a:rPr lang="vi-VN" sz="2800" dirty="0">
                <a:solidFill>
                  <a:srgbClr val="0070C0"/>
                </a:solidFill>
                <a:latin typeface="+mj-lt"/>
              </a:rPr>
              <a:t>- TC2: Đi theo tín hiệu đèn: Cô làm đèn tín hiệu 3 màu khi cô giơ đèn tín hiệu màu</a:t>
            </a:r>
            <a:r>
              <a:rPr lang="en-US" sz="2800" dirty="0">
                <a:solidFill>
                  <a:srgbClr val="0070C0"/>
                </a:solidFill>
                <a:latin typeface="+mj-lt"/>
              </a:rPr>
              <a:t> </a:t>
            </a:r>
            <a:r>
              <a:rPr lang="en-US" sz="2800" dirty="0" err="1">
                <a:solidFill>
                  <a:srgbClr val="0070C0"/>
                </a:solidFill>
                <a:latin typeface="+mj-lt"/>
              </a:rPr>
              <a:t>gì</a:t>
            </a:r>
            <a:r>
              <a:rPr lang="en-US" sz="2800" dirty="0">
                <a:solidFill>
                  <a:srgbClr val="0070C0"/>
                </a:solidFill>
                <a:latin typeface="+mj-lt"/>
              </a:rPr>
              <a:t> </a:t>
            </a:r>
            <a:r>
              <a:rPr lang="en-US" sz="2800" dirty="0" err="1">
                <a:solidFill>
                  <a:srgbClr val="0070C0"/>
                </a:solidFill>
                <a:latin typeface="+mj-lt"/>
              </a:rPr>
              <a:t>trẻ</a:t>
            </a:r>
            <a:r>
              <a:rPr lang="en-US" sz="2800" dirty="0">
                <a:solidFill>
                  <a:srgbClr val="0070C0"/>
                </a:solidFill>
                <a:latin typeface="+mj-lt"/>
              </a:rPr>
              <a:t> </a:t>
            </a:r>
            <a:r>
              <a:rPr lang="en-US" sz="2800" dirty="0" err="1">
                <a:solidFill>
                  <a:srgbClr val="0070C0"/>
                </a:solidFill>
                <a:latin typeface="+mj-lt"/>
              </a:rPr>
              <a:t>nhìn</a:t>
            </a:r>
            <a:r>
              <a:rPr lang="en-US" sz="2800" dirty="0">
                <a:solidFill>
                  <a:srgbClr val="0070C0"/>
                </a:solidFill>
                <a:latin typeface="+mj-lt"/>
              </a:rPr>
              <a:t> </a:t>
            </a:r>
            <a:r>
              <a:rPr lang="en-US" sz="2800" dirty="0" err="1">
                <a:solidFill>
                  <a:srgbClr val="0070C0"/>
                </a:solidFill>
                <a:latin typeface="+mj-lt"/>
              </a:rPr>
              <a:t>vào</a:t>
            </a:r>
            <a:r>
              <a:rPr lang="en-US" sz="2800" dirty="0">
                <a:solidFill>
                  <a:srgbClr val="0070C0"/>
                </a:solidFill>
                <a:latin typeface="+mj-lt"/>
              </a:rPr>
              <a:t> </a:t>
            </a:r>
            <a:r>
              <a:rPr lang="en-US" sz="2800" dirty="0" err="1">
                <a:solidFill>
                  <a:srgbClr val="0070C0"/>
                </a:solidFill>
                <a:latin typeface="+mj-lt"/>
              </a:rPr>
              <a:t>màu</a:t>
            </a:r>
            <a:r>
              <a:rPr lang="en-US" sz="2800" dirty="0">
                <a:solidFill>
                  <a:srgbClr val="0070C0"/>
                </a:solidFill>
                <a:latin typeface="+mj-lt"/>
              </a:rPr>
              <a:t> </a:t>
            </a:r>
            <a:r>
              <a:rPr lang="en-US" sz="2800" dirty="0" err="1">
                <a:solidFill>
                  <a:srgbClr val="0070C0"/>
                </a:solidFill>
                <a:latin typeface="+mj-lt"/>
              </a:rPr>
              <a:t>đèn</a:t>
            </a:r>
            <a:r>
              <a:rPr lang="en-US" sz="2800" dirty="0">
                <a:solidFill>
                  <a:srgbClr val="0070C0"/>
                </a:solidFill>
                <a:latin typeface="+mj-lt"/>
              </a:rPr>
              <a:t> </a:t>
            </a:r>
            <a:r>
              <a:rPr lang="en-US" sz="2800" dirty="0" err="1">
                <a:solidFill>
                  <a:srgbClr val="0070C0"/>
                </a:solidFill>
                <a:latin typeface="+mj-lt"/>
              </a:rPr>
              <a:t>để</a:t>
            </a:r>
            <a:r>
              <a:rPr lang="en-US" sz="2800" dirty="0">
                <a:solidFill>
                  <a:srgbClr val="0070C0"/>
                </a:solidFill>
                <a:latin typeface="+mj-lt"/>
              </a:rPr>
              <a:t> </a:t>
            </a:r>
            <a:r>
              <a:rPr lang="en-US" sz="2800" dirty="0" err="1">
                <a:solidFill>
                  <a:srgbClr val="0070C0"/>
                </a:solidFill>
                <a:latin typeface="+mj-lt"/>
              </a:rPr>
              <a:t>đi</a:t>
            </a:r>
            <a:r>
              <a:rPr lang="en-US" sz="2800" dirty="0">
                <a:solidFill>
                  <a:srgbClr val="0070C0"/>
                </a:solidFill>
                <a:latin typeface="+mj-lt"/>
              </a:rPr>
              <a:t> </a:t>
            </a:r>
            <a:r>
              <a:rPr lang="en-US" sz="2800" dirty="0" err="1">
                <a:solidFill>
                  <a:srgbClr val="0070C0"/>
                </a:solidFill>
                <a:latin typeface="+mj-lt"/>
              </a:rPr>
              <a:t>bạn</a:t>
            </a:r>
            <a:r>
              <a:rPr lang="en-US" sz="2800" dirty="0">
                <a:solidFill>
                  <a:srgbClr val="0070C0"/>
                </a:solidFill>
                <a:latin typeface="+mj-lt"/>
              </a:rPr>
              <a:t> </a:t>
            </a:r>
            <a:r>
              <a:rPr lang="en-US" sz="2800" dirty="0" err="1">
                <a:solidFill>
                  <a:srgbClr val="0070C0"/>
                </a:solidFill>
                <a:latin typeface="+mj-lt"/>
              </a:rPr>
              <a:t>nào</a:t>
            </a:r>
            <a:r>
              <a:rPr lang="en-US" sz="2800" dirty="0">
                <a:solidFill>
                  <a:srgbClr val="0070C0"/>
                </a:solidFill>
                <a:latin typeface="+mj-lt"/>
              </a:rPr>
              <a:t> </a:t>
            </a:r>
            <a:r>
              <a:rPr lang="en-US" sz="2800" dirty="0" err="1">
                <a:solidFill>
                  <a:srgbClr val="0070C0"/>
                </a:solidFill>
                <a:latin typeface="+mj-lt"/>
              </a:rPr>
              <a:t>đi</a:t>
            </a:r>
            <a:r>
              <a:rPr lang="en-US" sz="2800" dirty="0">
                <a:solidFill>
                  <a:srgbClr val="0070C0"/>
                </a:solidFill>
                <a:latin typeface="+mj-lt"/>
              </a:rPr>
              <a:t> </a:t>
            </a:r>
            <a:r>
              <a:rPr lang="en-US" sz="2800" dirty="0" err="1">
                <a:solidFill>
                  <a:srgbClr val="0070C0"/>
                </a:solidFill>
                <a:latin typeface="+mj-lt"/>
              </a:rPr>
              <a:t>sai</a:t>
            </a:r>
            <a:r>
              <a:rPr lang="en-US" sz="2800" dirty="0">
                <a:solidFill>
                  <a:srgbClr val="0070C0"/>
                </a:solidFill>
                <a:latin typeface="+mj-lt"/>
              </a:rPr>
              <a:t> </a:t>
            </a:r>
            <a:r>
              <a:rPr lang="en-US" sz="2800" dirty="0" err="1">
                <a:solidFill>
                  <a:srgbClr val="0070C0"/>
                </a:solidFill>
                <a:latin typeface="+mj-lt"/>
              </a:rPr>
              <a:t>không</a:t>
            </a:r>
            <a:r>
              <a:rPr lang="en-US" sz="2800" dirty="0">
                <a:solidFill>
                  <a:srgbClr val="0070C0"/>
                </a:solidFill>
                <a:latin typeface="+mj-lt"/>
              </a:rPr>
              <a:t> </a:t>
            </a:r>
            <a:r>
              <a:rPr lang="en-US" sz="2800" dirty="0" err="1">
                <a:solidFill>
                  <a:srgbClr val="0070C0"/>
                </a:solidFill>
                <a:latin typeface="+mj-lt"/>
              </a:rPr>
              <a:t>đúng</a:t>
            </a:r>
            <a:r>
              <a:rPr lang="en-US" sz="2800" dirty="0">
                <a:solidFill>
                  <a:srgbClr val="0070C0"/>
                </a:solidFill>
                <a:latin typeface="+mj-lt"/>
              </a:rPr>
              <a:t> </a:t>
            </a:r>
            <a:r>
              <a:rPr lang="en-US" sz="2800" dirty="0" err="1">
                <a:solidFill>
                  <a:srgbClr val="0070C0"/>
                </a:solidFill>
                <a:latin typeface="+mj-lt"/>
              </a:rPr>
              <a:t>màu</a:t>
            </a:r>
            <a:r>
              <a:rPr lang="en-US" sz="2800" dirty="0">
                <a:solidFill>
                  <a:srgbClr val="0070C0"/>
                </a:solidFill>
                <a:latin typeface="+mj-lt"/>
              </a:rPr>
              <a:t> </a:t>
            </a:r>
            <a:r>
              <a:rPr lang="en-US" sz="2800" dirty="0" err="1">
                <a:solidFill>
                  <a:srgbClr val="0070C0"/>
                </a:solidFill>
                <a:latin typeface="+mj-lt"/>
              </a:rPr>
              <a:t>đèn</a:t>
            </a:r>
            <a:r>
              <a:rPr lang="en-US" sz="2800" dirty="0">
                <a:solidFill>
                  <a:srgbClr val="0070C0"/>
                </a:solidFill>
                <a:latin typeface="+mj-lt"/>
              </a:rPr>
              <a:t> </a:t>
            </a:r>
            <a:r>
              <a:rPr lang="en-US" sz="2800" dirty="0" err="1">
                <a:solidFill>
                  <a:srgbClr val="0070C0"/>
                </a:solidFill>
                <a:latin typeface="+mj-lt"/>
              </a:rPr>
              <a:t>phải</a:t>
            </a:r>
            <a:r>
              <a:rPr lang="en-US" sz="2800" dirty="0">
                <a:solidFill>
                  <a:srgbClr val="0070C0"/>
                </a:solidFill>
                <a:latin typeface="+mj-lt"/>
              </a:rPr>
              <a:t> </a:t>
            </a:r>
            <a:r>
              <a:rPr lang="en-US" sz="2800" dirty="0" err="1">
                <a:solidFill>
                  <a:srgbClr val="0070C0"/>
                </a:solidFill>
                <a:latin typeface="+mj-lt"/>
              </a:rPr>
              <a:t>nhảy</a:t>
            </a:r>
            <a:r>
              <a:rPr lang="en-US" sz="2800" dirty="0">
                <a:solidFill>
                  <a:srgbClr val="0070C0"/>
                </a:solidFill>
                <a:latin typeface="+mj-lt"/>
              </a:rPr>
              <a:t> </a:t>
            </a:r>
            <a:r>
              <a:rPr lang="en-US" sz="2800" dirty="0" err="1">
                <a:solidFill>
                  <a:srgbClr val="0070C0"/>
                </a:solidFill>
                <a:latin typeface="+mj-lt"/>
              </a:rPr>
              <a:t>lò</a:t>
            </a:r>
            <a:r>
              <a:rPr lang="en-US" sz="2800" dirty="0">
                <a:solidFill>
                  <a:srgbClr val="0070C0"/>
                </a:solidFill>
                <a:latin typeface="+mj-lt"/>
              </a:rPr>
              <a:t> </a:t>
            </a:r>
            <a:r>
              <a:rPr lang="en-US" sz="2800" dirty="0" err="1">
                <a:solidFill>
                  <a:srgbClr val="0070C0"/>
                </a:solidFill>
                <a:latin typeface="+mj-lt"/>
              </a:rPr>
              <a:t>cò</a:t>
            </a:r>
            <a:r>
              <a:rPr lang="en-US" sz="2800" dirty="0">
                <a:solidFill>
                  <a:srgbClr val="0070C0"/>
                </a:solidFill>
                <a:latin typeface="+mj-lt"/>
              </a:rPr>
              <a:t>.</a:t>
            </a:r>
          </a:p>
        </p:txBody>
      </p:sp>
    </p:spTree>
    <p:extLst>
      <p:ext uri="{BB962C8B-B14F-4D97-AF65-F5344CB8AC3E}">
        <p14:creationId xmlns:p14="http://schemas.microsoft.com/office/powerpoint/2010/main" val="307146770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29554"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1700808"/>
            <a:ext cx="7632848" cy="1077218"/>
          </a:xfrm>
          <a:prstGeom prst="rect">
            <a:avLst/>
          </a:prstGeom>
          <a:noFill/>
        </p:spPr>
        <p:txBody>
          <a:bodyPr wrap="square" rtlCol="0">
            <a:spAutoFit/>
          </a:bodyPr>
          <a:lstStyle/>
          <a:p>
            <a:pPr algn="ctr"/>
            <a:r>
              <a:rPr lang="en-US" sz="3600" dirty="0">
                <a:solidFill>
                  <a:srgbClr val="FF0000"/>
                </a:solidFill>
                <a:latin typeface="Times New Roman" panose="02020603050405020304" pitchFamily="18" charset="0"/>
                <a:cs typeface="Times New Roman" panose="02020603050405020304" pitchFamily="18" charset="0"/>
              </a:rPr>
              <a:t>3. </a:t>
            </a:r>
            <a:r>
              <a:rPr lang="en-US" sz="3600" dirty="0" err="1">
                <a:solidFill>
                  <a:srgbClr val="FF0000"/>
                </a:solidFill>
                <a:latin typeface="Times New Roman" panose="02020603050405020304" pitchFamily="18" charset="0"/>
                <a:cs typeface="Times New Roman" panose="02020603050405020304" pitchFamily="18" charset="0"/>
              </a:rPr>
              <a:t>Kết</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thúc</a:t>
            </a:r>
            <a:r>
              <a:rPr lang="en-US" sz="3600" dirty="0">
                <a:solidFill>
                  <a:srgbClr val="FF0000"/>
                </a:solidFill>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hát</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bài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Em</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a:t>
            </a:r>
            <a:r>
              <a:rPr lang="en-US" sz="2800" dirty="0">
                <a:latin typeface="Times New Roman" panose="02020603050405020304" pitchFamily="18" charset="0"/>
                <a:cs typeface="Times New Roman" panose="02020603050405020304" pitchFamily="18" charset="0"/>
              </a:rPr>
              <a:t> qua </a:t>
            </a:r>
            <a:r>
              <a:rPr lang="en-US" sz="2800" dirty="0" err="1">
                <a:latin typeface="Times New Roman" panose="02020603050405020304" pitchFamily="18" charset="0"/>
                <a:cs typeface="Times New Roman" panose="02020603050405020304" pitchFamily="18" charset="0"/>
              </a:rPr>
              <a:t>ngã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phố</a:t>
            </a:r>
            <a:r>
              <a:rPr lang="en-US" sz="2800" dirty="0">
                <a:latin typeface="Times New Roman" panose="02020603050405020304" pitchFamily="18" charset="0"/>
                <a:cs typeface="Times New Roman" panose="02020603050405020304" pitchFamily="18" charset="0"/>
              </a:rPr>
              <a:t>”.</a:t>
            </a:r>
          </a:p>
        </p:txBody>
      </p:sp>
      <p:pic>
        <p:nvPicPr>
          <p:cNvPr id="4" name="Em Đi Qua Ngã Tư Đường Phố">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139952" y="4437112"/>
            <a:ext cx="609600" cy="609600"/>
          </a:xfrm>
          <a:prstGeom prst="rect">
            <a:avLst/>
          </a:prstGeom>
        </p:spPr>
      </p:pic>
    </p:spTree>
    <p:extLst>
      <p:ext uri="{BB962C8B-B14F-4D97-AF65-F5344CB8AC3E}">
        <p14:creationId xmlns:p14="http://schemas.microsoft.com/office/powerpoint/2010/main" val="239237387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27529"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642</TotalTime>
  <Words>194</Words>
  <Application>Microsoft Office PowerPoint</Application>
  <PresentationFormat>On-screen Show (4:3)</PresentationFormat>
  <Paragraphs>23</Paragraphs>
  <Slides>6</Slides>
  <Notes>0</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Time New Roman</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huy_ctn</dc:creator>
  <cp:lastModifiedBy>Administrator</cp:lastModifiedBy>
  <cp:revision>70</cp:revision>
  <dcterms:created xsi:type="dcterms:W3CDTF">2018-10-20T05:57:48Z</dcterms:created>
  <dcterms:modified xsi:type="dcterms:W3CDTF">2025-04-11T09:42:14Z</dcterms:modified>
</cp:coreProperties>
</file>