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8" r:id="rId3"/>
    <p:sldId id="289" r:id="rId4"/>
    <p:sldId id="320" r:id="rId5"/>
    <p:sldId id="278" r:id="rId6"/>
    <p:sldId id="321" r:id="rId7"/>
    <p:sldId id="322" r:id="rId8"/>
    <p:sldId id="326" r:id="rId9"/>
    <p:sldId id="269" r:id="rId10"/>
    <p:sldId id="332" r:id="rId11"/>
    <p:sldId id="333" r:id="rId12"/>
    <p:sldId id="334"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1D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5" autoAdjust="0"/>
    <p:restoredTop sz="94660"/>
  </p:normalViewPr>
  <p:slideViewPr>
    <p:cSldViewPr showGuides="1">
      <p:cViewPr varScale="1">
        <p:scale>
          <a:sx n="66" d="100"/>
          <a:sy n="66" d="100"/>
        </p:scale>
        <p:origin x="696" y="60"/>
      </p:cViewPr>
      <p:guideLst>
        <p:guide orient="horz" pos="2147"/>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E510421-BEB3-4430-815F-9CE165BA976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E510421-BEB3-4430-815F-9CE165BA976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E510421-BEB3-4430-815F-9CE165BA976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E510421-BEB3-4430-815F-9CE165BA976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E510421-BEB3-4430-815F-9CE165BA976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E510421-BEB3-4430-815F-9CE165BA976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E510421-BEB3-4430-815F-9CE165BA976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E510421-BEB3-4430-815F-9CE165BA976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10421-BEB3-4430-815F-9CE165BA976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E510421-BEB3-4430-815F-9CE165BA976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E510421-BEB3-4430-815F-9CE165BA976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46224-30B1-4CF9-8003-6017D1088B63}" type="slidenum">
              <a:rPr lang="en-US" smtClean="0"/>
            </a:fld>
            <a:endParaRPr lang="en-US"/>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10421-BEB3-4430-815F-9CE165BA9763}"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46224-30B1-4CF9-8003-6017D1088B6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3.jpg"/>
          <p:cNvPicPr>
            <a:picLocks noChangeAspect="1"/>
          </p:cNvPicPr>
          <p:nvPr/>
        </p:nvPicPr>
        <p:blipFill>
          <a:blip r:embed="rId1"/>
          <a:stretch>
            <a:fillRect/>
          </a:stretch>
        </p:blipFill>
        <p:spPr>
          <a:xfrm>
            <a:off x="0" y="-1"/>
            <a:ext cx="12192000" cy="6888779"/>
          </a:xfrm>
          <a:prstGeom prst="rect">
            <a:avLst/>
          </a:prstGeom>
        </p:spPr>
      </p:pic>
      <p:sp>
        <p:nvSpPr>
          <p:cNvPr id="5" name="TextBox 4"/>
          <p:cNvSpPr txBox="1"/>
          <p:nvPr/>
        </p:nvSpPr>
        <p:spPr>
          <a:xfrm>
            <a:off x="3276599" y="105163"/>
            <a:ext cx="5791200" cy="523220"/>
          </a:xfrm>
          <a:prstGeom prst="rect">
            <a:avLst/>
          </a:prstGeom>
          <a:noFill/>
        </p:spPr>
        <p:txBody>
          <a:bodyPr wrap="square" rtlCol="0">
            <a:spAutoFit/>
          </a:bodyPr>
          <a:lstStyle/>
          <a:p>
            <a:pPr algn="ctr"/>
            <a:r>
              <a:rPr lang="en-US" sz="1400" b="1">
                <a:latin typeface="Times New Roman" panose="02020603050405020304" pitchFamily="18" charset="0"/>
                <a:cs typeface="Times New Roman" panose="02020603050405020304" pitchFamily="18" charset="0"/>
              </a:rPr>
              <a:t>ỦY BAN NHÂN DÂN </a:t>
            </a:r>
            <a:r>
              <a:rPr lang="en-US" sz="1400" b="1" dirty="0">
                <a:latin typeface="Times New Roman" panose="02020603050405020304" pitchFamily="18" charset="0"/>
                <a:cs typeface="Times New Roman" panose="02020603050405020304" pitchFamily="18" charset="0"/>
              </a:rPr>
              <a:t>QUẬN LONG BIÊN</a:t>
            </a:r>
            <a:endParaRPr lang="en-US" sz="1400" b="1" dirty="0">
              <a:latin typeface="Times New Roman" panose="02020603050405020304" pitchFamily="18" charset="0"/>
              <a:cs typeface="Times New Roman" panose="02020603050405020304" pitchFamily="18" charset="0"/>
            </a:endParaRPr>
          </a:p>
          <a:p>
            <a:pPr algn="ctr"/>
            <a:r>
              <a:rPr lang="en-US" sz="1400" b="1" dirty="0">
                <a:latin typeface="Times New Roman" panose="02020603050405020304" pitchFamily="18" charset="0"/>
                <a:cs typeface="Times New Roman" panose="02020603050405020304" pitchFamily="18" charset="0"/>
              </a:rPr>
              <a:t>TR</a:t>
            </a:r>
            <a:r>
              <a:rPr lang="vi-VN" sz="1400" b="1" dirty="0">
                <a:latin typeface="Times New Roman" panose="02020603050405020304" pitchFamily="18" charset="0"/>
                <a:cs typeface="Times New Roman" panose="02020603050405020304" pitchFamily="18" charset="0"/>
              </a:rPr>
              <a:t>ƯỜNG</a:t>
            </a:r>
            <a:r>
              <a:rPr lang="en-US" sz="1400" b="1" dirty="0">
                <a:latin typeface="Times New Roman" panose="02020603050405020304" pitchFamily="18" charset="0"/>
                <a:cs typeface="Times New Roman" panose="02020603050405020304" pitchFamily="18" charset="0"/>
              </a:rPr>
              <a:t> MẦM NON ĐỨC GIANG</a:t>
            </a:r>
            <a:endParaRPr lang="en-US" sz="1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00199" y="2514601"/>
            <a:ext cx="9144000" cy="2584450"/>
          </a:xfrm>
          <a:prstGeom prst="rect">
            <a:avLst/>
          </a:prstGeom>
          <a:noFill/>
        </p:spPr>
        <p:txBody>
          <a:bodyPr wrap="square" rtlCol="0">
            <a:spAutoFit/>
          </a:bodyPr>
          <a:lstStyle/>
          <a:p>
            <a:pPr algn="ctr">
              <a:lnSpc>
                <a:spcPct val="150000"/>
              </a:lnSpc>
            </a:pPr>
            <a:r>
              <a:rPr lang="en-US" sz="4000" b="1" dirty="0" err="1">
                <a:solidFill>
                  <a:srgbClr val="0070C0"/>
                </a:solidFill>
                <a:latin typeface="Times New Roman" panose="02020603050405020304" pitchFamily="18" charset="0"/>
                <a:cs typeface="Times New Roman" panose="02020603050405020304" pitchFamily="18" charset="0"/>
              </a:rPr>
              <a:t>Đề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tài</a:t>
            </a:r>
            <a:r>
              <a:rPr lang="en-US" sz="4000" b="1">
                <a:solidFill>
                  <a:srgbClr val="0070C0"/>
                </a:solidFill>
                <a:latin typeface="Times New Roman" panose="02020603050405020304" pitchFamily="18" charset="0"/>
                <a:cs typeface="Times New Roman" panose="02020603050405020304" pitchFamily="18" charset="0"/>
              </a:rPr>
              <a:t>: Khám phá “Máy bay”</a:t>
            </a:r>
            <a:endParaRPr lang="en-US" sz="40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Lứa</a:t>
            </a: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7030A0"/>
                </a:solidFill>
                <a:latin typeface="Times New Roman" panose="02020603050405020304" pitchFamily="18" charset="0"/>
                <a:cs typeface="Times New Roman" panose="02020603050405020304" pitchFamily="18" charset="0"/>
              </a:rPr>
              <a:t>tuổi</a:t>
            </a:r>
            <a:r>
              <a:rPr lang="en-US" sz="3400" b="1">
                <a:solidFill>
                  <a:srgbClr val="7030A0"/>
                </a:solidFill>
                <a:latin typeface="Times New Roman" panose="02020603050405020304" pitchFamily="18" charset="0"/>
                <a:cs typeface="Times New Roman" panose="02020603050405020304" pitchFamily="18" charset="0"/>
              </a:rPr>
              <a:t>: 3 – 4 tuổi</a:t>
            </a:r>
            <a:endParaRPr lang="en-US" sz="3400" b="1" dirty="0">
              <a:solidFill>
                <a:srgbClr val="7030A0"/>
              </a:solidFill>
              <a:latin typeface="Times New Roman" panose="02020603050405020304" pitchFamily="18" charset="0"/>
              <a:cs typeface="Times New Roman" panose="02020603050405020304" pitchFamily="18" charset="0"/>
            </a:endParaRPr>
          </a:p>
          <a:p>
            <a:pPr>
              <a:lnSpc>
                <a:spcPct val="150000"/>
              </a:lnSpc>
            </a:pPr>
            <a:r>
              <a:rPr lang="en-US" sz="3400" b="1" dirty="0">
                <a:solidFill>
                  <a:srgbClr val="7030A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Giáo</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Viên</a:t>
            </a:r>
            <a:r>
              <a:rPr lang="en-US" sz="3400" b="1" dirty="0">
                <a:solidFill>
                  <a:srgbClr val="002060"/>
                </a:solidFill>
                <a:latin typeface="Times New Roman" panose="02020603050405020304" pitchFamily="18" charset="0"/>
                <a:cs typeface="Times New Roman" panose="02020603050405020304" pitchFamily="18" charset="0"/>
              </a:rPr>
              <a:t>: Đào Thị Hằng</a:t>
            </a:r>
            <a:endParaRPr lang="en-US" sz="3400" b="1"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850184" y="1596517"/>
            <a:ext cx="8644033" cy="646331"/>
          </a:xfrm>
          <a:prstGeom prst="rect">
            <a:avLst/>
          </a:prstGeom>
          <a:noFill/>
        </p:spPr>
        <p:txBody>
          <a:bodyPr wrap="non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6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Linh</a:t>
            </a:r>
            <a:r>
              <a:rPr lang="en-US"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6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vực</a:t>
            </a:r>
            <a:r>
              <a:rPr lang="en-US"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PHÁT TRIỂN NHẬN THỨC</a:t>
            </a:r>
            <a:endParaRPr lang="en-US"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4457700" y="6396336"/>
            <a:ext cx="3695700" cy="491490"/>
          </a:xfrm>
          <a:prstGeom prst="rect">
            <a:avLst/>
          </a:prstGeom>
          <a:noFill/>
        </p:spPr>
        <p:txBody>
          <a:bodyPr wrap="square" rtlCol="0">
            <a:spAutoFit/>
          </a:bodyPr>
          <a:lstStyle/>
          <a:p>
            <a:r>
              <a:rPr lang="en-US" sz="2600" b="1" dirty="0" err="1">
                <a:latin typeface="Times New Roman" panose="02020603050405020304" pitchFamily="18" charset="0"/>
                <a:cs typeface="Times New Roman" panose="02020603050405020304" pitchFamily="18" charset="0"/>
              </a:rPr>
              <a:t>Năm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học</a:t>
            </a:r>
            <a:r>
              <a:rPr lang="en-US" sz="2600" b="1">
                <a:latin typeface="Times New Roman" panose="02020603050405020304" pitchFamily="18" charset="0"/>
                <a:cs typeface="Times New Roman" panose="02020603050405020304" pitchFamily="18" charset="0"/>
              </a:rPr>
              <a:t>: 2024 - 2025</a:t>
            </a:r>
            <a:endParaRPr lang="en-US" sz="2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39407" y="600873"/>
            <a:ext cx="713186" cy="728690"/>
          </a:xfrm>
          <a:prstGeom prst="rect">
            <a:avLst/>
          </a:prstGeom>
        </p:spPr>
      </p:pic>
    </p:spTree>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anim calcmode="lin" valueType="num">
                                      <p:cBhvr>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down)">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circle(in)">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129" y="2212102"/>
            <a:ext cx="3962056" cy="3191611"/>
          </a:xfrm>
          <a:prstGeom prst="rect">
            <a:avLst/>
          </a:prstGeom>
        </p:spPr>
      </p:pic>
      <p:sp>
        <p:nvSpPr>
          <p:cNvPr id="3" name="Rectangle 2"/>
          <p:cNvSpPr/>
          <p:nvPr/>
        </p:nvSpPr>
        <p:spPr>
          <a:xfrm>
            <a:off x="4164681" y="228600"/>
            <a:ext cx="3102132" cy="523220"/>
          </a:xfrm>
          <a:prstGeom prst="rect">
            <a:avLst/>
          </a:prstGeom>
          <a:noFill/>
        </p:spPr>
        <p:txBody>
          <a:bodyPr wrap="none" lIns="91440" tIns="45720" rIns="91440" bIns="45720">
            <a:spAutoFit/>
          </a:bodyPr>
          <a:lstStyle/>
          <a:p>
            <a:pPr algn="ctr"/>
            <a:r>
              <a:rPr lang="en-US" sz="280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Máy bay bay ở đâu?</a:t>
            </a:r>
            <a:endParaRPr lang="en-US" sz="2800" b="0"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Oval 3"/>
          <p:cNvSpPr/>
          <p:nvPr/>
        </p:nvSpPr>
        <p:spPr>
          <a:xfrm>
            <a:off x="2584481" y="0"/>
            <a:ext cx="1143000" cy="1040296"/>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2532318" y="227761"/>
            <a:ext cx="1247326"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a:solidFill>
                  <a:srgbClr val="00B0F0"/>
                </a:solidFill>
                <a:effectLst/>
                <a:latin typeface="Times New Roman" panose="02020603050405020304" pitchFamily="18" charset="0"/>
                <a:cs typeface="Times New Roman" panose="02020603050405020304" pitchFamily="18" charset="0"/>
              </a:rPr>
              <a:t>Câu 2</a:t>
            </a:r>
            <a:endParaRPr lang="en-US" sz="3200" b="1" cap="none" spc="0">
              <a:solidFill>
                <a:srgbClr val="00B0F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09600" y="5562600"/>
            <a:ext cx="2899062"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a:solidFill>
                  <a:srgbClr val="FF0000"/>
                </a:solidFill>
                <a:effectLst/>
                <a:latin typeface="Times New Roman" panose="02020603050405020304" pitchFamily="18" charset="0"/>
                <a:cs typeface="Times New Roman" panose="02020603050405020304" pitchFamily="18" charset="0"/>
              </a:rPr>
              <a:t>A. Trên mặt nước</a:t>
            </a:r>
            <a:endParaRPr lang="en-US" sz="2800" b="1" cap="none" spc="0">
              <a:solidFill>
                <a:srgbClr val="FF0000"/>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8572424" y="5559287"/>
            <a:ext cx="3038524"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solidFill>
                  <a:srgbClr val="FF0000"/>
                </a:solidFill>
                <a:latin typeface="Times New Roman" panose="02020603050405020304" pitchFamily="18" charset="0"/>
                <a:cs typeface="Times New Roman" panose="02020603050405020304" pitchFamily="18" charset="0"/>
              </a:rPr>
              <a:t>C</a:t>
            </a:r>
            <a:r>
              <a:rPr lang="en-US" sz="2800" b="1" cap="none" spc="0">
                <a:solidFill>
                  <a:srgbClr val="FF0000"/>
                </a:solidFill>
                <a:effectLst/>
                <a:latin typeface="Times New Roman" panose="02020603050405020304" pitchFamily="18" charset="0"/>
                <a:cs typeface="Times New Roman" panose="02020603050405020304" pitchFamily="18" charset="0"/>
              </a:rPr>
              <a:t>. Trên đường ray</a:t>
            </a:r>
            <a:endParaRPr lang="en-US" sz="2800" b="1" cap="none" spc="0">
              <a:solidFill>
                <a:srgbClr val="FF0000"/>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4733939" y="5562600"/>
            <a:ext cx="266342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solidFill>
                  <a:srgbClr val="FF0000"/>
                </a:solidFill>
                <a:latin typeface="Times New Roman" panose="02020603050405020304" pitchFamily="18" charset="0"/>
                <a:cs typeface="Times New Roman" panose="02020603050405020304" pitchFamily="18" charset="0"/>
              </a:rPr>
              <a:t>B. Trên bầu trời</a:t>
            </a:r>
            <a:endParaRPr lang="en-US" sz="2800" b="1" cap="none" spc="0">
              <a:solidFill>
                <a:srgbClr val="FF0000"/>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92686" y="2349049"/>
            <a:ext cx="3942247" cy="3134107"/>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p:cNvPicPr>
            <a:picLocks noChangeAspect="1"/>
          </p:cNvPicPr>
          <p:nvPr/>
        </p:nvPicPr>
        <p:blipFill>
          <a:blip r:embed="rId3"/>
          <a:stretch>
            <a:fillRect/>
          </a:stretch>
        </p:blipFill>
        <p:spPr>
          <a:xfrm>
            <a:off x="4272601" y="2259973"/>
            <a:ext cx="3935100" cy="3129803"/>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Picture 13"/>
          <p:cNvPicPr>
            <a:picLocks noChangeAspect="1"/>
          </p:cNvPicPr>
          <p:nvPr/>
        </p:nvPicPr>
        <p:blipFill>
          <a:blip r:embed="rId4"/>
          <a:stretch>
            <a:fillRect/>
          </a:stretch>
        </p:blipFill>
        <p:spPr>
          <a:xfrm>
            <a:off x="8358728" y="2269604"/>
            <a:ext cx="3728911" cy="311835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2"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2"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3"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100" fill="hold">
                                          <p:stCondLst>
                                            <p:cond delay="0"/>
                                          </p:stCondLst>
                                        </p:cTn>
                                        <p:tgtEl>
                                          <p:spTgt spid="13"/>
                                        </p:tgtEl>
                                        <p:attrNameLst>
                                          <p:attrName>r</p:attrName>
                                        </p:attrNameLst>
                                      </p:cBhvr>
                                    </p:animRot>
                                    <p:animRot by="-240000">
                                      <p:cBhvr>
                                        <p:cTn id="57" dur="200" fill="hold">
                                          <p:stCondLst>
                                            <p:cond delay="200"/>
                                          </p:stCondLst>
                                        </p:cTn>
                                        <p:tgtEl>
                                          <p:spTgt spid="13"/>
                                        </p:tgtEl>
                                        <p:attrNameLst>
                                          <p:attrName>r</p:attrName>
                                        </p:attrNameLst>
                                      </p:cBhvr>
                                    </p:animRot>
                                    <p:animRot by="240000">
                                      <p:cBhvr>
                                        <p:cTn id="58" dur="200" fill="hold">
                                          <p:stCondLst>
                                            <p:cond delay="400"/>
                                          </p:stCondLst>
                                        </p:cTn>
                                        <p:tgtEl>
                                          <p:spTgt spid="13"/>
                                        </p:tgtEl>
                                        <p:attrNameLst>
                                          <p:attrName>r</p:attrName>
                                        </p:attrNameLst>
                                      </p:cBhvr>
                                    </p:animRot>
                                    <p:animRot by="-240000">
                                      <p:cBhvr>
                                        <p:cTn id="59" dur="200" fill="hold">
                                          <p:stCondLst>
                                            <p:cond delay="600"/>
                                          </p:stCondLst>
                                        </p:cTn>
                                        <p:tgtEl>
                                          <p:spTgt spid="13"/>
                                        </p:tgtEl>
                                        <p:attrNameLst>
                                          <p:attrName>r</p:attrName>
                                        </p:attrNameLst>
                                      </p:cBhvr>
                                    </p:animRot>
                                    <p:animRot by="120000">
                                      <p:cBhvr>
                                        <p:cTn id="6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0" grpId="2"/>
      <p:bldP spid="11" grpId="2"/>
      <p:bldP spid="11" grpId="3"/>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3130"/>
            <a:ext cx="12192000" cy="6858000"/>
          </a:xfrm>
          <a:prstGeom prst="rect">
            <a:avLst/>
          </a:prstGeom>
        </p:spPr>
      </p:pic>
      <p:sp>
        <p:nvSpPr>
          <p:cNvPr id="3" name="Rectangle 2"/>
          <p:cNvSpPr/>
          <p:nvPr/>
        </p:nvSpPr>
        <p:spPr>
          <a:xfrm>
            <a:off x="2733973" y="258538"/>
            <a:ext cx="6282490" cy="523220"/>
          </a:xfrm>
          <a:prstGeom prst="rect">
            <a:avLst/>
          </a:prstGeom>
          <a:noFill/>
        </p:spPr>
        <p:txBody>
          <a:bodyPr wrap="none" lIns="91440" tIns="45720" rIns="91440" bIns="45720">
            <a:spAutoFit/>
          </a:bodyPr>
          <a:lstStyle/>
          <a:p>
            <a:pPr algn="ctr"/>
            <a:r>
              <a:rPr lang="en-US" sz="280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Đâu là hành động đúng khi ngồi máy bay?</a:t>
            </a:r>
            <a:endParaRPr lang="en-US" sz="2800" b="0"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Oval 3"/>
          <p:cNvSpPr/>
          <p:nvPr/>
        </p:nvSpPr>
        <p:spPr>
          <a:xfrm>
            <a:off x="1524000" y="0"/>
            <a:ext cx="1143000" cy="1040296"/>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471837" y="227761"/>
            <a:ext cx="1247326"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a:solidFill>
                  <a:srgbClr val="00B0F0"/>
                </a:solidFill>
                <a:effectLst/>
                <a:latin typeface="Times New Roman" panose="02020603050405020304" pitchFamily="18" charset="0"/>
                <a:cs typeface="Times New Roman" panose="02020603050405020304" pitchFamily="18" charset="0"/>
              </a:rPr>
              <a:t>Câu 2</a:t>
            </a:r>
            <a:endParaRPr lang="en-US" sz="3200" b="1" cap="none" spc="0">
              <a:solidFill>
                <a:srgbClr val="00B0F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838200" y="5610515"/>
            <a:ext cx="3244735"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a:solidFill>
                  <a:srgbClr val="FF0000"/>
                </a:solidFill>
                <a:effectLst/>
                <a:latin typeface="Times New Roman" panose="02020603050405020304" pitchFamily="18" charset="0"/>
                <a:cs typeface="Times New Roman" panose="02020603050405020304" pitchFamily="18" charset="0"/>
              </a:rPr>
              <a:t>A. Thắt dây an toàn</a:t>
            </a:r>
            <a:endParaRPr lang="en-US" sz="2800" b="1" cap="none" spc="0">
              <a:solidFill>
                <a:srgbClr val="FF0000"/>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5954724" y="5631495"/>
            <a:ext cx="4496745"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solidFill>
                  <a:srgbClr val="FF0000"/>
                </a:solidFill>
                <a:latin typeface="Times New Roman" panose="02020603050405020304" pitchFamily="18" charset="0"/>
                <a:cs typeface="Times New Roman" panose="02020603050405020304" pitchFamily="18" charset="0"/>
              </a:rPr>
              <a:t>B. Đùa nghịch trên máy bay</a:t>
            </a:r>
            <a:endParaRPr lang="en-US" sz="2800" b="1" cap="none" spc="0">
              <a:solidFill>
                <a:srgbClr val="FF000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77843" y="1642852"/>
            <a:ext cx="4803757" cy="3799749"/>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rotWithShape="1">
          <a:blip r:embed="rId3"/>
          <a:srcRect b="9036"/>
          <a:stretch>
            <a:fillRect/>
          </a:stretch>
        </p:blipFill>
        <p:spPr>
          <a:xfrm>
            <a:off x="5875218" y="1642852"/>
            <a:ext cx="4576251" cy="384170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2"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2" presetClass="emph" presetSubtype="0" fill="hold" nodeType="clickEffect">
                                  <p:stCondLst>
                                    <p:cond delay="0"/>
                                  </p:stCondLst>
                                  <p:childTnLst>
                                    <p:animRot by="120000">
                                      <p:cBhvr>
                                        <p:cTn id="57" dur="100" fill="hold">
                                          <p:stCondLst>
                                            <p:cond delay="0"/>
                                          </p:stCondLst>
                                        </p:cTn>
                                        <p:tgtEl>
                                          <p:spTgt spid="6"/>
                                        </p:tgtEl>
                                        <p:attrNameLst>
                                          <p:attrName>r</p:attrName>
                                        </p:attrNameLst>
                                      </p:cBhvr>
                                    </p:animRot>
                                    <p:animRot by="-240000">
                                      <p:cBhvr>
                                        <p:cTn id="58" dur="200" fill="hold">
                                          <p:stCondLst>
                                            <p:cond delay="200"/>
                                          </p:stCondLst>
                                        </p:cTn>
                                        <p:tgtEl>
                                          <p:spTgt spid="6"/>
                                        </p:tgtEl>
                                        <p:attrNameLst>
                                          <p:attrName>r</p:attrName>
                                        </p:attrNameLst>
                                      </p:cBhvr>
                                    </p:animRot>
                                    <p:animRot by="240000">
                                      <p:cBhvr>
                                        <p:cTn id="59" dur="200" fill="hold">
                                          <p:stCondLst>
                                            <p:cond delay="400"/>
                                          </p:stCondLst>
                                        </p:cTn>
                                        <p:tgtEl>
                                          <p:spTgt spid="6"/>
                                        </p:tgtEl>
                                        <p:attrNameLst>
                                          <p:attrName>r</p:attrName>
                                        </p:attrNameLst>
                                      </p:cBhvr>
                                    </p:animRot>
                                    <p:animRot by="-240000">
                                      <p:cBhvr>
                                        <p:cTn id="60" dur="200" fill="hold">
                                          <p:stCondLst>
                                            <p:cond delay="600"/>
                                          </p:stCondLst>
                                        </p:cTn>
                                        <p:tgtEl>
                                          <p:spTgt spid="6"/>
                                        </p:tgtEl>
                                        <p:attrNameLst>
                                          <p:attrName>r</p:attrName>
                                        </p:attrNameLst>
                                      </p:cBhvr>
                                    </p:animRot>
                                    <p:animRot by="120000">
                                      <p:cBhvr>
                                        <p:cTn id="6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1"/>
          <a:stretch>
            <a:fillRect/>
          </a:stretch>
        </p:blipFill>
        <p:spPr>
          <a:xfrm>
            <a:off x="0" y="0"/>
            <a:ext cx="12192000" cy="6858000"/>
          </a:xfrm>
          <a:prstGeom prst="rect">
            <a:avLst/>
          </a:prstGeom>
        </p:spPr>
      </p:pic>
      <p:sp>
        <p:nvSpPr>
          <p:cNvPr id="3" name="TextBox 2"/>
          <p:cNvSpPr txBox="1"/>
          <p:nvPr/>
        </p:nvSpPr>
        <p:spPr>
          <a:xfrm>
            <a:off x="2133600" y="1676400"/>
            <a:ext cx="7924800" cy="1200329"/>
          </a:xfrm>
          <a:prstGeom prst="rect">
            <a:avLst/>
          </a:prstGeom>
          <a:noFill/>
        </p:spPr>
        <p:txBody>
          <a:bodyPr wrap="square" rtlCol="0">
            <a:prstTxWarp prst="textChevronInverted">
              <a:avLst/>
            </a:prstTxWarp>
            <a:spAutoFit/>
          </a:bodyPr>
          <a:lstStyle/>
          <a:p>
            <a:r>
              <a:rPr lang="en-US" sz="3600" b="1" dirty="0">
                <a:solidFill>
                  <a:srgbClr val="FF0000"/>
                </a:solidFill>
                <a:latin typeface="Times New Roman" panose="02020603050405020304" pitchFamily="18" charset="0"/>
                <a:cs typeface="Times New Roman" panose="02020603050405020304" pitchFamily="18" charset="0"/>
              </a:rPr>
              <a:t>TR Ò CH</a:t>
            </a:r>
            <a:r>
              <a:rPr lang="vi-VN" sz="3600" b="1" dirty="0">
                <a:solidFill>
                  <a:srgbClr val="FF0000"/>
                </a:solidFill>
                <a:latin typeface="Times New Roman" panose="02020603050405020304" pitchFamily="18" charset="0"/>
                <a:cs typeface="Times New Roman" panose="02020603050405020304" pitchFamily="18" charset="0"/>
              </a:rPr>
              <a:t>ƠI</a:t>
            </a:r>
            <a:r>
              <a:rPr lang="en-US" sz="3600" b="1" dirty="0">
                <a:solidFill>
                  <a:srgbClr val="FF0000"/>
                </a:solidFill>
                <a:latin typeface="Times New Roman" panose="02020603050405020304" pitchFamily="18" charset="0"/>
                <a:cs typeface="Times New Roman" panose="02020603050405020304" pitchFamily="18" charset="0"/>
              </a:rPr>
              <a:t>:  BÉ KHÉO TAY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81200" y="3404016"/>
            <a:ext cx="8229600" cy="147637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Chia trẻ làm 3 nhóm, mỗi nhóm sẽ cùng nhau tô màu hoàn thiện và trang trí cho bức tranh máy bay của nhóm mình. Nhóm nào tô và trang trí đẹp hơn sẽ là nhóm chiến thắng. </a:t>
            </a:r>
            <a:endParaRPr lang="en-US" sz="2400" dirty="0">
              <a:latin typeface="Times New Roman" panose="02020603050405020304" pitchFamily="18" charset="0"/>
              <a:cs typeface="Times New Roman" panose="02020603050405020304" pitchFamily="18" charset="0"/>
            </a:endParaRPr>
          </a:p>
          <a:p>
            <a:endParaRPr lang="en-US" dirty="0"/>
          </a:p>
        </p:txBody>
      </p:sp>
    </p:spTree>
  </p:cSld>
  <p:clrMapOvr>
    <a:masterClrMapping/>
  </p:clrMapOvr>
  <p:transition>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934200"/>
          </a:xfrm>
          <a:prstGeom prst="rect">
            <a:avLst/>
          </a:prstGeom>
        </p:spPr>
      </p:pic>
      <p:sp>
        <p:nvSpPr>
          <p:cNvPr id="4" name="TextBox 3"/>
          <p:cNvSpPr txBox="1"/>
          <p:nvPr/>
        </p:nvSpPr>
        <p:spPr>
          <a:xfrm>
            <a:off x="5029200" y="1828800"/>
            <a:ext cx="4267200" cy="2795958"/>
          </a:xfrm>
          <a:prstGeom prst="rect">
            <a:avLst/>
          </a:prstGeom>
          <a:noFill/>
        </p:spPr>
        <p:txBody>
          <a:bodyPr wrap="square" rtlCol="0">
            <a:spAutoFit/>
          </a:bodyPr>
          <a:lstStyle/>
          <a:p>
            <a:pPr>
              <a:lnSpc>
                <a:spcPct val="150000"/>
              </a:lnSpc>
            </a:pPr>
            <a:r>
              <a:rPr lang="vi-VN" sz="2400">
                <a:solidFill>
                  <a:srgbClr val="FF0000"/>
                </a:solidFill>
                <a:latin typeface="+mj-lt"/>
              </a:rPr>
              <a:t>Chẳng phải là chim</a:t>
            </a:r>
            <a:br>
              <a:rPr lang="vi-VN" sz="2400">
                <a:solidFill>
                  <a:srgbClr val="FF0000"/>
                </a:solidFill>
                <a:latin typeface="+mj-lt"/>
              </a:rPr>
            </a:br>
            <a:r>
              <a:rPr lang="vi-VN" sz="2400">
                <a:solidFill>
                  <a:srgbClr val="FF0000"/>
                </a:solidFill>
                <a:latin typeface="+mj-lt"/>
              </a:rPr>
              <a:t>Mà bay trên trời</a:t>
            </a:r>
            <a:br>
              <a:rPr lang="vi-VN" sz="2400">
                <a:solidFill>
                  <a:srgbClr val="FF0000"/>
                </a:solidFill>
                <a:latin typeface="+mj-lt"/>
              </a:rPr>
            </a:br>
            <a:r>
              <a:rPr lang="vi-VN" sz="2400">
                <a:solidFill>
                  <a:srgbClr val="FF0000"/>
                </a:solidFill>
                <a:latin typeface="+mj-lt"/>
              </a:rPr>
              <a:t>Chở được nhiều người</a:t>
            </a:r>
            <a:br>
              <a:rPr lang="vi-VN" sz="2400">
                <a:solidFill>
                  <a:srgbClr val="FF0000"/>
                </a:solidFill>
                <a:latin typeface="+mj-lt"/>
              </a:rPr>
            </a:br>
            <a:r>
              <a:rPr lang="vi-VN" sz="2400">
                <a:solidFill>
                  <a:srgbClr val="FF0000"/>
                </a:solidFill>
                <a:latin typeface="+mj-lt"/>
              </a:rPr>
              <a:t>Đi khắp mọi nơi </a:t>
            </a:r>
            <a:endParaRPr lang="vi-VN" sz="2400">
              <a:solidFill>
                <a:srgbClr val="FF0000"/>
              </a:solidFill>
              <a:latin typeface="+mj-lt"/>
            </a:endParaRPr>
          </a:p>
          <a:p>
            <a:pPr>
              <a:lnSpc>
                <a:spcPct val="150000"/>
              </a:lnSpc>
            </a:pPr>
            <a:endParaRPr lang="vi-VN" sz="2400">
              <a:solidFill>
                <a:srgbClr val="FF0000"/>
              </a:solidFill>
              <a:latin typeface="+mj-lt"/>
            </a:endParaRPr>
          </a:p>
        </p:txBody>
      </p:sp>
    </p:spTree>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875091"/>
          </a:xfrm>
          <a:prstGeom prst="rect">
            <a:avLst/>
          </a:prstGeom>
        </p:spPr>
      </p:pic>
      <p:sp>
        <p:nvSpPr>
          <p:cNvPr id="3" name="Arc 2"/>
          <p:cNvSpPr/>
          <p:nvPr/>
        </p:nvSpPr>
        <p:spPr>
          <a:xfrm>
            <a:off x="10287000" y="2590800"/>
            <a:ext cx="1371600" cy="1295400"/>
          </a:xfrm>
          <a:prstGeom prst="arc">
            <a:avLst>
              <a:gd name="adj1" fmla="val 97497"/>
              <a:gd name="adj2"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5" name="Arc 4"/>
          <p:cNvSpPr/>
          <p:nvPr/>
        </p:nvSpPr>
        <p:spPr>
          <a:xfrm rot="21086706">
            <a:off x="3349767" y="3081871"/>
            <a:ext cx="6876387" cy="1332370"/>
          </a:xfrm>
          <a:prstGeom prst="arc">
            <a:avLst>
              <a:gd name="adj1" fmla="val 50788"/>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6" name="Arc 5"/>
          <p:cNvSpPr/>
          <p:nvPr/>
        </p:nvSpPr>
        <p:spPr>
          <a:xfrm rot="5400000">
            <a:off x="6683652" y="1096713"/>
            <a:ext cx="2508419" cy="1381794"/>
          </a:xfrm>
          <a:prstGeom prst="arc">
            <a:avLst>
              <a:gd name="adj1" fmla="val 50788"/>
              <a:gd name="adj2" fmla="val 215157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7" name="Arc 6"/>
          <p:cNvSpPr/>
          <p:nvPr/>
        </p:nvSpPr>
        <p:spPr>
          <a:xfrm rot="9272852">
            <a:off x="3629515" y="4246768"/>
            <a:ext cx="4315806" cy="2082701"/>
          </a:xfrm>
          <a:prstGeom prst="arc">
            <a:avLst>
              <a:gd name="adj1" fmla="val 50788"/>
              <a:gd name="adj2" fmla="val 215157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8" name="Arc 7"/>
          <p:cNvSpPr/>
          <p:nvPr/>
        </p:nvSpPr>
        <p:spPr>
          <a:xfrm rot="5400000">
            <a:off x="1048464" y="2505720"/>
            <a:ext cx="2508419" cy="2641617"/>
          </a:xfrm>
          <a:prstGeom prst="arc">
            <a:avLst>
              <a:gd name="adj1" fmla="val 50788"/>
              <a:gd name="adj2" fmla="val 215157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9" name="Right Arrow 8"/>
          <p:cNvSpPr/>
          <p:nvPr/>
        </p:nvSpPr>
        <p:spPr>
          <a:xfrm rot="1348411">
            <a:off x="4698170" y="3703442"/>
            <a:ext cx="762000" cy="2923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ight Arrow 9"/>
          <p:cNvSpPr/>
          <p:nvPr/>
        </p:nvSpPr>
        <p:spPr>
          <a:xfrm rot="935291">
            <a:off x="7409736" y="3448355"/>
            <a:ext cx="762000" cy="2809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ight Arrow 10"/>
          <p:cNvSpPr/>
          <p:nvPr/>
        </p:nvSpPr>
        <p:spPr>
          <a:xfrm rot="870828">
            <a:off x="9227460" y="3144401"/>
            <a:ext cx="762000" cy="2873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ight Arrow 11"/>
          <p:cNvSpPr/>
          <p:nvPr/>
        </p:nvSpPr>
        <p:spPr>
          <a:xfrm rot="19172433">
            <a:off x="6467930" y="4085042"/>
            <a:ext cx="665414" cy="2273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strips(down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strips(down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heel(1)">
                                      <p:cBhvr>
                                        <p:cTn id="59" dur="2500"/>
                                        <p:tgtEl>
                                          <p:spTgt spid="6"/>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heel(1)">
                                      <p:cBhvr>
                                        <p:cTn id="62" dur="2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heel(1)">
                                      <p:cBhvr>
                                        <p:cTn id="75" dur="2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1666" t="20000" r="1666" b="4445"/>
          <a:stretch>
            <a:fillRect/>
          </a:stretch>
        </p:blipFill>
        <p:spPr>
          <a:xfrm>
            <a:off x="12491" y="0"/>
            <a:ext cx="12179509" cy="6858000"/>
          </a:xfrm>
          <a:prstGeom prst="rect">
            <a:avLst/>
          </a:prstGeom>
        </p:spPr>
      </p:pic>
      <p:pic>
        <p:nvPicPr>
          <p:cNvPr id="12" name="Picture 11"/>
          <p:cNvPicPr>
            <a:picLocks noChangeAspect="1"/>
          </p:cNvPicPr>
          <p:nvPr/>
        </p:nvPicPr>
        <p:blipFill>
          <a:blip r:embed="rId2"/>
          <a:stretch>
            <a:fillRect/>
          </a:stretch>
        </p:blipFill>
        <p:spPr>
          <a:xfrm>
            <a:off x="155641" y="25706"/>
            <a:ext cx="11893207" cy="6592451"/>
          </a:xfrm>
          <a:prstGeom prst="rect">
            <a:avLst/>
          </a:prstGeom>
        </p:spPr>
      </p:pic>
      <p:sp>
        <p:nvSpPr>
          <p:cNvPr id="13" name="Arc 12"/>
          <p:cNvSpPr/>
          <p:nvPr/>
        </p:nvSpPr>
        <p:spPr>
          <a:xfrm>
            <a:off x="9906000" y="3810000"/>
            <a:ext cx="1219200" cy="838200"/>
          </a:xfrm>
          <a:prstGeom prst="arc">
            <a:avLst>
              <a:gd name="adj1" fmla="val 97497"/>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4" name="Arc 13"/>
          <p:cNvSpPr/>
          <p:nvPr/>
        </p:nvSpPr>
        <p:spPr>
          <a:xfrm>
            <a:off x="5334000" y="3962400"/>
            <a:ext cx="1676400" cy="1066800"/>
          </a:xfrm>
          <a:prstGeom prst="arc">
            <a:avLst>
              <a:gd name="adj1" fmla="val 97497"/>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Rectangle 2"/>
          <p:cNvSpPr/>
          <p:nvPr/>
        </p:nvSpPr>
        <p:spPr>
          <a:xfrm>
            <a:off x="2514600" y="228600"/>
            <a:ext cx="6906057" cy="584775"/>
          </a:xfrm>
          <a:prstGeom prst="rect">
            <a:avLst/>
          </a:prstGeom>
          <a:noFill/>
        </p:spPr>
        <p:txBody>
          <a:bodyPr wrap="none" lIns="91440" tIns="45720" rIns="91440" bIns="45720">
            <a:spAutoFit/>
          </a:bodyPr>
          <a:lstStyle/>
          <a:p>
            <a:pPr algn="ctr"/>
            <a:r>
              <a:rPr lang="vi-VN" sz="3200" b="0" cap="none" spc="0">
                <a:ln w="0"/>
                <a:solidFill>
                  <a:srgbClr val="FF0000"/>
                </a:solidFill>
                <a:effectLst>
                  <a:outerShdw blurRad="38100" dist="25400" dir="5400000" algn="ctr" rotWithShape="0">
                    <a:srgbClr val="6E747A">
                      <a:alpha val="43000"/>
                    </a:srgbClr>
                  </a:outerShdw>
                </a:effectLst>
                <a:latin typeface="+mj-lt"/>
              </a:rPr>
              <a:t>Máy bay có lợi ích gì đối với con người?</a:t>
            </a:r>
            <a:endParaRPr lang="vi-VN" sz="3200" b="0" cap="none" spc="0">
              <a:ln w="0"/>
              <a:solidFill>
                <a:srgbClr val="FF0000"/>
              </a:solidFill>
              <a:effectLst>
                <a:outerShdw blurRad="38100" dist="25400" dir="5400000" algn="ctr" rotWithShape="0">
                  <a:srgbClr val="6E747A">
                    <a:alpha val="43000"/>
                  </a:srgbClr>
                </a:outerShdw>
              </a:effectLst>
              <a:latin typeface="+mj-lt"/>
            </a:endParaRPr>
          </a:p>
        </p:txBody>
      </p:sp>
      <p:pic>
        <p:nvPicPr>
          <p:cNvPr id="4" name="Picture 3"/>
          <p:cNvPicPr>
            <a:picLocks noChangeAspect="1"/>
          </p:cNvPicPr>
          <p:nvPr/>
        </p:nvPicPr>
        <p:blipFill>
          <a:blip r:embed="rId1"/>
          <a:stretch>
            <a:fillRect/>
          </a:stretch>
        </p:blipFill>
        <p:spPr>
          <a:xfrm>
            <a:off x="27709" y="1143000"/>
            <a:ext cx="6137564" cy="5715000"/>
          </a:xfrm>
          <a:prstGeom prst="rect">
            <a:avLst/>
          </a:prstGeom>
        </p:spPr>
      </p:pic>
      <p:pic>
        <p:nvPicPr>
          <p:cNvPr id="5" name="Picture 4"/>
          <p:cNvPicPr>
            <a:picLocks noChangeAspect="1"/>
          </p:cNvPicPr>
          <p:nvPr/>
        </p:nvPicPr>
        <p:blipFill>
          <a:blip r:embed="rId2"/>
          <a:stretch>
            <a:fillRect/>
          </a:stretch>
        </p:blipFill>
        <p:spPr>
          <a:xfrm>
            <a:off x="6165272" y="1143000"/>
            <a:ext cx="6026727" cy="57150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Rectangle 2"/>
          <p:cNvSpPr/>
          <p:nvPr/>
        </p:nvSpPr>
        <p:spPr>
          <a:xfrm>
            <a:off x="1810091" y="228600"/>
            <a:ext cx="8315098" cy="584775"/>
          </a:xfrm>
          <a:prstGeom prst="rect">
            <a:avLst/>
          </a:prstGeom>
          <a:noFill/>
        </p:spPr>
        <p:txBody>
          <a:bodyPr wrap="none" lIns="91440" tIns="45720" rIns="91440" bIns="45720">
            <a:spAutoFit/>
          </a:bodyPr>
          <a:lstStyle/>
          <a:p>
            <a:pPr algn="ctr"/>
            <a:r>
              <a:rPr lang="vi-VN" sz="3200" b="0" cap="none" spc="0">
                <a:ln w="0"/>
                <a:solidFill>
                  <a:srgbClr val="FF0000"/>
                </a:solidFill>
                <a:effectLst>
                  <a:outerShdw blurRad="38100" dist="25400" dir="5400000" algn="ctr" rotWithShape="0">
                    <a:srgbClr val="6E747A">
                      <a:alpha val="43000"/>
                    </a:srgbClr>
                  </a:outerShdw>
                </a:effectLst>
                <a:latin typeface="+mj-lt"/>
              </a:rPr>
              <a:t>Khi ngồi trên máy bay các con cần chú ý điều gì?</a:t>
            </a:r>
            <a:endParaRPr lang="vi-VN" sz="3200" b="0" cap="none" spc="0">
              <a:ln w="0"/>
              <a:solidFill>
                <a:srgbClr val="FF0000"/>
              </a:solidFill>
              <a:effectLst>
                <a:outerShdw blurRad="38100" dist="25400" dir="5400000" algn="ctr" rotWithShape="0">
                  <a:srgbClr val="6E747A">
                    <a:alpha val="43000"/>
                  </a:srgbClr>
                </a:outerShdw>
              </a:effectLst>
              <a:latin typeface="+mj-lt"/>
            </a:endParaRPr>
          </a:p>
        </p:txBody>
      </p:sp>
      <p:pic>
        <p:nvPicPr>
          <p:cNvPr id="6" name="Picture 5"/>
          <p:cNvPicPr>
            <a:picLocks noChangeAspect="1"/>
          </p:cNvPicPr>
          <p:nvPr/>
        </p:nvPicPr>
        <p:blipFill>
          <a:blip r:embed="rId1"/>
          <a:stretch>
            <a:fillRect/>
          </a:stretch>
        </p:blipFill>
        <p:spPr>
          <a:xfrm>
            <a:off x="0" y="990600"/>
            <a:ext cx="6019800" cy="5867400"/>
          </a:xfrm>
          <a:prstGeom prst="rect">
            <a:avLst/>
          </a:prstGeom>
        </p:spPr>
      </p:pic>
      <p:pic>
        <p:nvPicPr>
          <p:cNvPr id="7" name="Picture 6"/>
          <p:cNvPicPr>
            <a:picLocks noChangeAspect="1"/>
          </p:cNvPicPr>
          <p:nvPr/>
        </p:nvPicPr>
        <p:blipFill>
          <a:blip r:embed="rId2"/>
          <a:stretch>
            <a:fillRect/>
          </a:stretch>
        </p:blipFill>
        <p:spPr>
          <a:xfrm>
            <a:off x="6019800" y="990600"/>
            <a:ext cx="6172200" cy="58674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782" y="0"/>
            <a:ext cx="12212782" cy="6873568"/>
          </a:xfrm>
          <a:prstGeom prst="rect">
            <a:avLst/>
          </a:prstGeom>
        </p:spPr>
      </p:pic>
      <p:sp>
        <p:nvSpPr>
          <p:cNvPr id="3" name="Rectangle 2"/>
          <p:cNvSpPr/>
          <p:nvPr/>
        </p:nvSpPr>
        <p:spPr>
          <a:xfrm>
            <a:off x="2057400" y="2438400"/>
            <a:ext cx="7923964" cy="1200329"/>
          </a:xfrm>
          <a:prstGeom prst="rect">
            <a:avLst/>
          </a:prstGeom>
          <a:noFill/>
        </p:spPr>
        <p:txBody>
          <a:bodyPr wrap="none" lIns="91440" tIns="45720" rIns="91440" bIns="45720">
            <a:spAutoFit/>
          </a:bodyPr>
          <a:lstStyle/>
          <a:p>
            <a:pPr algn="ctr"/>
            <a:r>
              <a:rPr lang="vi-VN" sz="3600" b="0" cap="none" spc="0">
                <a:ln w="0"/>
                <a:solidFill>
                  <a:srgbClr val="FF0000"/>
                </a:solidFill>
                <a:effectLst>
                  <a:outerShdw blurRad="38100" dist="25400" dir="5400000" algn="ctr" rotWithShape="0">
                    <a:srgbClr val="6E747A">
                      <a:alpha val="43000"/>
                    </a:srgbClr>
                  </a:outerShdw>
                </a:effectLst>
                <a:latin typeface="+mj-lt"/>
              </a:rPr>
              <a:t>Các con còn biết những loại </a:t>
            </a:r>
            <a:endParaRPr lang="vi-VN" sz="3600" b="0" cap="none" spc="0">
              <a:ln w="0"/>
              <a:solidFill>
                <a:srgbClr val="FF0000"/>
              </a:solidFill>
              <a:effectLst>
                <a:outerShdw blurRad="38100" dist="25400" dir="5400000" algn="ctr" rotWithShape="0">
                  <a:srgbClr val="6E747A">
                    <a:alpha val="43000"/>
                  </a:srgbClr>
                </a:outerShdw>
              </a:effectLst>
              <a:latin typeface="+mj-lt"/>
            </a:endParaRPr>
          </a:p>
          <a:p>
            <a:pPr algn="ctr"/>
            <a:r>
              <a:rPr lang="vi-VN" sz="3600" b="0" cap="none" spc="0">
                <a:ln w="0"/>
                <a:solidFill>
                  <a:srgbClr val="FF0000"/>
                </a:solidFill>
                <a:effectLst>
                  <a:outerShdw blurRad="38100" dist="25400" dir="5400000" algn="ctr" rotWithShape="0">
                    <a:srgbClr val="6E747A">
                      <a:alpha val="43000"/>
                    </a:srgbClr>
                  </a:outerShdw>
                </a:effectLst>
                <a:latin typeface="+mj-lt"/>
              </a:rPr>
              <a:t>phương tiện giao thông hàng không nào</a:t>
            </a:r>
            <a:r>
              <a:rPr lang="vi-VN" sz="3600" b="0" cap="none" spc="0">
                <a:ln w="0"/>
                <a:solidFill>
                  <a:srgbClr val="FF0000"/>
                </a:solidFill>
                <a:effectLst>
                  <a:outerShdw blurRad="38100" dist="25400" dir="5400000" algn="ctr" rotWithShape="0">
                    <a:srgbClr val="6E747A">
                      <a:alpha val="43000"/>
                    </a:srgbClr>
                  </a:outerShdw>
                </a:effectLst>
              </a:rPr>
              <a:t>?</a:t>
            </a:r>
            <a:endParaRPr lang="en-US" sz="3600" b="0" cap="none" spc="0">
              <a:ln w="0"/>
              <a:solidFill>
                <a:srgbClr val="FF0000"/>
              </a:solidFill>
              <a:effectLst>
                <a:outerShdw blurRad="38100" dist="25400" dir="5400000" algn="ctr" rotWithShape="0">
                  <a:srgbClr val="6E747A">
                    <a:alpha val="43000"/>
                  </a:srgbClr>
                </a:outerShdw>
              </a:effectLst>
            </a:endParaRPr>
          </a:p>
        </p:txBody>
      </p:sp>
    </p:spTree>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jpg"/>
          <p:cNvPicPr>
            <a:picLocks noChangeAspect="1"/>
          </p:cNvPicPr>
          <p:nvPr/>
        </p:nvPicPr>
        <p:blipFill>
          <a:blip r:embed="rId1"/>
          <a:stretch>
            <a:fillRect/>
          </a:stretch>
        </p:blipFill>
        <p:spPr>
          <a:xfrm>
            <a:off x="0" y="0"/>
            <a:ext cx="12192000" cy="6858000"/>
          </a:xfrm>
          <a:prstGeom prst="rect">
            <a:avLst/>
          </a:prstGeom>
        </p:spPr>
      </p:pic>
      <p:sp>
        <p:nvSpPr>
          <p:cNvPr id="3" name="Rectangle 2"/>
          <p:cNvSpPr/>
          <p:nvPr/>
        </p:nvSpPr>
        <p:spPr>
          <a:xfrm>
            <a:off x="1066800" y="2115557"/>
            <a:ext cx="10286999" cy="1754326"/>
          </a:xfrm>
          <a:prstGeom prst="rect">
            <a:avLst/>
          </a:prstGeom>
          <a:noFill/>
        </p:spPr>
        <p:txBody>
          <a:bodyPr wrap="square" lIns="91440" tIns="45720" rIns="91440" bIns="45720" numCol="1">
            <a:prstTxWarp prst="textChevro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 CH</a:t>
            </a:r>
            <a:r>
              <a:rPr lang="vi-V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Ơ</a:t>
            </a: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I: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THỬ TÀI CÙNG BÉ</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129" y="2212102"/>
            <a:ext cx="3962056" cy="3191611"/>
          </a:xfrm>
          <a:prstGeom prst="rect">
            <a:avLst/>
          </a:prstGeom>
        </p:spPr>
      </p:pic>
      <p:sp>
        <p:nvSpPr>
          <p:cNvPr id="3" name="Rectangle 2"/>
          <p:cNvSpPr/>
          <p:nvPr/>
        </p:nvSpPr>
        <p:spPr>
          <a:xfrm>
            <a:off x="2743200" y="152400"/>
            <a:ext cx="7348486" cy="523220"/>
          </a:xfrm>
          <a:prstGeom prst="rect">
            <a:avLst/>
          </a:prstGeom>
          <a:noFill/>
        </p:spPr>
        <p:txBody>
          <a:bodyPr wrap="none" lIns="91440" tIns="45720" rIns="91440" bIns="45720">
            <a:spAutoFit/>
          </a:bodyPr>
          <a:lstStyle/>
          <a:p>
            <a:pPr algn="ctr"/>
            <a:r>
              <a:rPr lang="en-US" sz="280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Đâu là phương tiện giao thông đường hàng không</a:t>
            </a:r>
            <a:endParaRPr lang="en-US" sz="2800" b="0"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Oval 3"/>
          <p:cNvSpPr/>
          <p:nvPr/>
        </p:nvSpPr>
        <p:spPr>
          <a:xfrm>
            <a:off x="1471837" y="839"/>
            <a:ext cx="1143000" cy="1040296"/>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419674" y="228600"/>
            <a:ext cx="1247326"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a:solidFill>
                  <a:srgbClr val="00B0F0"/>
                </a:solidFill>
                <a:effectLst/>
                <a:latin typeface="Times New Roman" panose="02020603050405020304" pitchFamily="18" charset="0"/>
                <a:cs typeface="Times New Roman" panose="02020603050405020304" pitchFamily="18" charset="0"/>
              </a:rPr>
              <a:t>Câu 1</a:t>
            </a:r>
            <a:endParaRPr lang="en-US" sz="3200" b="1" cap="none" spc="0">
              <a:solidFill>
                <a:srgbClr val="00B0F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67493" y="2253858"/>
            <a:ext cx="3871107" cy="3126663"/>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a:blip r:embed="rId3"/>
          <a:stretch>
            <a:fillRect/>
          </a:stretch>
        </p:blipFill>
        <p:spPr>
          <a:xfrm>
            <a:off x="4279325" y="2253858"/>
            <a:ext cx="3848510" cy="3050302"/>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rotWithShape="1">
          <a:blip r:embed="rId4"/>
          <a:srcRect l="15771" t="7519" b="10463"/>
          <a:stretch>
            <a:fillRect/>
          </a:stretch>
        </p:blipFill>
        <p:spPr>
          <a:xfrm>
            <a:off x="8310689" y="2253858"/>
            <a:ext cx="3805112" cy="3050302"/>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Rectangle 9"/>
          <p:cNvSpPr/>
          <p:nvPr/>
        </p:nvSpPr>
        <p:spPr>
          <a:xfrm>
            <a:off x="930692" y="5715000"/>
            <a:ext cx="2225289"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a:solidFill>
                  <a:srgbClr val="FF0000"/>
                </a:solidFill>
                <a:effectLst/>
                <a:latin typeface="Times New Roman" panose="02020603050405020304" pitchFamily="18" charset="0"/>
                <a:cs typeface="Times New Roman" panose="02020603050405020304" pitchFamily="18" charset="0"/>
              </a:rPr>
              <a:t>A. Máy bay</a:t>
            </a:r>
            <a:endParaRPr lang="en-US" sz="3200" b="1" cap="none" spc="0">
              <a:solidFill>
                <a:srgbClr val="FF0000"/>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8527507" y="5559287"/>
            <a:ext cx="312835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a:solidFill>
                  <a:srgbClr val="FF0000"/>
                </a:solidFill>
                <a:latin typeface="Times New Roman" panose="02020603050405020304" pitchFamily="18" charset="0"/>
                <a:cs typeface="Times New Roman" panose="02020603050405020304" pitchFamily="18" charset="0"/>
              </a:rPr>
              <a:t>C</a:t>
            </a:r>
            <a:r>
              <a:rPr lang="en-US" sz="3200" b="1" cap="none" spc="0">
                <a:solidFill>
                  <a:srgbClr val="FF0000"/>
                </a:solidFill>
                <a:effectLst/>
                <a:latin typeface="Times New Roman" panose="02020603050405020304" pitchFamily="18" charset="0"/>
                <a:cs typeface="Times New Roman" panose="02020603050405020304" pitchFamily="18" charset="0"/>
              </a:rPr>
              <a:t>. Thuyền buồm</a:t>
            </a:r>
            <a:endParaRPr lang="en-US" sz="3200" b="1" cap="none" spc="0">
              <a:solidFill>
                <a:srgbClr val="FF0000"/>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5352148" y="5562600"/>
            <a:ext cx="1426994"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a:solidFill>
                  <a:srgbClr val="FF0000"/>
                </a:solidFill>
                <a:latin typeface="Times New Roman" panose="02020603050405020304" pitchFamily="18" charset="0"/>
                <a:cs typeface="Times New Roman" panose="02020603050405020304" pitchFamily="18" charset="0"/>
              </a:rPr>
              <a:t>B</a:t>
            </a:r>
            <a:r>
              <a:rPr lang="en-US" sz="3200" b="1" cap="none" spc="0">
                <a:solidFill>
                  <a:srgbClr val="FF0000"/>
                </a:solidFill>
                <a:effectLst/>
                <a:latin typeface="Times New Roman" panose="02020603050405020304" pitchFamily="18" charset="0"/>
                <a:cs typeface="Times New Roman" panose="02020603050405020304" pitchFamily="18" charset="0"/>
              </a:rPr>
              <a:t>. Ô tô</a:t>
            </a:r>
            <a:endParaRPr lang="en-US" sz="3200" b="1" cap="none" spc="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903</Words>
  <Application>WPS Slides</Application>
  <PresentationFormat>Widescreen</PresentationFormat>
  <Paragraphs>56</Paragraphs>
  <Slides>12</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12</vt:i4>
      </vt:variant>
    </vt:vector>
  </HeadingPairs>
  <TitlesOfParts>
    <vt:vector size="20" baseType="lpstr">
      <vt:lpstr>Arial</vt:lpstr>
      <vt:lpstr>SimSun</vt:lpstr>
      <vt:lpstr>Wingdings</vt:lpstr>
      <vt:lpstr>Times New Roman</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Kiều Anh Nguyễn</cp:lastModifiedBy>
  <cp:revision>172</cp:revision>
  <dcterms:created xsi:type="dcterms:W3CDTF">2019-10-23T14:01:00Z</dcterms:created>
  <dcterms:modified xsi:type="dcterms:W3CDTF">2025-04-16T09:40:01Z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5C4C77ED56954903AE2A55EEE9B45AE1_12</vt:lpwstr>
  </property>
  <property fmtid="{D5CDD505-2E9C-101B-9397-08002B2CF9AE}" pid="3" name="KSOProductBuildVer">
    <vt:lpwstr>1033-12.2.0.20795</vt:lpwstr>
  </property>
</Properties>
</file>