
<file path=[Content_Types].xml><?xml version="1.0" encoding="utf-8"?>
<Types xmlns="http://schemas.openxmlformats.org/package/2006/content-types">
  <Default Extension="wav" ContentType="audio/x-wav"/>
  <Default Extension="jpeg" ContentType="image/jpeg"/>
  <Default Extension="JPG" ContentType="image/.jpg"/>
  <Default Extension="png" ContentType="image/png"/>
  <Default Extension="wdp" ContentType="image/vnd.ms-photo"/>
  <Default Extension="gif" ContentType="image/gif"/>
  <Default Extension="mp4" ContentType="video/mp4"/>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66" r:id="rId5"/>
    <p:sldId id="270" r:id="rId6"/>
    <p:sldId id="268" r:id="rId7"/>
    <p:sldId id="260" r:id="rId8"/>
    <p:sldId id="269" r:id="rId9"/>
    <p:sldId id="271" r:id="rId10"/>
    <p:sldId id="278" r:id="rId11"/>
    <p:sldId id="279" r:id="rId12"/>
    <p:sldId id="280" r:id="rId13"/>
    <p:sldId id="281" r:id="rId14"/>
    <p:sldId id="282" r:id="rId15"/>
    <p:sldId id="272" r:id="rId16"/>
    <p:sldId id="273" r:id="rId17"/>
    <p:sldId id="274" r:id="rId18"/>
    <p:sldId id="275" r:id="rId19"/>
    <p:sldId id="276" r:id="rId20"/>
    <p:sldId id="277" r:id="rId21"/>
    <p:sldId id="26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5" autoAdjust="0"/>
    <p:restoredTop sz="94660"/>
  </p:normalViewPr>
  <p:slideViewPr>
    <p:cSldViewPr snapToGrid="0">
      <p:cViewPr varScale="1">
        <p:scale>
          <a:sx n="66" d="100"/>
          <a:sy n="66" d="100"/>
        </p:scale>
        <p:origin x="6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425EAAA-A849-4DFF-9A0C-18F02C76A03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B3227-DB93-4D4E-80DF-9D2ECEDB2447}"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425EAAA-A849-4DFF-9A0C-18F02C76A03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B3227-DB93-4D4E-80DF-9D2ECEDB2447}"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425EAAA-A849-4DFF-9A0C-18F02C76A03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B3227-DB93-4D4E-80DF-9D2ECEDB2447}"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425EAAA-A849-4DFF-9A0C-18F02C76A03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B3227-DB93-4D4E-80DF-9D2ECEDB2447}"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0425EAAA-A849-4DFF-9A0C-18F02C76A03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B3227-DB93-4D4E-80DF-9D2ECEDB2447}"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0425EAAA-A849-4DFF-9A0C-18F02C76A03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B3227-DB93-4D4E-80DF-9D2ECEDB2447}"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0425EAAA-A849-4DFF-9A0C-18F02C76A03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AB3227-DB93-4D4E-80DF-9D2ECEDB2447}"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0425EAAA-A849-4DFF-9A0C-18F02C76A03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AB3227-DB93-4D4E-80DF-9D2ECEDB2447}"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5EAAA-A849-4DFF-9A0C-18F02C76A03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AB3227-DB93-4D4E-80DF-9D2ECEDB2447}"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425EAAA-A849-4DFF-9A0C-18F02C76A03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B3227-DB93-4D4E-80DF-9D2ECEDB2447}"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425EAAA-A849-4DFF-9A0C-18F02C76A03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B3227-DB93-4D4E-80DF-9D2ECEDB2447}"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5EAAA-A849-4DFF-9A0C-18F02C76A03D}"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B3227-DB93-4D4E-80DF-9D2ECEDB2447}"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audio" Target="../media/audio3.wav"/><Relationship Id="rId4" Type="http://schemas.openxmlformats.org/officeDocument/2006/relationships/audio" Target="../media/audio2.wav"/><Relationship Id="rId3" Type="http://schemas.openxmlformats.org/officeDocument/2006/relationships/audio" Target="../media/audio1.wav"/><Relationship Id="rId2" Type="http://schemas.openxmlformats.org/officeDocument/2006/relationships/image" Target="../media/image19.jpeg"/><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audio" Target="../media/audio3.wav"/><Relationship Id="rId6" Type="http://schemas.openxmlformats.org/officeDocument/2006/relationships/audio" Target="../media/audio2.wav"/><Relationship Id="rId5" Type="http://schemas.openxmlformats.org/officeDocument/2006/relationships/audio" Target="../media/audio1.wav"/><Relationship Id="rId4" Type="http://schemas.microsoft.com/office/2007/relationships/hdphoto" Target="../media/image23.wdp"/><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20.jpe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audio" Target="../media/audio3.wav"/><Relationship Id="rId4" Type="http://schemas.openxmlformats.org/officeDocument/2006/relationships/audio" Target="../media/audio2.wav"/><Relationship Id="rId3" Type="http://schemas.openxmlformats.org/officeDocument/2006/relationships/audio" Target="../media/audio1.wav"/><Relationship Id="rId2" Type="http://schemas.openxmlformats.org/officeDocument/2006/relationships/image" Target="../media/image25.jpeg"/><Relationship Id="rId1"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7.png"/><Relationship Id="rId3" Type="http://schemas.microsoft.com/office/2007/relationships/media" Target="../media/media2.mp3"/><Relationship Id="rId2" Type="http://schemas.openxmlformats.org/officeDocument/2006/relationships/audio" Target="../media/media2.mp3"/><Relationship Id="rId1" Type="http://schemas.openxmlformats.org/officeDocument/2006/relationships/image" Target="../media/image26.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GI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png"/><Relationship Id="rId3" Type="http://schemas.microsoft.com/office/2007/relationships/media" Target="../media/media1.mp4"/><Relationship Id="rId2" Type="http://schemas.openxmlformats.org/officeDocument/2006/relationships/video" Target="../media/media1.mp4"/><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11.wdp"/><Relationship Id="rId2" Type="http://schemas.openxmlformats.org/officeDocument/2006/relationships/image" Target="../media/image10.pn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6000" r="-26000"/>
          </a:stretch>
        </a:blipFill>
        <a:effectLst/>
      </p:bgPr>
    </p:bg>
    <p:spTree>
      <p:nvGrpSpPr>
        <p:cNvPr id="1" name=""/>
        <p:cNvGrpSpPr/>
        <p:nvPr/>
      </p:nvGrpSpPr>
      <p:grpSpPr>
        <a:xfrm>
          <a:off x="0" y="0"/>
          <a:ext cx="0" cy="0"/>
          <a:chOff x="0" y="0"/>
          <a:chExt cx="0" cy="0"/>
        </a:xfrm>
      </p:grpSpPr>
      <p:sp>
        <p:nvSpPr>
          <p:cNvPr id="2" name="TextBox 1"/>
          <p:cNvSpPr txBox="1"/>
          <p:nvPr/>
        </p:nvSpPr>
        <p:spPr>
          <a:xfrm>
            <a:off x="3789810" y="1722967"/>
            <a:ext cx="4783682" cy="707886"/>
          </a:xfrm>
          <a:prstGeom prst="rect">
            <a:avLst/>
          </a:prstGeom>
          <a:noFill/>
        </p:spPr>
        <p:txBody>
          <a:bodyPr wrap="none" rtlCol="0">
            <a:spAutoFit/>
          </a:bodyPr>
          <a:lstStyle/>
          <a:p>
            <a:r>
              <a:rPr lang="en-US" sz="4000" b="1" dirty="0" err="1">
                <a:latin typeface="Times New Roman" panose="02020603050405020304" pitchFamily="18" charset="0"/>
                <a:cs typeface="Times New Roman" panose="02020603050405020304" pitchFamily="18" charset="0"/>
              </a:rPr>
              <a:t>Lĩnh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vực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Khám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phá</a:t>
            </a:r>
            <a:endParaRPr lang="en-US" sz="40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369777" y="3429000"/>
            <a:ext cx="3785011" cy="1754326"/>
          </a:xfrm>
          <a:prstGeom prst="rect">
            <a:avLst/>
          </a:prstGeom>
          <a:noFill/>
        </p:spPr>
        <p:txBody>
          <a:bodyPr wrap="none" rtlCol="0">
            <a:spAutoFit/>
          </a:bodyPr>
          <a:lstStyle/>
          <a:p>
            <a:pPr>
              <a:lnSpc>
                <a:spcPct val="150000"/>
              </a:lnSpc>
            </a:pP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tài</a:t>
            </a:r>
            <a:r>
              <a:rPr lang="en-US" sz="2400" b="1">
                <a:latin typeface="Times New Roman" panose="02020603050405020304" pitchFamily="18" charset="0"/>
                <a:cs typeface="Times New Roman" panose="02020603050405020304" pitchFamily="18" charset="0"/>
              </a:rPr>
              <a:t>: Khám phá </a:t>
            </a:r>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vồng</a:t>
            </a:r>
            <a:endParaRPr lang="en-US" sz="2400" b="1" dirty="0">
              <a:latin typeface="Times New Roman" panose="02020603050405020304" pitchFamily="18" charset="0"/>
              <a:cs typeface="Times New Roman" panose="02020603050405020304" pitchFamily="18" charset="0"/>
            </a:endParaRPr>
          </a:p>
          <a:p>
            <a:pPr>
              <a:lnSpc>
                <a:spcPct val="150000"/>
              </a:lnSpc>
            </a:pPr>
            <a:r>
              <a:rPr lang="en-US" sz="2400" b="1" dirty="0" err="1">
                <a:latin typeface="Times New Roman" panose="02020603050405020304" pitchFamily="18" charset="0"/>
                <a:cs typeface="Times New Roman" panose="02020603050405020304" pitchFamily="18" charset="0"/>
              </a:rPr>
              <a:t>Lứa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tuổi</a:t>
            </a:r>
            <a:r>
              <a:rPr lang="en-US" sz="2400" b="1">
                <a:latin typeface="Times New Roman" panose="02020603050405020304" pitchFamily="18" charset="0"/>
                <a:cs typeface="Times New Roman" panose="02020603050405020304" pitchFamily="18" charset="0"/>
              </a:rPr>
              <a:t>: 3 - 4 </a:t>
            </a:r>
            <a:r>
              <a:rPr lang="en-US" sz="2400" b="1" dirty="0" err="1">
                <a:latin typeface="Times New Roman" panose="02020603050405020304" pitchFamily="18" charset="0"/>
                <a:cs typeface="Times New Roman" panose="02020603050405020304" pitchFamily="18" charset="0"/>
              </a:rPr>
              <a:t>tuổi</a:t>
            </a:r>
            <a:endParaRPr lang="en-US" sz="2400" b="1" dirty="0">
              <a:latin typeface="Times New Roman" panose="02020603050405020304" pitchFamily="18" charset="0"/>
              <a:cs typeface="Times New Roman" panose="02020603050405020304" pitchFamily="18" charset="0"/>
            </a:endParaRPr>
          </a:p>
          <a:p>
            <a:pPr>
              <a:lnSpc>
                <a:spcPct val="150000"/>
              </a:lnSpc>
            </a:pPr>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viên</a:t>
            </a:r>
            <a:r>
              <a:rPr lang="en-US" sz="2400" b="1">
                <a:latin typeface="Times New Roman" panose="02020603050405020304" pitchFamily="18" charset="0"/>
                <a:cs typeface="Times New Roman" panose="02020603050405020304" pitchFamily="18" charset="0"/>
              </a:rPr>
              <a:t>: Mai Thị Thu</a:t>
            </a:r>
            <a:endParaRPr lang="en-US" sz="2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815659" y="264702"/>
            <a:ext cx="6731984" cy="707886"/>
          </a:xfrm>
          <a:prstGeom prst="rect">
            <a:avLst/>
          </a:prstGeom>
          <a:noFill/>
        </p:spPr>
        <p:txBody>
          <a:bodyPr wrap="square">
            <a:spAutoFit/>
          </a:bodyPr>
          <a:lstStyle/>
          <a:p>
            <a:pPr algn="ctr"/>
            <a:r>
              <a:rPr lang="vi-VN" sz="2000" b="1">
                <a:solidFill>
                  <a:srgbClr val="FF0000"/>
                </a:solidFill>
                <a:latin typeface="+mj-lt"/>
              </a:rPr>
              <a:t>ỦY BAN NHÂN DÂN QUẬN </a:t>
            </a:r>
            <a:r>
              <a:rPr lang="vi-VN" sz="2000" b="1" dirty="0">
                <a:solidFill>
                  <a:srgbClr val="FF0000"/>
                </a:solidFill>
                <a:latin typeface="+mj-lt"/>
              </a:rPr>
              <a:t>LONG BIÊN</a:t>
            </a:r>
            <a:endParaRPr lang="vi-VN" sz="2000" b="1" dirty="0">
              <a:solidFill>
                <a:srgbClr val="FF0000"/>
              </a:solidFill>
              <a:latin typeface="+mj-lt"/>
            </a:endParaRPr>
          </a:p>
          <a:p>
            <a:pPr algn="ctr"/>
            <a:r>
              <a:rPr lang="vi-VN" sz="2000" b="1" dirty="0">
                <a:solidFill>
                  <a:srgbClr val="FF0000"/>
                </a:solidFill>
                <a:latin typeface="+mj-lt"/>
              </a:rPr>
              <a:t>TRƯỜNG MẦM </a:t>
            </a:r>
            <a:r>
              <a:rPr lang="vi-VN" sz="2000" b="1">
                <a:solidFill>
                  <a:srgbClr val="FF0000"/>
                </a:solidFill>
                <a:latin typeface="+mj-lt"/>
              </a:rPr>
              <a:t>NON ĐỨC GIANG</a:t>
            </a:r>
            <a:endParaRPr lang="vi-VN" sz="2000" b="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WordArt 5"/>
          <p:cNvSpPr>
            <a:spLocks noChangeArrowheads="1" noChangeShapeType="1" noTextEdit="1"/>
          </p:cNvSpPr>
          <p:nvPr/>
        </p:nvSpPr>
        <p:spPr bwMode="auto">
          <a:xfrm>
            <a:off x="4114800" y="4267201"/>
            <a:ext cx="3886200" cy="828675"/>
          </a:xfrm>
          <a:prstGeom prst="rect">
            <a:avLst/>
          </a:prstGeom>
        </p:spPr>
        <p:txBody>
          <a:bodyPr wrap="none" fromWordArt="1">
            <a:prstTxWarp prst="textPlain">
              <a:avLst>
                <a:gd name="adj" fmla="val 50000"/>
              </a:avLst>
            </a:prstTxWarp>
          </a:bodyPr>
          <a:lstStyle/>
          <a:p>
            <a:r>
              <a:rPr lang="vi-VN" sz="3600" kern="10">
                <a:ln w="19050">
                  <a:solidFill>
                    <a:srgbClr val="99CCFF"/>
                  </a:solidFill>
                  <a:rou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Trời mưa</a:t>
            </a:r>
            <a:endParaRPr lang="vi-VN" sz="3600" kern="10">
              <a:ln w="19050">
                <a:solidFill>
                  <a:srgbClr val="99CCFF"/>
                </a:solidFill>
                <a:rou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pic>
        <p:nvPicPr>
          <p:cNvPr id="18438" name="Picture 6" descr="tm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439" name="WordArt 7"/>
          <p:cNvSpPr>
            <a:spLocks noChangeArrowheads="1" noChangeShapeType="1" noTextEdit="1"/>
          </p:cNvSpPr>
          <p:nvPr/>
        </p:nvSpPr>
        <p:spPr bwMode="auto">
          <a:xfrm>
            <a:off x="5105400" y="6172200"/>
            <a:ext cx="2476500" cy="381000"/>
          </a:xfrm>
          <a:prstGeom prst="rect">
            <a:avLst/>
          </a:prstGeom>
        </p:spPr>
        <p:txBody>
          <a:bodyPr wrap="none" fromWordArt="1">
            <a:prstTxWarp prst="textPlain">
              <a:avLst>
                <a:gd name="adj" fmla="val 50000"/>
              </a:avLst>
            </a:prstTxWarp>
          </a:bodyPr>
          <a:lstStyle/>
          <a:p>
            <a:r>
              <a:rPr lang="vi-VN" sz="3200" kern="10">
                <a:ln w="19050">
                  <a:solidFill>
                    <a:srgbClr val="99CCFF"/>
                  </a:solidFill>
                  <a:rou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TRỜI MƯA</a:t>
            </a:r>
            <a:endParaRPr lang="vi-VN" sz="3200" kern="10">
              <a:ln w="19050">
                <a:solidFill>
                  <a:srgbClr val="99CCFF"/>
                </a:solidFill>
                <a:rou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843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18439"/>
                                        </p:tgtEl>
                                        <p:attrNameLst>
                                          <p:attrName>style.visibility</p:attrName>
                                        </p:attrNameLst>
                                      </p:cBhvr>
                                      <p:to>
                                        <p:strVal val="visible"/>
                                      </p:to>
                                    </p:set>
                                    <p:animEffect transition="in" filter="strips(downLeft)">
                                      <p:cBhvr>
                                        <p:cTn id="11"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P spid="184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se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509" name="WordArt 5"/>
          <p:cNvSpPr>
            <a:spLocks noChangeArrowheads="1" noChangeShapeType="1" noTextEdit="1"/>
          </p:cNvSpPr>
          <p:nvPr/>
        </p:nvSpPr>
        <p:spPr bwMode="auto">
          <a:xfrm>
            <a:off x="5372100" y="6324601"/>
            <a:ext cx="1447800" cy="371475"/>
          </a:xfrm>
          <a:prstGeom prst="rect">
            <a:avLst/>
          </a:prstGeom>
        </p:spPr>
        <p:txBody>
          <a:bodyPr wrap="none" fromWordArt="1">
            <a:prstTxWarp prst="textPlain">
              <a:avLst>
                <a:gd name="adj" fmla="val 50000"/>
              </a:avLst>
            </a:prstTxWarp>
          </a:bodyPr>
          <a:lstStyle/>
          <a:p>
            <a:r>
              <a:rPr lang="vi-VN" sz="3600" kern="10">
                <a:ln w="19050">
                  <a:solidFill>
                    <a:srgbClr val="99CCFF"/>
                  </a:solidFill>
                  <a:rou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Sấm sét</a:t>
            </a:r>
            <a:endParaRPr lang="vi-VN" sz="3600" kern="10">
              <a:ln w="19050">
                <a:solidFill>
                  <a:srgbClr val="99CCFF"/>
                </a:solidFill>
                <a:rou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diamond(in)">
                                      <p:cBhvr>
                                        <p:cTn id="7" dur="20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blinds(horizontal)">
                                      <p:cBhvr>
                                        <p:cTn id="12"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tn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461" name="WordArt 5"/>
          <p:cNvSpPr>
            <a:spLocks noChangeArrowheads="1" noChangeShapeType="1" noTextEdit="1"/>
          </p:cNvSpPr>
          <p:nvPr/>
        </p:nvSpPr>
        <p:spPr bwMode="auto">
          <a:xfrm>
            <a:off x="5257800" y="6410326"/>
            <a:ext cx="2133600" cy="447675"/>
          </a:xfrm>
          <a:prstGeom prst="rect">
            <a:avLst/>
          </a:prstGeom>
        </p:spPr>
        <p:txBody>
          <a:bodyPr wrap="none" fromWordArt="1">
            <a:prstTxWarp prst="textPlain">
              <a:avLst>
                <a:gd name="adj" fmla="val 50000"/>
              </a:avLst>
            </a:prstTxWarp>
          </a:bodyPr>
          <a:lstStyle/>
          <a:p>
            <a:r>
              <a:rPr lang="vi-VN" sz="3600" kern="10">
                <a:ln w="19050">
                  <a:solidFill>
                    <a:srgbClr val="99CCFF"/>
                  </a:solidFill>
                  <a:rou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Trời nắng</a:t>
            </a:r>
            <a:endParaRPr lang="vi-VN" sz="3600" kern="10">
              <a:ln w="19050">
                <a:solidFill>
                  <a:srgbClr val="99CCFF"/>
                </a:solidFill>
                <a:rou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946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9461"/>
                                        </p:tgtEl>
                                        <p:attrNameLst>
                                          <p:attrName>style.visibility</p:attrName>
                                        </p:attrNameLst>
                                      </p:cBhvr>
                                      <p:to>
                                        <p:strVal val="visible"/>
                                      </p:to>
                                    </p:set>
                                    <p:anim calcmode="lin" valueType="num">
                                      <p:cBhvr additive="base">
                                        <p:cTn id="11" dur="2000" fill="hold"/>
                                        <p:tgtEl>
                                          <p:spTgt spid="19461"/>
                                        </p:tgtEl>
                                        <p:attrNameLst>
                                          <p:attrName>ppt_x</p:attrName>
                                        </p:attrNameLst>
                                      </p:cBhvr>
                                      <p:tavLst>
                                        <p:tav tm="0">
                                          <p:val>
                                            <p:strVal val="#ppt_x"/>
                                          </p:val>
                                        </p:tav>
                                        <p:tav tm="100000">
                                          <p:val>
                                            <p:strVal val="#ppt_x"/>
                                          </p:val>
                                        </p:tav>
                                      </p:tavLst>
                                    </p:anim>
                                    <p:anim calcmode="lin" valueType="num">
                                      <p:cBhvr additive="base">
                                        <p:cTn id="12" dur="2000" fill="hold"/>
                                        <p:tgtEl>
                                          <p:spTgt spid="194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tuyet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485" name="WordArt 5"/>
          <p:cNvSpPr>
            <a:spLocks noChangeArrowheads="1" noChangeShapeType="1" noTextEdit="1"/>
          </p:cNvSpPr>
          <p:nvPr/>
        </p:nvSpPr>
        <p:spPr bwMode="auto">
          <a:xfrm>
            <a:off x="5334000" y="6248401"/>
            <a:ext cx="1524000" cy="447675"/>
          </a:xfrm>
          <a:prstGeom prst="rect">
            <a:avLst/>
          </a:prstGeom>
        </p:spPr>
        <p:txBody>
          <a:bodyPr wrap="none" fromWordArt="1">
            <a:prstTxWarp prst="textPlain">
              <a:avLst>
                <a:gd name="adj" fmla="val 50000"/>
              </a:avLst>
            </a:prstTxWarp>
          </a:bodyPr>
          <a:lstStyle/>
          <a:p>
            <a:r>
              <a:rPr lang="vi-VN" sz="3600" kern="10">
                <a:ln w="19050">
                  <a:solidFill>
                    <a:srgbClr val="99CCFF"/>
                  </a:solidFill>
                  <a:rou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Băng tuyết</a:t>
            </a:r>
            <a:endParaRPr lang="vi-VN" sz="3600" kern="10">
              <a:ln w="19050">
                <a:solidFill>
                  <a:srgbClr val="99CCFF"/>
                </a:solidFill>
                <a:rou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dissolve">
                                      <p:cBhvr>
                                        <p:cTn id="7" dur="500"/>
                                        <p:tgtEl>
                                          <p:spTgt spid="2048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 calcmode="lin" valueType="num">
                                      <p:cBhvr additive="base">
                                        <p:cTn id="12" dur="500" fill="hold"/>
                                        <p:tgtEl>
                                          <p:spTgt spid="20485"/>
                                        </p:tgtEl>
                                        <p:attrNameLst>
                                          <p:attrName>ppt_x</p:attrName>
                                        </p:attrNameLst>
                                      </p:cBhvr>
                                      <p:tavLst>
                                        <p:tav tm="0">
                                          <p:val>
                                            <p:strVal val="#ppt_x"/>
                                          </p:val>
                                        </p:tav>
                                        <p:tav tm="100000">
                                          <p:val>
                                            <p:strVal val="#ppt_x"/>
                                          </p:val>
                                        </p:tav>
                                      </p:tavLst>
                                    </p:anim>
                                    <p:anim calcmode="lin" valueType="num">
                                      <p:cBhvr additive="base">
                                        <p:cTn id="13" dur="500" fill="hold"/>
                                        <p:tgtEl>
                                          <p:spTgt spid="204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0"/>
            <a:ext cx="12192000" cy="6858000"/>
          </a:xfrm>
          <a:prstGeom prst="rect">
            <a:avLst/>
          </a:prstGeom>
        </p:spPr>
      </p:pic>
      <p:sp>
        <p:nvSpPr>
          <p:cNvPr id="3" name="TextBox 2"/>
          <p:cNvSpPr txBox="1"/>
          <p:nvPr/>
        </p:nvSpPr>
        <p:spPr>
          <a:xfrm>
            <a:off x="3697381" y="1124652"/>
            <a:ext cx="4797238" cy="584775"/>
          </a:xfrm>
          <a:prstGeom prst="rect">
            <a:avLst/>
          </a:prstGeom>
          <a:noFill/>
        </p:spPr>
        <p:txBody>
          <a:bodyPr wrap="square" rtlCol="0">
            <a:spAutoFit/>
          </a:bodyPr>
          <a:lstStyle/>
          <a:p>
            <a:pPr algn="just"/>
            <a:r>
              <a:rPr lang="en-US" sz="3200" b="1">
                <a:solidFill>
                  <a:srgbClr val="002060"/>
                </a:solidFill>
              </a:rPr>
              <a:t>Trò chơi 1: Ai thông minh </a:t>
            </a:r>
            <a:endParaRPr lang="en-US" sz="3200" b="1">
              <a:solidFill>
                <a:srgbClr val="002060"/>
              </a:solidFill>
            </a:endParaRPr>
          </a:p>
        </p:txBody>
      </p:sp>
      <p:sp>
        <p:nvSpPr>
          <p:cNvPr id="4" name="TextBox 3"/>
          <p:cNvSpPr txBox="1"/>
          <p:nvPr/>
        </p:nvSpPr>
        <p:spPr>
          <a:xfrm>
            <a:off x="2514039" y="2630723"/>
            <a:ext cx="7799855" cy="2062103"/>
          </a:xfrm>
          <a:prstGeom prst="rect">
            <a:avLst/>
          </a:prstGeom>
          <a:noFill/>
        </p:spPr>
        <p:txBody>
          <a:bodyPr wrap="square" rtlCol="0">
            <a:spAutoFit/>
          </a:bodyPr>
          <a:lstStyle/>
          <a:p>
            <a:pPr algn="just"/>
            <a:r>
              <a:rPr lang="en-US" sz="3200" b="1">
                <a:solidFill>
                  <a:srgbClr val="0070C0"/>
                </a:solidFill>
              </a:rPr>
              <a:t>Trên màn hình xuất hiện các câu hỏi. Mỗi câu hỏi đều có 2 đáp án để các con lựa chọn  1 đáp án đúng. Thời gian suy nghĩ cho mỗi câu hỏi là 5 giây? </a:t>
            </a:r>
            <a:endParaRPr lang="en-US" sz="3200" b="1">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anim calcmode="lin" valueType="num">
                                      <p:cBhvr>
                                        <p:cTn id="15" dur="750" fill="hold"/>
                                        <p:tgtEl>
                                          <p:spTgt spid="4"/>
                                        </p:tgtEl>
                                        <p:attrNameLst>
                                          <p:attrName>ppt_x</p:attrName>
                                        </p:attrNameLst>
                                      </p:cBhvr>
                                      <p:tavLst>
                                        <p:tav tm="0">
                                          <p:val>
                                            <p:strVal val="#ppt_x"/>
                                          </p:val>
                                        </p:tav>
                                        <p:tav tm="100000">
                                          <p:val>
                                            <p:strVal val="#ppt_x"/>
                                          </p:val>
                                        </p:tav>
                                      </p:tavLst>
                                    </p:anim>
                                    <p:anim calcmode="lin" valueType="num">
                                      <p:cBhvr>
                                        <p:cTn id="16"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576"/>
            <a:ext cx="12192000" cy="68580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55"/>
          <p:cNvSpPr txBox="1">
            <a:spLocks noChangeArrowheads="1"/>
          </p:cNvSpPr>
          <p:nvPr/>
        </p:nvSpPr>
        <p:spPr bwMode="auto">
          <a:xfrm>
            <a:off x="2971800" y="101984"/>
            <a:ext cx="6248400" cy="584775"/>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b="1">
                <a:latin typeface="Times New Roman" panose="02020603050405020304" pitchFamily="18" charset="0"/>
              </a:rPr>
              <a:t>Cầu vồng xuất hiện khi nào?</a:t>
            </a:r>
            <a:endParaRPr lang="en-US" altLang="en-US" b="1"/>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6322" y="1407533"/>
            <a:ext cx="4904850" cy="3659773"/>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7634" y="1407533"/>
            <a:ext cx="5155365" cy="3548733"/>
          </a:xfrm>
          <a:prstGeom prst="rect">
            <a:avLst/>
          </a:prstGeom>
        </p:spPr>
      </p:pic>
      <p:sp>
        <p:nvSpPr>
          <p:cNvPr id="6" name="Oval 5"/>
          <p:cNvSpPr/>
          <p:nvPr/>
        </p:nvSpPr>
        <p:spPr>
          <a:xfrm>
            <a:off x="2313652" y="5407500"/>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1</a:t>
            </a:r>
            <a:endParaRPr lang="en-US" sz="5400" b="1">
              <a:solidFill>
                <a:srgbClr val="FF0000"/>
              </a:solidFill>
            </a:endParaRPr>
          </a:p>
        </p:txBody>
      </p:sp>
      <p:sp>
        <p:nvSpPr>
          <p:cNvPr id="7" name="Oval 6"/>
          <p:cNvSpPr/>
          <p:nvPr/>
        </p:nvSpPr>
        <p:spPr>
          <a:xfrm>
            <a:off x="8875816" y="5367157"/>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2</a:t>
            </a:r>
            <a:endParaRPr lang="en-US" sz="5400" b="1">
              <a:solidFill>
                <a:srgbClr val="FF0000"/>
              </a:solidFill>
            </a:endParaRPr>
          </a:p>
        </p:txBody>
      </p:sp>
      <p:sp>
        <p:nvSpPr>
          <p:cNvPr id="8" name="Oval 7"/>
          <p:cNvSpPr/>
          <p:nvPr/>
        </p:nvSpPr>
        <p:spPr>
          <a:xfrm>
            <a:off x="5310030" y="4916803"/>
            <a:ext cx="1741347" cy="170863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60184" y="5178536"/>
            <a:ext cx="1241037" cy="1185163"/>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5</a:t>
            </a:r>
            <a:endParaRPr lang="en-US" sz="9600" b="1" dirty="0">
              <a:solidFill>
                <a:srgbClr val="002060"/>
              </a:solidFill>
            </a:endParaRPr>
          </a:p>
        </p:txBody>
      </p:sp>
      <p:sp>
        <p:nvSpPr>
          <p:cNvPr id="11" name="TextBox 10"/>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4</a:t>
            </a:r>
            <a:endParaRPr lang="en-US" sz="9600" b="1" dirty="0">
              <a:solidFill>
                <a:srgbClr val="002060"/>
              </a:solidFill>
            </a:endParaRPr>
          </a:p>
        </p:txBody>
      </p:sp>
      <p:sp>
        <p:nvSpPr>
          <p:cNvPr id="12" name="TextBox 11"/>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3</a:t>
            </a:r>
            <a:endParaRPr lang="en-US" sz="9600" b="1" dirty="0">
              <a:solidFill>
                <a:srgbClr val="002060"/>
              </a:solidFill>
            </a:endParaRPr>
          </a:p>
        </p:txBody>
      </p:sp>
      <p:sp>
        <p:nvSpPr>
          <p:cNvPr id="13" name="TextBox 12"/>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2</a:t>
            </a:r>
            <a:endParaRPr lang="en-US" sz="9600" b="1" dirty="0">
              <a:solidFill>
                <a:srgbClr val="002060"/>
              </a:solidFill>
            </a:endParaRPr>
          </a:p>
        </p:txBody>
      </p:sp>
      <p:sp>
        <p:nvSpPr>
          <p:cNvPr id="14" name="TextBox 13"/>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1</a:t>
            </a:r>
            <a:endParaRPr lang="en-US" sz="96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500"/>
                                        <p:tgtEl>
                                          <p:spTgt spid="5"/>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2000"/>
                                        <p:tgtEl>
                                          <p:spTgt spid="8"/>
                                        </p:tgtEl>
                                      </p:cBhvr>
                                    </p:animEffect>
                                  </p:childTnLst>
                                </p:cTn>
                              </p:par>
                              <p:par>
                                <p:cTn id="29" presetID="21" presetClass="entr" presetSubtype="1" repeatCount="500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heel(1)">
                                      <p:cBhvr>
                                        <p:cTn id="31" dur="1000"/>
                                        <p:tgtEl>
                                          <p:spTgt spid="9"/>
                                        </p:tgtEl>
                                      </p:cBhvr>
                                    </p:animEffect>
                                  </p:childTnLst>
                                </p:cTn>
                              </p:par>
                              <p:par>
                                <p:cTn id="32" presetID="1" presetClass="entr" presetSubtype="0" fill="hold" nodeType="with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par>
                                <p:cTn id="34" presetID="1" presetClass="exit" presetSubtype="0" fill="hold" nodeType="withEffect">
                                  <p:stCondLst>
                                    <p:cond delay="0"/>
                                  </p:stCondLst>
                                  <p:childTnLst>
                                    <p:set>
                                      <p:cBhvr>
                                        <p:cTn id="35" dur="1" fill="hold">
                                          <p:stCondLst>
                                            <p:cond delay="0"/>
                                          </p:stCondLst>
                                        </p:cTn>
                                        <p:tgtEl>
                                          <p:spTgt spid="10">
                                            <p:txEl>
                                              <p:pRg st="0" end="0"/>
                                            </p:txEl>
                                          </p:spTgt>
                                        </p:tgtEl>
                                        <p:attrNameLst>
                                          <p:attrName>style.visibility</p:attrName>
                                        </p:attrNameLst>
                                      </p:cBhvr>
                                      <p:to>
                                        <p:strVal val="hidden"/>
                                      </p:to>
                                    </p:set>
                                  </p:childTnLst>
                                </p:cTn>
                              </p:par>
                              <p:par>
                                <p:cTn id="36" presetID="1" presetClass="entr" presetSubtype="0" fill="hold" nodeType="withEffect">
                                  <p:stCondLst>
                                    <p:cond delay="1000"/>
                                  </p:stCondLst>
                                  <p:childTnLst>
                                    <p:set>
                                      <p:cBhvr>
                                        <p:cTn id="37" dur="1" fill="hold">
                                          <p:stCondLst>
                                            <p:cond delay="0"/>
                                          </p:stCondLst>
                                        </p:cTn>
                                        <p:tgtEl>
                                          <p:spTgt spid="11">
                                            <p:txEl>
                                              <p:pRg st="0" end="0"/>
                                            </p:txEl>
                                          </p:spTgt>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par>
                                <p:cTn id="38" presetID="1" presetClass="exit" presetSubtype="0" fill="hold" nodeType="withEffect">
                                  <p:stCondLst>
                                    <p:cond delay="2000"/>
                                  </p:stCondLst>
                                  <p:childTnLst>
                                    <p:set>
                                      <p:cBhvr>
                                        <p:cTn id="39" dur="1" fill="hold">
                                          <p:stCondLst>
                                            <p:cond delay="0"/>
                                          </p:stCondLst>
                                        </p:cTn>
                                        <p:tgtEl>
                                          <p:spTgt spid="11">
                                            <p:txEl>
                                              <p:pRg st="0" end="0"/>
                                            </p:txEl>
                                          </p:spTgt>
                                        </p:tgtEl>
                                        <p:attrNameLst>
                                          <p:attrName>style.visibility</p:attrName>
                                        </p:attrNameLst>
                                      </p:cBhvr>
                                      <p:to>
                                        <p:strVal val="hidden"/>
                                      </p:to>
                                    </p:set>
                                  </p:childTnLst>
                                </p:cTn>
                              </p:par>
                              <p:par>
                                <p:cTn id="40" presetID="1" presetClass="entr" presetSubtype="0" fill="hold" nodeType="withEffect">
                                  <p:stCondLst>
                                    <p:cond delay="2000"/>
                                  </p:stCondLst>
                                  <p:childTnLst>
                                    <p:set>
                                      <p:cBhvr>
                                        <p:cTn id="41" dur="1" fill="hold">
                                          <p:stCondLst>
                                            <p:cond delay="0"/>
                                          </p:stCondLst>
                                        </p:cTn>
                                        <p:tgtEl>
                                          <p:spTgt spid="12">
                                            <p:txEl>
                                              <p:pRg st="0" end="0"/>
                                            </p:txEl>
                                          </p:spTgt>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2" presetID="1" presetClass="exit" presetSubtype="0" fill="hold" nodeType="withEffect">
                                  <p:stCondLst>
                                    <p:cond delay="3000"/>
                                  </p:stCondLst>
                                  <p:childTnLst>
                                    <p:set>
                                      <p:cBhvr>
                                        <p:cTn id="43" dur="1" fill="hold">
                                          <p:stCondLst>
                                            <p:cond delay="0"/>
                                          </p:stCondLst>
                                        </p:cTn>
                                        <p:tgtEl>
                                          <p:spTgt spid="12">
                                            <p:txEl>
                                              <p:pRg st="0" end="0"/>
                                            </p:txEl>
                                          </p:spTgt>
                                        </p:tgtEl>
                                        <p:attrNameLst>
                                          <p:attrName>style.visibility</p:attrName>
                                        </p:attrNameLst>
                                      </p:cBhvr>
                                      <p:to>
                                        <p:strVal val="hidden"/>
                                      </p:to>
                                    </p:set>
                                  </p:childTnLst>
                                </p:cTn>
                              </p:par>
                              <p:par>
                                <p:cTn id="44" presetID="1" presetClass="entr" presetSubtype="0" fill="hold" nodeType="withEffect">
                                  <p:stCondLst>
                                    <p:cond delay="3000"/>
                                  </p:stCondLst>
                                  <p:childTnLst>
                                    <p:set>
                                      <p:cBhvr>
                                        <p:cTn id="45" dur="1" fill="hold">
                                          <p:stCondLst>
                                            <p:cond delay="0"/>
                                          </p:stCondLst>
                                        </p:cTn>
                                        <p:tgtEl>
                                          <p:spTgt spid="13">
                                            <p:txEl>
                                              <p:pRg st="0" end="0"/>
                                            </p:txEl>
                                          </p:spTgt>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par>
                                <p:cTn id="46" presetID="1" presetClass="exit" presetSubtype="0" fill="hold" nodeType="withEffect">
                                  <p:stCondLst>
                                    <p:cond delay="4000"/>
                                  </p:stCondLst>
                                  <p:childTnLst>
                                    <p:set>
                                      <p:cBhvr>
                                        <p:cTn id="47" dur="1" fill="hold">
                                          <p:stCondLst>
                                            <p:cond delay="0"/>
                                          </p:stCondLst>
                                        </p:cTn>
                                        <p:tgtEl>
                                          <p:spTgt spid="13">
                                            <p:txEl>
                                              <p:pRg st="0" end="0"/>
                                            </p:txEl>
                                          </p:spTgt>
                                        </p:tgtEl>
                                        <p:attrNameLst>
                                          <p:attrName>style.visibility</p:attrName>
                                        </p:attrNameLst>
                                      </p:cBhvr>
                                      <p:to>
                                        <p:strVal val="hidden"/>
                                      </p:to>
                                    </p:set>
                                  </p:childTnLst>
                                </p:cTn>
                              </p:par>
                              <p:par>
                                <p:cTn id="48" presetID="1" presetClass="entr" presetSubtype="0" fill="hold" nodeType="withEffect">
                                  <p:stCondLst>
                                    <p:cond delay="4000"/>
                                  </p:stCondLst>
                                  <p:childTnLst>
                                    <p:set>
                                      <p:cBhvr>
                                        <p:cTn id="49" dur="1" fill="hold">
                                          <p:stCondLst>
                                            <p:cond delay="0"/>
                                          </p:stCondLst>
                                        </p:cTn>
                                        <p:tgtEl>
                                          <p:spTgt spid="14">
                                            <p:txEl>
                                              <p:pRg st="0" end="0"/>
                                            </p:txEl>
                                          </p:spTgt>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0" presetID="1" presetClass="exit" presetSubtype="0" fill="hold" nodeType="withEffect">
                                  <p:stCondLst>
                                    <p:cond delay="5000"/>
                                  </p:stCondLst>
                                  <p:childTnLst>
                                    <p:set>
                                      <p:cBhvr>
                                        <p:cTn id="51" dur="1" fill="hold">
                                          <p:stCondLst>
                                            <p:cond delay="0"/>
                                          </p:stCondLst>
                                        </p:cTn>
                                        <p:tgtEl>
                                          <p:spTgt spid="14">
                                            <p:txEl>
                                              <p:pRg st="0" end="0"/>
                                            </p:txEl>
                                          </p:spTgt>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10"/>
                                        <p:tgtEl>
                                          <p:spTgt spid="8"/>
                                        </p:tgtEl>
                                      </p:cBhvr>
                                    </p:animEffect>
                                    <p:set>
                                      <p:cBhvr>
                                        <p:cTn id="56" dur="1" fill="hold">
                                          <p:stCondLst>
                                            <p:cond delay="9"/>
                                          </p:stCondLst>
                                        </p:cTn>
                                        <p:tgtEl>
                                          <p:spTgt spid="8"/>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10"/>
                                        <p:tgtEl>
                                          <p:spTgt spid="9"/>
                                        </p:tgtEl>
                                      </p:cBhvr>
                                    </p:animEffect>
                                    <p:set>
                                      <p:cBhvr>
                                        <p:cTn id="59" dur="1" fill="hold">
                                          <p:stCondLst>
                                            <p:cond delay="9"/>
                                          </p:stCondLst>
                                        </p:cTn>
                                        <p:tgtEl>
                                          <p:spTgt spid="9"/>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4" name="bomb.wav"/>
                                        </p:tgtEl>
                                      </p:cMediaNode>
                                    </p:audio>
                                  </p:subTnLst>
                                </p:cTn>
                              </p:par>
                            </p:childTnLst>
                          </p:cTn>
                        </p:par>
                      </p:childTnLst>
                    </p:cTn>
                  </p:par>
                  <p:par>
                    <p:cTn id="60" fill="hold">
                      <p:stCondLst>
                        <p:cond delay="indefinite"/>
                      </p:stCondLst>
                      <p:childTnLst>
                        <p:par>
                          <p:cTn id="61" fill="hold">
                            <p:stCondLst>
                              <p:cond delay="0"/>
                            </p:stCondLst>
                            <p:childTnLst>
                              <p:par>
                                <p:cTn id="62" presetID="53" presetClass="exit" presetSubtype="32" fill="hold" nodeType="clickEffect">
                                  <p:stCondLst>
                                    <p:cond delay="0"/>
                                  </p:stCondLst>
                                  <p:childTnLst>
                                    <p:anim calcmode="lin" valueType="num">
                                      <p:cBhvr>
                                        <p:cTn id="63" dur="500"/>
                                        <p:tgtEl>
                                          <p:spTgt spid="5"/>
                                        </p:tgtEl>
                                        <p:attrNameLst>
                                          <p:attrName>ppt_w</p:attrName>
                                        </p:attrNameLst>
                                      </p:cBhvr>
                                      <p:tavLst>
                                        <p:tav tm="0">
                                          <p:val>
                                            <p:strVal val="ppt_w"/>
                                          </p:val>
                                        </p:tav>
                                        <p:tav tm="100000">
                                          <p:val>
                                            <p:fltVal val="0"/>
                                          </p:val>
                                        </p:tav>
                                      </p:tavLst>
                                    </p:anim>
                                    <p:anim calcmode="lin" valueType="num">
                                      <p:cBhvr>
                                        <p:cTn id="64" dur="500"/>
                                        <p:tgtEl>
                                          <p:spTgt spid="5"/>
                                        </p:tgtEl>
                                        <p:attrNameLst>
                                          <p:attrName>ppt_h</p:attrName>
                                        </p:attrNameLst>
                                      </p:cBhvr>
                                      <p:tavLst>
                                        <p:tav tm="0">
                                          <p:val>
                                            <p:strVal val="ppt_h"/>
                                          </p:val>
                                        </p:tav>
                                        <p:tav tm="100000">
                                          <p:val>
                                            <p:fltVal val="0"/>
                                          </p:val>
                                        </p:tav>
                                      </p:tavLst>
                                    </p:anim>
                                    <p:animEffect transition="out" filter="fade">
                                      <p:cBhvr>
                                        <p:cTn id="65" dur="500"/>
                                        <p:tgtEl>
                                          <p:spTgt spid="5"/>
                                        </p:tgtEl>
                                      </p:cBhvr>
                                    </p:animEffect>
                                    <p:set>
                                      <p:cBhvr>
                                        <p:cTn id="66" dur="1" fill="hold">
                                          <p:stCondLst>
                                            <p:cond delay="499"/>
                                          </p:stCondLst>
                                        </p:cTn>
                                        <p:tgtEl>
                                          <p:spTgt spid="5"/>
                                        </p:tgtEl>
                                        <p:attrNameLst>
                                          <p:attrName>style.visibility</p:attrName>
                                        </p:attrNameLst>
                                      </p:cBhvr>
                                      <p:to>
                                        <p:strVal val="hidden"/>
                                      </p:to>
                                    </p:set>
                                  </p:childTnLst>
                                </p:cTn>
                              </p:par>
                              <p:par>
                                <p:cTn id="67" presetID="53" presetClass="exit" presetSubtype="32" fill="hold" grpId="1" nodeType="withEffect">
                                  <p:stCondLst>
                                    <p:cond delay="0"/>
                                  </p:stCondLst>
                                  <p:childTnLst>
                                    <p:anim calcmode="lin" valueType="num">
                                      <p:cBhvr>
                                        <p:cTn id="68" dur="500"/>
                                        <p:tgtEl>
                                          <p:spTgt spid="7"/>
                                        </p:tgtEl>
                                        <p:attrNameLst>
                                          <p:attrName>ppt_w</p:attrName>
                                        </p:attrNameLst>
                                      </p:cBhvr>
                                      <p:tavLst>
                                        <p:tav tm="0">
                                          <p:val>
                                            <p:strVal val="ppt_w"/>
                                          </p:val>
                                        </p:tav>
                                        <p:tav tm="100000">
                                          <p:val>
                                            <p:fltVal val="0"/>
                                          </p:val>
                                        </p:tav>
                                      </p:tavLst>
                                    </p:anim>
                                    <p:anim calcmode="lin" valueType="num">
                                      <p:cBhvr>
                                        <p:cTn id="69" dur="500"/>
                                        <p:tgtEl>
                                          <p:spTgt spid="7"/>
                                        </p:tgtEl>
                                        <p:attrNameLst>
                                          <p:attrName>ppt_h</p:attrName>
                                        </p:attrNameLst>
                                      </p:cBhvr>
                                      <p:tavLst>
                                        <p:tav tm="0">
                                          <p:val>
                                            <p:strVal val="ppt_h"/>
                                          </p:val>
                                        </p:tav>
                                        <p:tav tm="100000">
                                          <p:val>
                                            <p:fltVal val="0"/>
                                          </p:val>
                                        </p:tav>
                                      </p:tavLst>
                                    </p:anim>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32" presetClass="emph" presetSubtype="0" fill="hold" nodeType="clickEffect">
                                  <p:stCondLst>
                                    <p:cond delay="0"/>
                                  </p:stCondLst>
                                  <p:childTnLst>
                                    <p:animRot by="120000">
                                      <p:cBhvr>
                                        <p:cTn id="75" dur="100" fill="hold">
                                          <p:stCondLst>
                                            <p:cond delay="0"/>
                                          </p:stCondLst>
                                        </p:cTn>
                                        <p:tgtEl>
                                          <p:spTgt spid="4"/>
                                        </p:tgtEl>
                                        <p:attrNameLst>
                                          <p:attrName>r</p:attrName>
                                        </p:attrNameLst>
                                      </p:cBhvr>
                                    </p:animRot>
                                    <p:animRot by="-240000">
                                      <p:cBhvr>
                                        <p:cTn id="76" dur="200" fill="hold">
                                          <p:stCondLst>
                                            <p:cond delay="200"/>
                                          </p:stCondLst>
                                        </p:cTn>
                                        <p:tgtEl>
                                          <p:spTgt spid="4"/>
                                        </p:tgtEl>
                                        <p:attrNameLst>
                                          <p:attrName>r</p:attrName>
                                        </p:attrNameLst>
                                      </p:cBhvr>
                                    </p:animRot>
                                    <p:animRot by="240000">
                                      <p:cBhvr>
                                        <p:cTn id="77" dur="200" fill="hold">
                                          <p:stCondLst>
                                            <p:cond delay="400"/>
                                          </p:stCondLst>
                                        </p:cTn>
                                        <p:tgtEl>
                                          <p:spTgt spid="4"/>
                                        </p:tgtEl>
                                        <p:attrNameLst>
                                          <p:attrName>r</p:attrName>
                                        </p:attrNameLst>
                                      </p:cBhvr>
                                    </p:animRot>
                                    <p:animRot by="-240000">
                                      <p:cBhvr>
                                        <p:cTn id="78" dur="200" fill="hold">
                                          <p:stCondLst>
                                            <p:cond delay="600"/>
                                          </p:stCondLst>
                                        </p:cTn>
                                        <p:tgtEl>
                                          <p:spTgt spid="4"/>
                                        </p:tgtEl>
                                        <p:attrNameLst>
                                          <p:attrName>r</p:attrName>
                                        </p:attrNameLst>
                                      </p:cBhvr>
                                    </p:animRot>
                                    <p:animRot by="120000">
                                      <p:cBhvr>
                                        <p:cTn id="79" dur="200" fill="hold">
                                          <p:stCondLst>
                                            <p:cond delay="800"/>
                                          </p:stCondLst>
                                        </p:cTn>
                                        <p:tgtEl>
                                          <p:spTgt spid="4"/>
                                        </p:tgtEl>
                                        <p:attrNameLst>
                                          <p:attrName>r</p:attrName>
                                        </p:attrNameLst>
                                      </p:cBhvr>
                                    </p:animRot>
                                  </p:childTnLst>
                                  <p:subTnLst>
                                    <p:audio>
                                      <p:cMediaNode>
                                        <p:cTn display="0" masterRel="sameClick">
                                          <p:stCondLst>
                                            <p:cond evt="begin" delay="0">
                                              <p:tn val="74"/>
                                            </p:cond>
                                          </p:stCondLst>
                                          <p:endCondLst>
                                            <p:cond evt="onStopAudio" delay="0">
                                              <p:tgtEl>
                                                <p:sldTgt/>
                                              </p:tgtEl>
                                            </p:cond>
                                          </p:endCondLst>
                                        </p:cTn>
                                        <p:tgtEl>
                                          <p:sndTgt r:embed="rId5" name="chimes.wav"/>
                                        </p:tgtEl>
                                      </p:cMediaNode>
                                    </p:audio>
                                  </p:subTnLst>
                                </p:cTn>
                              </p:par>
                              <p:par>
                                <p:cTn id="80" presetID="32" presetClass="emph" presetSubtype="0" fill="hold" grpId="1" nodeType="withEffect">
                                  <p:stCondLst>
                                    <p:cond delay="0"/>
                                  </p:stCondLst>
                                  <p:childTnLst>
                                    <p:animRot by="120000">
                                      <p:cBhvr>
                                        <p:cTn id="81" dur="100" fill="hold">
                                          <p:stCondLst>
                                            <p:cond delay="0"/>
                                          </p:stCondLst>
                                        </p:cTn>
                                        <p:tgtEl>
                                          <p:spTgt spid="6"/>
                                        </p:tgtEl>
                                        <p:attrNameLst>
                                          <p:attrName>r</p:attrName>
                                        </p:attrNameLst>
                                      </p:cBhvr>
                                    </p:animRot>
                                    <p:animRot by="-240000">
                                      <p:cBhvr>
                                        <p:cTn id="82" dur="200" fill="hold">
                                          <p:stCondLst>
                                            <p:cond delay="200"/>
                                          </p:stCondLst>
                                        </p:cTn>
                                        <p:tgtEl>
                                          <p:spTgt spid="6"/>
                                        </p:tgtEl>
                                        <p:attrNameLst>
                                          <p:attrName>r</p:attrName>
                                        </p:attrNameLst>
                                      </p:cBhvr>
                                    </p:animRot>
                                    <p:animRot by="240000">
                                      <p:cBhvr>
                                        <p:cTn id="83" dur="200" fill="hold">
                                          <p:stCondLst>
                                            <p:cond delay="400"/>
                                          </p:stCondLst>
                                        </p:cTn>
                                        <p:tgtEl>
                                          <p:spTgt spid="6"/>
                                        </p:tgtEl>
                                        <p:attrNameLst>
                                          <p:attrName>r</p:attrName>
                                        </p:attrNameLst>
                                      </p:cBhvr>
                                    </p:animRot>
                                    <p:animRot by="-240000">
                                      <p:cBhvr>
                                        <p:cTn id="84" dur="200" fill="hold">
                                          <p:stCondLst>
                                            <p:cond delay="600"/>
                                          </p:stCondLst>
                                        </p:cTn>
                                        <p:tgtEl>
                                          <p:spTgt spid="6"/>
                                        </p:tgtEl>
                                        <p:attrNameLst>
                                          <p:attrName>r</p:attrName>
                                        </p:attrNameLst>
                                      </p:cBhvr>
                                    </p:animRot>
                                    <p:animRot by="120000">
                                      <p:cBhvr>
                                        <p:cTn id="85" dur="200" fill="hold">
                                          <p:stCondLst>
                                            <p:cond delay="800"/>
                                          </p:stCondLst>
                                        </p:cTn>
                                        <p:tgtEl>
                                          <p:spTgt spid="6"/>
                                        </p:tgtEl>
                                        <p:attrNameLst>
                                          <p:attrName>r</p:attrName>
                                        </p:attrNameLst>
                                      </p:cBhvr>
                                    </p:animRot>
                                  </p:childTnLst>
                                  <p:subTnLst>
                                    <p:audio>
                                      <p:cMediaNode>
                                        <p:cTn display="0" masterRel="sameClick">
                                          <p:stCondLst>
                                            <p:cond evt="begin" delay="0">
                                              <p:tn val="80"/>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7" grpId="0" animBg="1"/>
      <p:bldP spid="7" grpId="1" animBg="1"/>
      <p:bldP spid="8" grpId="0" animBg="1"/>
      <p:bldP spid="8" grpId="1" animBg="1"/>
      <p:bldP spid="9" grpId="0" animBg="1"/>
      <p:bldP spid="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7576"/>
            <a:ext cx="12192000" cy="68580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55"/>
          <p:cNvSpPr txBox="1">
            <a:spLocks noChangeArrowheads="1"/>
          </p:cNvSpPr>
          <p:nvPr/>
        </p:nvSpPr>
        <p:spPr bwMode="auto">
          <a:xfrm>
            <a:off x="2200084" y="91753"/>
            <a:ext cx="7223312" cy="584775"/>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b="1">
                <a:latin typeface="Times New Roman" panose="02020603050405020304" pitchFamily="18" charset="0"/>
                <a:ea typeface="Calibri" panose="020F0502020204030204" charset="0"/>
                <a:cs typeface="Calibri" panose="020F0502020204030204" charset="0"/>
              </a:rPr>
              <a:t>Ai đã tao ra cầu vồng sau mỗi cơn mưa?</a:t>
            </a:r>
            <a:endParaRPr lang="en-US" altLang="en-US" b="1"/>
          </a:p>
        </p:txBody>
      </p:sp>
      <p:pic>
        <p:nvPicPr>
          <p:cNvPr id="4" name="Picture 1"/>
          <p:cNvPicPr>
            <a:picLocks noChangeAspect="1"/>
          </p:cNvPicPr>
          <p:nvPr/>
        </p:nvPicPr>
        <p:blipFill rotWithShape="1">
          <a:blip r:embed="rId1">
            <a:extLst>
              <a:ext uri="{28A0092B-C50C-407E-A947-70E740481C1C}">
                <a14:useLocalDpi xmlns:a14="http://schemas.microsoft.com/office/drawing/2010/main" val="0"/>
              </a:ext>
            </a:extLst>
          </a:blip>
          <a:srcRect b="12604"/>
          <a:stretch>
            <a:fillRect/>
          </a:stretch>
        </p:blipFill>
        <p:spPr bwMode="auto">
          <a:xfrm>
            <a:off x="705678" y="1352332"/>
            <a:ext cx="4854505" cy="35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5746" y="1352332"/>
            <a:ext cx="4505156" cy="3502055"/>
          </a:xfrm>
          <a:prstGeom prst="rect">
            <a:avLst/>
          </a:prstGeom>
        </p:spPr>
      </p:pic>
      <p:sp>
        <p:nvSpPr>
          <p:cNvPr id="9" name="Oval 8"/>
          <p:cNvSpPr/>
          <p:nvPr/>
        </p:nvSpPr>
        <p:spPr>
          <a:xfrm>
            <a:off x="2367440" y="5099652"/>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1</a:t>
            </a:r>
            <a:endParaRPr lang="en-US" sz="5400" b="1">
              <a:solidFill>
                <a:srgbClr val="FF0000"/>
              </a:solidFill>
            </a:endParaRPr>
          </a:p>
        </p:txBody>
      </p:sp>
      <p:sp>
        <p:nvSpPr>
          <p:cNvPr id="10" name="Oval 9"/>
          <p:cNvSpPr/>
          <p:nvPr/>
        </p:nvSpPr>
        <p:spPr>
          <a:xfrm>
            <a:off x="8929604" y="5059309"/>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2</a:t>
            </a:r>
            <a:endParaRPr lang="en-US" sz="5400" b="1">
              <a:solidFill>
                <a:srgbClr val="FF0000"/>
              </a:solidFill>
            </a:endParaRPr>
          </a:p>
        </p:txBody>
      </p:sp>
      <p:sp>
        <p:nvSpPr>
          <p:cNvPr id="11" name="Oval 10"/>
          <p:cNvSpPr/>
          <p:nvPr/>
        </p:nvSpPr>
        <p:spPr>
          <a:xfrm>
            <a:off x="5310030" y="4916803"/>
            <a:ext cx="1741347" cy="170863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560184" y="5178536"/>
            <a:ext cx="1241037" cy="1185163"/>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5</a:t>
            </a:r>
            <a:endParaRPr lang="en-US" sz="9600" b="1" dirty="0">
              <a:solidFill>
                <a:srgbClr val="002060"/>
              </a:solidFill>
            </a:endParaRPr>
          </a:p>
        </p:txBody>
      </p:sp>
      <p:sp>
        <p:nvSpPr>
          <p:cNvPr id="14" name="TextBox 13"/>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4</a:t>
            </a:r>
            <a:endParaRPr lang="en-US" sz="9600" b="1" dirty="0">
              <a:solidFill>
                <a:srgbClr val="002060"/>
              </a:solidFill>
            </a:endParaRPr>
          </a:p>
        </p:txBody>
      </p:sp>
      <p:sp>
        <p:nvSpPr>
          <p:cNvPr id="15" name="TextBox 14"/>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3</a:t>
            </a:r>
            <a:endParaRPr lang="en-US" sz="9600" b="1" dirty="0">
              <a:solidFill>
                <a:srgbClr val="002060"/>
              </a:solidFill>
            </a:endParaRPr>
          </a:p>
        </p:txBody>
      </p:sp>
      <p:sp>
        <p:nvSpPr>
          <p:cNvPr id="16" name="TextBox 15"/>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2</a:t>
            </a:r>
            <a:endParaRPr lang="en-US" sz="9600" b="1" dirty="0">
              <a:solidFill>
                <a:srgbClr val="002060"/>
              </a:solidFill>
            </a:endParaRPr>
          </a:p>
        </p:txBody>
      </p:sp>
      <p:sp>
        <p:nvSpPr>
          <p:cNvPr id="17" name="TextBox 16"/>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1</a:t>
            </a:r>
            <a:endParaRPr lang="en-US" sz="9600" b="1" dirty="0">
              <a:solidFill>
                <a:srgbClr val="002060"/>
              </a:solidFill>
            </a:endParaRPr>
          </a:p>
        </p:txBody>
      </p:sp>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0" b="98750" l="3165" r="100000">
                        <a14:foregroundMark x1="60759" y1="36875" x2="59810" y2="43125"/>
                        <a14:foregroundMark x1="34810" y1="37813" x2="37658" y2="44688"/>
                        <a14:foregroundMark x1="46519" y1="58125" x2="49051" y2="66875"/>
                      </a14:backgroundRemoval>
                    </a14:imgEffect>
                  </a14:imgLayer>
                </a14:imgProps>
              </a:ext>
              <a:ext uri="{28A0092B-C50C-407E-A947-70E740481C1C}">
                <a14:useLocalDpi xmlns:a14="http://schemas.microsoft.com/office/drawing/2010/main" val="0"/>
              </a:ext>
            </a:extLst>
          </a:blip>
          <a:stretch>
            <a:fillRect/>
          </a:stretch>
        </p:blipFill>
        <p:spPr>
          <a:xfrm>
            <a:off x="3997169" y="1468050"/>
            <a:ext cx="1312861" cy="13286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par>
                                <p:cTn id="14" presetID="16" presetClass="entr" presetSubtype="2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7"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heel(1)">
                                      <p:cBhvr>
                                        <p:cTn id="33" dur="2000"/>
                                        <p:tgtEl>
                                          <p:spTgt spid="11"/>
                                        </p:tgtEl>
                                      </p:cBhvr>
                                    </p:animEffect>
                                  </p:childTnLst>
                                </p:cTn>
                              </p:par>
                              <p:par>
                                <p:cTn id="34" presetID="21" presetClass="entr" presetSubtype="1" repeatCount="500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1)">
                                      <p:cBhvr>
                                        <p:cTn id="36" dur="1000"/>
                                        <p:tgtEl>
                                          <p:spTgt spid="12"/>
                                        </p:tgtEl>
                                      </p:cBhvr>
                                    </p:animEffect>
                                  </p:childTnLst>
                                </p:cTn>
                              </p:par>
                              <p:par>
                                <p:cTn id="37" presetID="1" presetClass="entr" presetSubtype="0" fill="hold" nodeType="with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click.wav"/>
                                        </p:tgtEl>
                                      </p:cMediaNode>
                                    </p:audio>
                                  </p:subTnLst>
                                </p:cTn>
                              </p:par>
                              <p:par>
                                <p:cTn id="39" presetID="1" presetClass="exit" presetSubtype="0" fill="hold" nodeType="withEffect">
                                  <p:stCondLst>
                                    <p:cond delay="0"/>
                                  </p:stCondLst>
                                  <p:childTnLst>
                                    <p:set>
                                      <p:cBhvr>
                                        <p:cTn id="40" dur="1" fill="hold">
                                          <p:stCondLst>
                                            <p:cond delay="0"/>
                                          </p:stCondLst>
                                        </p:cTn>
                                        <p:tgtEl>
                                          <p:spTgt spid="13">
                                            <p:txEl>
                                              <p:pRg st="0" end="0"/>
                                            </p:txEl>
                                          </p:spTgt>
                                        </p:tgtEl>
                                        <p:attrNameLst>
                                          <p:attrName>style.visibility</p:attrName>
                                        </p:attrNameLst>
                                      </p:cBhvr>
                                      <p:to>
                                        <p:strVal val="hidden"/>
                                      </p:to>
                                    </p:set>
                                  </p:childTnLst>
                                </p:cTn>
                              </p:par>
                              <p:par>
                                <p:cTn id="41" presetID="1" presetClass="entr" presetSubtype="0" fill="hold" nodeType="withEffect">
                                  <p:stCondLst>
                                    <p:cond delay="1000"/>
                                  </p:stCondLst>
                                  <p:childTnLst>
                                    <p:set>
                                      <p:cBhvr>
                                        <p:cTn id="42" dur="1" fill="hold">
                                          <p:stCondLst>
                                            <p:cond delay="0"/>
                                          </p:stCondLst>
                                        </p:cTn>
                                        <p:tgtEl>
                                          <p:spTgt spid="14">
                                            <p:txEl>
                                              <p:pRg st="0" end="0"/>
                                            </p:txEl>
                                          </p:spTgt>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5" name="click.wav"/>
                                        </p:tgtEl>
                                      </p:cMediaNode>
                                    </p:audio>
                                  </p:subTnLst>
                                </p:cTn>
                              </p:par>
                              <p:par>
                                <p:cTn id="43" presetID="1" presetClass="exit" presetSubtype="0" fill="hold" nodeType="withEffect">
                                  <p:stCondLst>
                                    <p:cond delay="2000"/>
                                  </p:stCondLst>
                                  <p:childTnLst>
                                    <p:set>
                                      <p:cBhvr>
                                        <p:cTn id="44" dur="1" fill="hold">
                                          <p:stCondLst>
                                            <p:cond delay="0"/>
                                          </p:stCondLst>
                                        </p:cTn>
                                        <p:tgtEl>
                                          <p:spTgt spid="14">
                                            <p:txEl>
                                              <p:pRg st="0" end="0"/>
                                            </p:txEl>
                                          </p:spTgt>
                                        </p:tgtEl>
                                        <p:attrNameLst>
                                          <p:attrName>style.visibility</p:attrName>
                                        </p:attrNameLst>
                                      </p:cBhvr>
                                      <p:to>
                                        <p:strVal val="hidden"/>
                                      </p:to>
                                    </p:set>
                                  </p:childTnLst>
                                </p:cTn>
                              </p:par>
                              <p:par>
                                <p:cTn id="45" presetID="1" presetClass="entr" presetSubtype="0" fill="hold" nodeType="withEffect">
                                  <p:stCondLst>
                                    <p:cond delay="2000"/>
                                  </p:stCondLst>
                                  <p:childTnLst>
                                    <p:set>
                                      <p:cBhvr>
                                        <p:cTn id="46" dur="1" fill="hold">
                                          <p:stCondLst>
                                            <p:cond delay="0"/>
                                          </p:stCondLst>
                                        </p:cTn>
                                        <p:tgtEl>
                                          <p:spTgt spid="15">
                                            <p:txEl>
                                              <p:pRg st="0" end="0"/>
                                            </p:txEl>
                                          </p:spTgt>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5" name="click.wav"/>
                                        </p:tgtEl>
                                      </p:cMediaNode>
                                    </p:audio>
                                  </p:subTnLst>
                                </p:cTn>
                              </p:par>
                              <p:par>
                                <p:cTn id="47" presetID="1" presetClass="exit" presetSubtype="0" fill="hold" nodeType="withEffect">
                                  <p:stCondLst>
                                    <p:cond delay="3000"/>
                                  </p:stCondLst>
                                  <p:childTnLst>
                                    <p:set>
                                      <p:cBhvr>
                                        <p:cTn id="48" dur="1" fill="hold">
                                          <p:stCondLst>
                                            <p:cond delay="0"/>
                                          </p:stCondLst>
                                        </p:cTn>
                                        <p:tgtEl>
                                          <p:spTgt spid="15">
                                            <p:txEl>
                                              <p:pRg st="0" end="0"/>
                                            </p:txEl>
                                          </p:spTgt>
                                        </p:tgtEl>
                                        <p:attrNameLst>
                                          <p:attrName>style.visibility</p:attrName>
                                        </p:attrNameLst>
                                      </p:cBhvr>
                                      <p:to>
                                        <p:strVal val="hidden"/>
                                      </p:to>
                                    </p:set>
                                  </p:childTnLst>
                                </p:cTn>
                              </p:par>
                              <p:par>
                                <p:cTn id="49" presetID="1" presetClass="entr" presetSubtype="0" fill="hold" nodeType="withEffect">
                                  <p:stCondLst>
                                    <p:cond delay="3000"/>
                                  </p:stCondLst>
                                  <p:childTnLst>
                                    <p:set>
                                      <p:cBhvr>
                                        <p:cTn id="50" dur="1" fill="hold">
                                          <p:stCondLst>
                                            <p:cond delay="0"/>
                                          </p:stCondLst>
                                        </p:cTn>
                                        <p:tgtEl>
                                          <p:spTgt spid="16">
                                            <p:txEl>
                                              <p:pRg st="0" end="0"/>
                                            </p:txEl>
                                          </p:spTgt>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5" name="click.wav"/>
                                        </p:tgtEl>
                                      </p:cMediaNode>
                                    </p:audio>
                                  </p:subTnLst>
                                </p:cTn>
                              </p:par>
                              <p:par>
                                <p:cTn id="51" presetID="1" presetClass="exit" presetSubtype="0" fill="hold" nodeType="withEffect">
                                  <p:stCondLst>
                                    <p:cond delay="4000"/>
                                  </p:stCondLst>
                                  <p:childTnLst>
                                    <p:set>
                                      <p:cBhvr>
                                        <p:cTn id="52" dur="1" fill="hold">
                                          <p:stCondLst>
                                            <p:cond delay="0"/>
                                          </p:stCondLst>
                                        </p:cTn>
                                        <p:tgtEl>
                                          <p:spTgt spid="16">
                                            <p:txEl>
                                              <p:pRg st="0" end="0"/>
                                            </p:txEl>
                                          </p:spTgt>
                                        </p:tgtEl>
                                        <p:attrNameLst>
                                          <p:attrName>style.visibility</p:attrName>
                                        </p:attrNameLst>
                                      </p:cBhvr>
                                      <p:to>
                                        <p:strVal val="hidden"/>
                                      </p:to>
                                    </p:set>
                                  </p:childTnLst>
                                </p:cTn>
                              </p:par>
                              <p:par>
                                <p:cTn id="53" presetID="1" presetClass="entr" presetSubtype="0" fill="hold" nodeType="withEffect">
                                  <p:stCondLst>
                                    <p:cond delay="4000"/>
                                  </p:stCondLst>
                                  <p:childTnLst>
                                    <p:set>
                                      <p:cBhvr>
                                        <p:cTn id="54" dur="1" fill="hold">
                                          <p:stCondLst>
                                            <p:cond delay="0"/>
                                          </p:stCondLst>
                                        </p:cTn>
                                        <p:tgtEl>
                                          <p:spTgt spid="17">
                                            <p:txEl>
                                              <p:pRg st="0" end="0"/>
                                            </p:txEl>
                                          </p:spTgt>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5" name="click.wav"/>
                                        </p:tgtEl>
                                      </p:cMediaNode>
                                    </p:audio>
                                  </p:subTnLst>
                                </p:cTn>
                              </p:par>
                              <p:par>
                                <p:cTn id="55" presetID="1" presetClass="exit" presetSubtype="0" fill="hold" nodeType="withEffect">
                                  <p:stCondLst>
                                    <p:cond delay="5000"/>
                                  </p:stCondLst>
                                  <p:childTnLst>
                                    <p:set>
                                      <p:cBhvr>
                                        <p:cTn id="56" dur="1" fill="hold">
                                          <p:stCondLst>
                                            <p:cond delay="0"/>
                                          </p:stCondLst>
                                        </p:cTn>
                                        <p:tgtEl>
                                          <p:spTgt spid="17">
                                            <p:txEl>
                                              <p:pRg st="0" end="0"/>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10"/>
                                        <p:tgtEl>
                                          <p:spTgt spid="11"/>
                                        </p:tgtEl>
                                      </p:cBhvr>
                                    </p:animEffect>
                                    <p:set>
                                      <p:cBhvr>
                                        <p:cTn id="61" dur="1" fill="hold">
                                          <p:stCondLst>
                                            <p:cond delay="9"/>
                                          </p:stCondLst>
                                        </p:cTn>
                                        <p:tgtEl>
                                          <p:spTgt spid="11"/>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10"/>
                                        <p:tgtEl>
                                          <p:spTgt spid="12"/>
                                        </p:tgtEl>
                                      </p:cBhvr>
                                    </p:animEffect>
                                    <p:set>
                                      <p:cBhvr>
                                        <p:cTn id="64" dur="1" fill="hold">
                                          <p:stCondLst>
                                            <p:cond delay="9"/>
                                          </p:stCondLst>
                                        </p:cTn>
                                        <p:tgtEl>
                                          <p:spTgt spid="12"/>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6" name="bomb.wav"/>
                                        </p:tgtEl>
                                      </p:cMediaNode>
                                    </p:audio>
                                  </p:subTnLst>
                                </p:cTn>
                              </p:par>
                            </p:childTnLst>
                          </p:cTn>
                        </p:par>
                      </p:childTnLst>
                    </p:cTn>
                  </p:par>
                  <p:par>
                    <p:cTn id="65" fill="hold">
                      <p:stCondLst>
                        <p:cond delay="indefinite"/>
                      </p:stCondLst>
                      <p:childTnLst>
                        <p:par>
                          <p:cTn id="66" fill="hold">
                            <p:stCondLst>
                              <p:cond delay="0"/>
                            </p:stCondLst>
                            <p:childTnLst>
                              <p:par>
                                <p:cTn id="67" presetID="53" presetClass="exit" presetSubtype="32" fill="hold" nodeType="clickEffect">
                                  <p:stCondLst>
                                    <p:cond delay="0"/>
                                  </p:stCondLst>
                                  <p:childTnLst>
                                    <p:anim calcmode="lin" valueType="num">
                                      <p:cBhvr>
                                        <p:cTn id="68" dur="500"/>
                                        <p:tgtEl>
                                          <p:spTgt spid="8"/>
                                        </p:tgtEl>
                                        <p:attrNameLst>
                                          <p:attrName>ppt_w</p:attrName>
                                        </p:attrNameLst>
                                      </p:cBhvr>
                                      <p:tavLst>
                                        <p:tav tm="0">
                                          <p:val>
                                            <p:strVal val="ppt_w"/>
                                          </p:val>
                                        </p:tav>
                                        <p:tav tm="100000">
                                          <p:val>
                                            <p:fltVal val="0"/>
                                          </p:val>
                                        </p:tav>
                                      </p:tavLst>
                                    </p:anim>
                                    <p:anim calcmode="lin" valueType="num">
                                      <p:cBhvr>
                                        <p:cTn id="69" dur="500"/>
                                        <p:tgtEl>
                                          <p:spTgt spid="8"/>
                                        </p:tgtEl>
                                        <p:attrNameLst>
                                          <p:attrName>ppt_h</p:attrName>
                                        </p:attrNameLst>
                                      </p:cBhvr>
                                      <p:tavLst>
                                        <p:tav tm="0">
                                          <p:val>
                                            <p:strVal val="ppt_h"/>
                                          </p:val>
                                        </p:tav>
                                        <p:tav tm="100000">
                                          <p:val>
                                            <p:fltVal val="0"/>
                                          </p:val>
                                        </p:tav>
                                      </p:tavLst>
                                    </p:anim>
                                    <p:animEffect transition="out" filter="fade">
                                      <p:cBhvr>
                                        <p:cTn id="70" dur="500"/>
                                        <p:tgtEl>
                                          <p:spTgt spid="8"/>
                                        </p:tgtEl>
                                      </p:cBhvr>
                                    </p:animEffect>
                                    <p:set>
                                      <p:cBhvr>
                                        <p:cTn id="71" dur="1" fill="hold">
                                          <p:stCondLst>
                                            <p:cond delay="499"/>
                                          </p:stCondLst>
                                        </p:cTn>
                                        <p:tgtEl>
                                          <p:spTgt spid="8"/>
                                        </p:tgtEl>
                                        <p:attrNameLst>
                                          <p:attrName>style.visibility</p:attrName>
                                        </p:attrNameLst>
                                      </p:cBhvr>
                                      <p:to>
                                        <p:strVal val="hidden"/>
                                      </p:to>
                                    </p:set>
                                  </p:childTnLst>
                                </p:cTn>
                              </p:par>
                              <p:par>
                                <p:cTn id="72" presetID="53" presetClass="exit" presetSubtype="32" fill="hold" grpId="1" nodeType="withEffect">
                                  <p:stCondLst>
                                    <p:cond delay="0"/>
                                  </p:stCondLst>
                                  <p:childTnLst>
                                    <p:anim calcmode="lin" valueType="num">
                                      <p:cBhvr>
                                        <p:cTn id="73" dur="500"/>
                                        <p:tgtEl>
                                          <p:spTgt spid="10"/>
                                        </p:tgtEl>
                                        <p:attrNameLst>
                                          <p:attrName>ppt_w</p:attrName>
                                        </p:attrNameLst>
                                      </p:cBhvr>
                                      <p:tavLst>
                                        <p:tav tm="0">
                                          <p:val>
                                            <p:strVal val="ppt_w"/>
                                          </p:val>
                                        </p:tav>
                                        <p:tav tm="100000">
                                          <p:val>
                                            <p:fltVal val="0"/>
                                          </p:val>
                                        </p:tav>
                                      </p:tavLst>
                                    </p:anim>
                                    <p:anim calcmode="lin" valueType="num">
                                      <p:cBhvr>
                                        <p:cTn id="74" dur="500"/>
                                        <p:tgtEl>
                                          <p:spTgt spid="10"/>
                                        </p:tgtEl>
                                        <p:attrNameLst>
                                          <p:attrName>ppt_h</p:attrName>
                                        </p:attrNameLst>
                                      </p:cBhvr>
                                      <p:tavLst>
                                        <p:tav tm="0">
                                          <p:val>
                                            <p:strVal val="ppt_h"/>
                                          </p:val>
                                        </p:tav>
                                        <p:tav tm="100000">
                                          <p:val>
                                            <p:fltVal val="0"/>
                                          </p:val>
                                        </p:tav>
                                      </p:tavLst>
                                    </p:anim>
                                    <p:animEffect transition="out" filter="fade">
                                      <p:cBhvr>
                                        <p:cTn id="75" dur="500"/>
                                        <p:tgtEl>
                                          <p:spTgt spid="10"/>
                                        </p:tgtEl>
                                      </p:cBhvr>
                                    </p:animEffect>
                                    <p:set>
                                      <p:cBhvr>
                                        <p:cTn id="76" dur="1" fill="hold">
                                          <p:stCondLst>
                                            <p:cond delay="499"/>
                                          </p:stCondLst>
                                        </p:cTn>
                                        <p:tgtEl>
                                          <p:spTgt spid="10"/>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56" presetClass="path" presetSubtype="0" accel="50000" decel="50000" fill="hold" nodeType="clickEffect">
                                  <p:stCondLst>
                                    <p:cond delay="0"/>
                                  </p:stCondLst>
                                  <p:childTnLst>
                                    <p:animMotion origin="layout" path="M -1.25E-6 3.7037E-6 L 0.25703 -0.02107 " pathEditMode="relative" rAng="0" ptsTypes="AA">
                                      <p:cBhvr>
                                        <p:cTn id="80" dur="2000" fill="hold"/>
                                        <p:tgtEl>
                                          <p:spTgt spid="4"/>
                                        </p:tgtEl>
                                        <p:attrNameLst>
                                          <p:attrName>ppt_x</p:attrName>
                                          <p:attrName>ppt_y</p:attrName>
                                        </p:attrNameLst>
                                      </p:cBhvr>
                                      <p:rCtr x="12852" y="-1065"/>
                                    </p:animMotion>
                                  </p:childTnLst>
                                  <p:subTnLst>
                                    <p:audio>
                                      <p:cMediaNode>
                                        <p:cTn display="0" masterRel="sameClick">
                                          <p:stCondLst>
                                            <p:cond evt="begin" delay="0">
                                              <p:tn val="79"/>
                                            </p:cond>
                                          </p:stCondLst>
                                          <p:endCondLst>
                                            <p:cond evt="onStopAudio" delay="0">
                                              <p:tgtEl>
                                                <p:sldTgt/>
                                              </p:tgtEl>
                                            </p:cond>
                                          </p:endCondLst>
                                        </p:cTn>
                                        <p:tgtEl>
                                          <p:sndTgt r:embed="rId7" name="chimes.wav"/>
                                        </p:tgtEl>
                                      </p:cMediaNode>
                                    </p:audio>
                                  </p:subTnLst>
                                </p:cTn>
                              </p:par>
                              <p:par>
                                <p:cTn id="81" presetID="56" presetClass="path" presetSubtype="0" accel="50000" decel="50000" fill="hold" grpId="1" nodeType="withEffect">
                                  <p:stCondLst>
                                    <p:cond delay="0"/>
                                  </p:stCondLst>
                                  <p:childTnLst>
                                    <p:animMotion origin="layout" path="M 1.45833E-6 2.96296E-6 L 0.29453 -0.02153 " pathEditMode="relative" rAng="0" ptsTypes="AA">
                                      <p:cBhvr>
                                        <p:cTn id="82" dur="2000" fill="hold"/>
                                        <p:tgtEl>
                                          <p:spTgt spid="9"/>
                                        </p:tgtEl>
                                        <p:attrNameLst>
                                          <p:attrName>ppt_x</p:attrName>
                                          <p:attrName>ppt_y</p:attrName>
                                        </p:attrNameLst>
                                      </p:cBhvr>
                                      <p:rCtr x="14727" y="-1088"/>
                                    </p:animMotion>
                                  </p:childTnLst>
                                  <p:subTnLst>
                                    <p:audio>
                                      <p:cMediaNode>
                                        <p:cTn display="0" masterRel="sameClick">
                                          <p:stCondLst>
                                            <p:cond evt="begin" delay="0">
                                              <p:tn val="81"/>
                                            </p:cond>
                                          </p:stCondLst>
                                          <p:endCondLst>
                                            <p:cond evt="onStopAudio" delay="0">
                                              <p:tgtEl>
                                                <p:sldTgt/>
                                              </p:tgtEl>
                                            </p:cond>
                                          </p:endCondLst>
                                        </p:cTn>
                                        <p:tgtEl>
                                          <p:sndTgt r:embed="rId7" name="chimes.wav"/>
                                        </p:tgtEl>
                                      </p:cMediaNode>
                                    </p:audio>
                                  </p:subTnLst>
                                </p:cTn>
                              </p:par>
                              <p:par>
                                <p:cTn id="83" presetID="63" presetClass="path" presetSubtype="0" accel="50000" decel="50000" fill="hold" nodeType="withEffect">
                                  <p:stCondLst>
                                    <p:cond delay="0"/>
                                  </p:stCondLst>
                                  <p:childTnLst>
                                    <p:animMotion origin="layout" path="M -6.25E-7 3.7037E-7 L 0.22031 -0.02894 " pathEditMode="relative" rAng="0" ptsTypes="AA">
                                      <p:cBhvr>
                                        <p:cTn id="84" dur="2000" fill="hold"/>
                                        <p:tgtEl>
                                          <p:spTgt spid="3"/>
                                        </p:tgtEl>
                                        <p:attrNameLst>
                                          <p:attrName>ppt_x</p:attrName>
                                          <p:attrName>ppt_y</p:attrName>
                                        </p:attrNameLst>
                                      </p:cBhvr>
                                      <p:rCtr x="11016" y="-1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576"/>
            <a:ext cx="12192000" cy="68580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55"/>
          <p:cNvSpPr txBox="1">
            <a:spLocks noChangeArrowheads="1"/>
          </p:cNvSpPr>
          <p:nvPr/>
        </p:nvSpPr>
        <p:spPr bwMode="auto">
          <a:xfrm>
            <a:off x="3056502" y="174681"/>
            <a:ext cx="6248400" cy="584775"/>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b="1">
                <a:latin typeface="Times New Roman" panose="02020603050405020304" pitchFamily="18" charset="0"/>
              </a:rPr>
              <a:t>Cầu vồng có tất cả bao nhiêu màu</a:t>
            </a:r>
            <a:endParaRPr lang="en-US" altLang="en-US" b="1"/>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31859" y="1182710"/>
            <a:ext cx="5818113" cy="4059456"/>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206" y="1182710"/>
            <a:ext cx="5316646" cy="4095471"/>
          </a:xfrm>
          <a:prstGeom prst="rect">
            <a:avLst/>
          </a:prstGeom>
        </p:spPr>
      </p:pic>
      <p:sp>
        <p:nvSpPr>
          <p:cNvPr id="6" name="Oval 5"/>
          <p:cNvSpPr/>
          <p:nvPr/>
        </p:nvSpPr>
        <p:spPr>
          <a:xfrm>
            <a:off x="1211683" y="5331721"/>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1</a:t>
            </a:r>
            <a:endParaRPr lang="en-US" sz="5400" b="1">
              <a:solidFill>
                <a:srgbClr val="FF0000"/>
              </a:solidFill>
            </a:endParaRPr>
          </a:p>
        </p:txBody>
      </p:sp>
      <p:sp>
        <p:nvSpPr>
          <p:cNvPr id="7" name="Oval 6"/>
          <p:cNvSpPr/>
          <p:nvPr/>
        </p:nvSpPr>
        <p:spPr>
          <a:xfrm>
            <a:off x="8172431" y="5412471"/>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2</a:t>
            </a:r>
            <a:endParaRPr lang="en-US" sz="5400" b="1">
              <a:solidFill>
                <a:srgbClr val="FF0000"/>
              </a:solidFill>
            </a:endParaRPr>
          </a:p>
        </p:txBody>
      </p:sp>
      <p:sp>
        <p:nvSpPr>
          <p:cNvPr id="8" name="Oval 7"/>
          <p:cNvSpPr/>
          <p:nvPr/>
        </p:nvSpPr>
        <p:spPr>
          <a:xfrm>
            <a:off x="5310030" y="4916803"/>
            <a:ext cx="1741347" cy="170863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60184" y="5178536"/>
            <a:ext cx="1241037" cy="1185163"/>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5</a:t>
            </a:r>
            <a:endParaRPr lang="en-US" sz="9600" b="1" dirty="0">
              <a:solidFill>
                <a:srgbClr val="002060"/>
              </a:solidFill>
            </a:endParaRPr>
          </a:p>
        </p:txBody>
      </p:sp>
      <p:sp>
        <p:nvSpPr>
          <p:cNvPr id="11" name="TextBox 10"/>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4</a:t>
            </a:r>
            <a:endParaRPr lang="en-US" sz="9600" b="1" dirty="0">
              <a:solidFill>
                <a:srgbClr val="002060"/>
              </a:solidFill>
            </a:endParaRPr>
          </a:p>
        </p:txBody>
      </p:sp>
      <p:sp>
        <p:nvSpPr>
          <p:cNvPr id="12" name="TextBox 11"/>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3</a:t>
            </a:r>
            <a:endParaRPr lang="en-US" sz="9600" b="1" dirty="0">
              <a:solidFill>
                <a:srgbClr val="002060"/>
              </a:solidFill>
            </a:endParaRPr>
          </a:p>
        </p:txBody>
      </p:sp>
      <p:sp>
        <p:nvSpPr>
          <p:cNvPr id="13" name="TextBox 12"/>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2</a:t>
            </a:r>
            <a:endParaRPr lang="en-US" sz="9600" b="1" dirty="0">
              <a:solidFill>
                <a:srgbClr val="002060"/>
              </a:solidFill>
            </a:endParaRPr>
          </a:p>
        </p:txBody>
      </p:sp>
      <p:sp>
        <p:nvSpPr>
          <p:cNvPr id="14" name="TextBox 13"/>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1</a:t>
            </a:r>
            <a:endParaRPr lang="en-US" sz="9600" b="1" dirty="0">
              <a:solidFill>
                <a:srgbClr val="002060"/>
              </a:solidFill>
            </a:endParaRPr>
          </a:p>
        </p:txBody>
      </p:sp>
      <p:sp>
        <p:nvSpPr>
          <p:cNvPr id="15" name="Rectangle 14"/>
          <p:cNvSpPr/>
          <p:nvPr/>
        </p:nvSpPr>
        <p:spPr>
          <a:xfrm>
            <a:off x="1953541" y="5378269"/>
            <a:ext cx="1402948" cy="646331"/>
          </a:xfrm>
          <a:prstGeom prst="rect">
            <a:avLst/>
          </a:prstGeom>
          <a:noFill/>
        </p:spPr>
        <p:txBody>
          <a:bodyPr wrap="none" lIns="91440" tIns="45720" rIns="91440" bIns="45720">
            <a:spAutoFit/>
          </a:bodyPr>
          <a:lstStyle/>
          <a:p>
            <a:pPr algn="ctr"/>
            <a:r>
              <a:rPr lang="en-US" sz="3600" b="1" cap="none" spc="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5 màu</a:t>
            </a:r>
            <a:endParaRPr lang="en-US" sz="3600" b="1" cap="none" spc="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6" name="Rectangle 15"/>
          <p:cNvSpPr/>
          <p:nvPr/>
        </p:nvSpPr>
        <p:spPr>
          <a:xfrm>
            <a:off x="9004918" y="5430595"/>
            <a:ext cx="1402948" cy="646331"/>
          </a:xfrm>
          <a:prstGeom prst="rect">
            <a:avLst/>
          </a:prstGeom>
          <a:noFill/>
        </p:spPr>
        <p:txBody>
          <a:bodyPr wrap="none" lIns="91440" tIns="45720" rIns="91440" bIns="45720">
            <a:spAutoFit/>
          </a:bodyPr>
          <a:lstStyle/>
          <a:p>
            <a:pPr algn="ctr"/>
            <a:r>
              <a:rPr lang="en-US" sz="3600" b="1">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7</a:t>
            </a:r>
            <a:r>
              <a:rPr lang="en-US" sz="3600" b="1" cap="none" spc="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màu</a:t>
            </a:r>
            <a:endParaRPr lang="en-US" sz="3600" b="1" cap="none" spc="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5"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900" decel="100000" fill="hold"/>
                                        <p:tgtEl>
                                          <p:spTgt spid="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37"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900" decel="100000" fill="hold"/>
                                        <p:tgtEl>
                                          <p:spTgt spid="7"/>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heel(1)">
                                      <p:cBhvr>
                                        <p:cTn id="44" dur="2000"/>
                                        <p:tgtEl>
                                          <p:spTgt spid="8"/>
                                        </p:tgtEl>
                                      </p:cBhvr>
                                    </p:animEffect>
                                  </p:childTnLst>
                                </p:cTn>
                              </p:par>
                              <p:par>
                                <p:cTn id="45" presetID="21" presetClass="entr" presetSubtype="1" repeatCount="5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heel(1)">
                                      <p:cBhvr>
                                        <p:cTn id="47" dur="1000"/>
                                        <p:tgtEl>
                                          <p:spTgt spid="9"/>
                                        </p:tgtEl>
                                      </p:cBhvr>
                                    </p:animEffect>
                                  </p:childTnLst>
                                </p:cTn>
                              </p:par>
                              <p:par>
                                <p:cTn id="48" presetID="1" presetClass="entr" presetSubtype="0" fill="hold" nodeType="withEffect">
                                  <p:stCondLst>
                                    <p:cond delay="0"/>
                                  </p:stCondLst>
                                  <p:childTnLst>
                                    <p:set>
                                      <p:cBhvr>
                                        <p:cTn id="49" dur="1" fill="hold">
                                          <p:stCondLst>
                                            <p:cond delay="0"/>
                                          </p:stCondLst>
                                        </p:cTn>
                                        <p:tgtEl>
                                          <p:spTgt spid="10">
                                            <p:txEl>
                                              <p:pRg st="0" end="0"/>
                                            </p:txEl>
                                          </p:spTgt>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0" presetID="1" presetClass="exit" presetSubtype="0" fill="hold" nodeType="withEffect">
                                  <p:stCondLst>
                                    <p:cond delay="0"/>
                                  </p:stCondLst>
                                  <p:childTnLst>
                                    <p:set>
                                      <p:cBhvr>
                                        <p:cTn id="51" dur="1" fill="hold">
                                          <p:stCondLst>
                                            <p:cond delay="0"/>
                                          </p:stCondLst>
                                        </p:cTn>
                                        <p:tgtEl>
                                          <p:spTgt spid="10">
                                            <p:txEl>
                                              <p:pRg st="0" end="0"/>
                                            </p:txEl>
                                          </p:spTgt>
                                        </p:tgtEl>
                                        <p:attrNameLst>
                                          <p:attrName>style.visibility</p:attrName>
                                        </p:attrNameLst>
                                      </p:cBhvr>
                                      <p:to>
                                        <p:strVal val="hidden"/>
                                      </p:to>
                                    </p:set>
                                  </p:childTnLst>
                                </p:cTn>
                              </p:par>
                              <p:par>
                                <p:cTn id="52" presetID="1" presetClass="entr" presetSubtype="0" fill="hold" nodeType="withEffect">
                                  <p:stCondLst>
                                    <p:cond delay="1000"/>
                                  </p:stCondLst>
                                  <p:childTnLst>
                                    <p:set>
                                      <p:cBhvr>
                                        <p:cTn id="53" dur="1" fill="hold">
                                          <p:stCondLst>
                                            <p:cond delay="0"/>
                                          </p:stCondLst>
                                        </p:cTn>
                                        <p:tgtEl>
                                          <p:spTgt spid="11">
                                            <p:txEl>
                                              <p:pRg st="0" end="0"/>
                                            </p:txEl>
                                          </p:spTgt>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par>
                                <p:cTn id="54" presetID="1" presetClass="exit" presetSubtype="0" fill="hold" nodeType="withEffect">
                                  <p:stCondLst>
                                    <p:cond delay="2000"/>
                                  </p:stCondLst>
                                  <p:childTnLst>
                                    <p:set>
                                      <p:cBhvr>
                                        <p:cTn id="55" dur="1" fill="hold">
                                          <p:stCondLst>
                                            <p:cond delay="0"/>
                                          </p:stCondLst>
                                        </p:cTn>
                                        <p:tgtEl>
                                          <p:spTgt spid="11">
                                            <p:txEl>
                                              <p:pRg st="0" end="0"/>
                                            </p:txEl>
                                          </p:spTgt>
                                        </p:tgtEl>
                                        <p:attrNameLst>
                                          <p:attrName>style.visibility</p:attrName>
                                        </p:attrNameLst>
                                      </p:cBhvr>
                                      <p:to>
                                        <p:strVal val="hidden"/>
                                      </p:to>
                                    </p:set>
                                  </p:childTnLst>
                                </p:cTn>
                              </p:par>
                              <p:par>
                                <p:cTn id="56" presetID="1" presetClass="entr" presetSubtype="0" fill="hold" nodeType="withEffect">
                                  <p:stCondLst>
                                    <p:cond delay="2000"/>
                                  </p:stCondLst>
                                  <p:childTnLst>
                                    <p:set>
                                      <p:cBhvr>
                                        <p:cTn id="57" dur="1" fill="hold">
                                          <p:stCondLst>
                                            <p:cond delay="0"/>
                                          </p:stCondLst>
                                        </p:cTn>
                                        <p:tgtEl>
                                          <p:spTgt spid="12">
                                            <p:txEl>
                                              <p:pRg st="0" end="0"/>
                                            </p:txEl>
                                          </p:spTgt>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58" presetID="1" presetClass="exit" presetSubtype="0" fill="hold" nodeType="withEffect">
                                  <p:stCondLst>
                                    <p:cond delay="3000"/>
                                  </p:stCondLst>
                                  <p:childTnLst>
                                    <p:set>
                                      <p:cBhvr>
                                        <p:cTn id="59" dur="1" fill="hold">
                                          <p:stCondLst>
                                            <p:cond delay="0"/>
                                          </p:stCondLst>
                                        </p:cTn>
                                        <p:tgtEl>
                                          <p:spTgt spid="12">
                                            <p:txEl>
                                              <p:pRg st="0" end="0"/>
                                            </p:txEl>
                                          </p:spTgt>
                                        </p:tgtEl>
                                        <p:attrNameLst>
                                          <p:attrName>style.visibility</p:attrName>
                                        </p:attrNameLst>
                                      </p:cBhvr>
                                      <p:to>
                                        <p:strVal val="hidden"/>
                                      </p:to>
                                    </p:set>
                                  </p:childTnLst>
                                </p:cTn>
                              </p:par>
                              <p:par>
                                <p:cTn id="60" presetID="1" presetClass="entr" presetSubtype="0" fill="hold" nodeType="withEffect">
                                  <p:stCondLst>
                                    <p:cond delay="3000"/>
                                  </p:stCondLst>
                                  <p:childTnLst>
                                    <p:set>
                                      <p:cBhvr>
                                        <p:cTn id="61" dur="1" fill="hold">
                                          <p:stCondLst>
                                            <p:cond delay="0"/>
                                          </p:stCondLst>
                                        </p:cTn>
                                        <p:tgtEl>
                                          <p:spTgt spid="13">
                                            <p:txEl>
                                              <p:pRg st="0" end="0"/>
                                            </p:txEl>
                                          </p:spTgt>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par>
                                <p:cTn id="62" presetID="1" presetClass="exit" presetSubtype="0" fill="hold" nodeType="withEffect">
                                  <p:stCondLst>
                                    <p:cond delay="4000"/>
                                  </p:stCondLst>
                                  <p:childTnLst>
                                    <p:set>
                                      <p:cBhvr>
                                        <p:cTn id="63" dur="1" fill="hold">
                                          <p:stCondLst>
                                            <p:cond delay="0"/>
                                          </p:stCondLst>
                                        </p:cTn>
                                        <p:tgtEl>
                                          <p:spTgt spid="13">
                                            <p:txEl>
                                              <p:pRg st="0" end="0"/>
                                            </p:txEl>
                                          </p:spTgt>
                                        </p:tgtEl>
                                        <p:attrNameLst>
                                          <p:attrName>style.visibility</p:attrName>
                                        </p:attrNameLst>
                                      </p:cBhvr>
                                      <p:to>
                                        <p:strVal val="hidden"/>
                                      </p:to>
                                    </p:set>
                                  </p:childTnLst>
                                </p:cTn>
                              </p:par>
                              <p:par>
                                <p:cTn id="64" presetID="1" presetClass="entr" presetSubtype="0" fill="hold" nodeType="withEffect">
                                  <p:stCondLst>
                                    <p:cond delay="4000"/>
                                  </p:stCondLst>
                                  <p:childTnLst>
                                    <p:set>
                                      <p:cBhvr>
                                        <p:cTn id="65" dur="1" fill="hold">
                                          <p:stCondLst>
                                            <p:cond delay="0"/>
                                          </p:stCondLst>
                                        </p:cTn>
                                        <p:tgtEl>
                                          <p:spTgt spid="14">
                                            <p:txEl>
                                              <p:pRg st="0" end="0"/>
                                            </p:txEl>
                                          </p:spTgt>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par>
                                <p:cTn id="66" presetID="1" presetClass="exit" presetSubtype="0" fill="hold" nodeType="withEffect">
                                  <p:stCondLst>
                                    <p:cond delay="5000"/>
                                  </p:stCondLst>
                                  <p:childTnLst>
                                    <p:set>
                                      <p:cBhvr>
                                        <p:cTn id="67" dur="1" fill="hold">
                                          <p:stCondLst>
                                            <p:cond delay="0"/>
                                          </p:stCondLst>
                                        </p:cTn>
                                        <p:tgtEl>
                                          <p:spTgt spid="14">
                                            <p:txEl>
                                              <p:pRg st="0" end="0"/>
                                            </p:txEl>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10"/>
                                        <p:tgtEl>
                                          <p:spTgt spid="8"/>
                                        </p:tgtEl>
                                      </p:cBhvr>
                                    </p:animEffect>
                                    <p:set>
                                      <p:cBhvr>
                                        <p:cTn id="72" dur="1" fill="hold">
                                          <p:stCondLst>
                                            <p:cond delay="9"/>
                                          </p:stCondLst>
                                        </p:cTn>
                                        <p:tgtEl>
                                          <p:spTgt spid="8"/>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10"/>
                                        <p:tgtEl>
                                          <p:spTgt spid="9"/>
                                        </p:tgtEl>
                                      </p:cBhvr>
                                    </p:animEffect>
                                    <p:set>
                                      <p:cBhvr>
                                        <p:cTn id="75" dur="1" fill="hold">
                                          <p:stCondLst>
                                            <p:cond delay="9"/>
                                          </p:stCondLst>
                                        </p:cTn>
                                        <p:tgtEl>
                                          <p:spTgt spid="9"/>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4" name="bomb.wav"/>
                                        </p:tgtEl>
                                      </p:cMediaNode>
                                    </p:audio>
                                  </p:subTnLst>
                                </p:cTn>
                              </p:par>
                            </p:childTnLst>
                          </p:cTn>
                        </p:par>
                      </p:childTnLst>
                    </p:cTn>
                  </p:par>
                  <p:par>
                    <p:cTn id="76" fill="hold">
                      <p:stCondLst>
                        <p:cond delay="indefinite"/>
                      </p:stCondLst>
                      <p:childTnLst>
                        <p:par>
                          <p:cTn id="77" fill="hold">
                            <p:stCondLst>
                              <p:cond delay="0"/>
                            </p:stCondLst>
                            <p:childTnLst>
                              <p:par>
                                <p:cTn id="78" presetID="20" presetClass="exit" presetSubtype="0" fill="hold" nodeType="clickEffect">
                                  <p:stCondLst>
                                    <p:cond delay="0"/>
                                  </p:stCondLst>
                                  <p:childTnLst>
                                    <p:animEffect transition="out" filter="wedge">
                                      <p:cBhvr>
                                        <p:cTn id="79" dur="750"/>
                                        <p:tgtEl>
                                          <p:spTgt spid="5"/>
                                        </p:tgtEl>
                                      </p:cBhvr>
                                    </p:animEffect>
                                    <p:set>
                                      <p:cBhvr>
                                        <p:cTn id="80" dur="1" fill="hold">
                                          <p:stCondLst>
                                            <p:cond delay="749"/>
                                          </p:stCondLst>
                                        </p:cTn>
                                        <p:tgtEl>
                                          <p:spTgt spid="5"/>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15"/>
                                        </p:tgtEl>
                                      </p:cBhvr>
                                    </p:animEffect>
                                    <p:set>
                                      <p:cBhvr>
                                        <p:cTn id="83" dur="1" fill="hold">
                                          <p:stCondLst>
                                            <p:cond delay="499"/>
                                          </p:stCondLst>
                                        </p:cTn>
                                        <p:tgtEl>
                                          <p:spTgt spid="15"/>
                                        </p:tgtEl>
                                        <p:attrNameLst>
                                          <p:attrName>style.visibility</p:attrName>
                                        </p:attrNameLst>
                                      </p:cBhvr>
                                      <p:to>
                                        <p:strVal val="hidden"/>
                                      </p:to>
                                    </p:set>
                                  </p:childTnLst>
                                </p:cTn>
                              </p:par>
                              <p:par>
                                <p:cTn id="84" presetID="20" presetClass="exit" presetSubtype="0" fill="hold" grpId="1" nodeType="withEffect">
                                  <p:stCondLst>
                                    <p:cond delay="0"/>
                                  </p:stCondLst>
                                  <p:childTnLst>
                                    <p:animEffect transition="out" filter="wedge">
                                      <p:cBhvr>
                                        <p:cTn id="85" dur="750"/>
                                        <p:tgtEl>
                                          <p:spTgt spid="6"/>
                                        </p:tgtEl>
                                      </p:cBhvr>
                                    </p:animEffect>
                                    <p:set>
                                      <p:cBhvr>
                                        <p:cTn id="86" dur="1" fill="hold">
                                          <p:stCondLst>
                                            <p:cond delay="749"/>
                                          </p:stCondLst>
                                        </p:cTn>
                                        <p:tgtEl>
                                          <p:spTgt spid="6"/>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32" presetClass="emph" presetSubtype="0" fill="hold" nodeType="clickEffect">
                                  <p:stCondLst>
                                    <p:cond delay="0"/>
                                  </p:stCondLst>
                                  <p:childTnLst>
                                    <p:animRot by="120000">
                                      <p:cBhvr>
                                        <p:cTn id="90" dur="100" fill="hold">
                                          <p:stCondLst>
                                            <p:cond delay="0"/>
                                          </p:stCondLst>
                                        </p:cTn>
                                        <p:tgtEl>
                                          <p:spTgt spid="4"/>
                                        </p:tgtEl>
                                        <p:attrNameLst>
                                          <p:attrName>r</p:attrName>
                                        </p:attrNameLst>
                                      </p:cBhvr>
                                    </p:animRot>
                                    <p:animRot by="-240000">
                                      <p:cBhvr>
                                        <p:cTn id="91" dur="200" fill="hold">
                                          <p:stCondLst>
                                            <p:cond delay="200"/>
                                          </p:stCondLst>
                                        </p:cTn>
                                        <p:tgtEl>
                                          <p:spTgt spid="4"/>
                                        </p:tgtEl>
                                        <p:attrNameLst>
                                          <p:attrName>r</p:attrName>
                                        </p:attrNameLst>
                                      </p:cBhvr>
                                    </p:animRot>
                                    <p:animRot by="240000">
                                      <p:cBhvr>
                                        <p:cTn id="92" dur="200" fill="hold">
                                          <p:stCondLst>
                                            <p:cond delay="400"/>
                                          </p:stCondLst>
                                        </p:cTn>
                                        <p:tgtEl>
                                          <p:spTgt spid="4"/>
                                        </p:tgtEl>
                                        <p:attrNameLst>
                                          <p:attrName>r</p:attrName>
                                        </p:attrNameLst>
                                      </p:cBhvr>
                                    </p:animRot>
                                    <p:animRot by="-240000">
                                      <p:cBhvr>
                                        <p:cTn id="93" dur="200" fill="hold">
                                          <p:stCondLst>
                                            <p:cond delay="600"/>
                                          </p:stCondLst>
                                        </p:cTn>
                                        <p:tgtEl>
                                          <p:spTgt spid="4"/>
                                        </p:tgtEl>
                                        <p:attrNameLst>
                                          <p:attrName>r</p:attrName>
                                        </p:attrNameLst>
                                      </p:cBhvr>
                                    </p:animRot>
                                    <p:animRot by="120000">
                                      <p:cBhvr>
                                        <p:cTn id="94" dur="200" fill="hold">
                                          <p:stCondLst>
                                            <p:cond delay="800"/>
                                          </p:stCondLst>
                                        </p:cTn>
                                        <p:tgtEl>
                                          <p:spTgt spid="4"/>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5" name="chimes.wav"/>
                                        </p:tgtEl>
                                      </p:cMediaNode>
                                    </p:audio>
                                  </p:subTnLst>
                                </p:cTn>
                              </p:par>
                              <p:par>
                                <p:cTn id="95" presetID="32" presetClass="emph" presetSubtype="0" fill="hold" grpId="1" nodeType="withEffect">
                                  <p:stCondLst>
                                    <p:cond delay="0"/>
                                  </p:stCondLst>
                                  <p:childTnLst>
                                    <p:animRot by="120000">
                                      <p:cBhvr>
                                        <p:cTn id="96" dur="100" fill="hold">
                                          <p:stCondLst>
                                            <p:cond delay="0"/>
                                          </p:stCondLst>
                                        </p:cTn>
                                        <p:tgtEl>
                                          <p:spTgt spid="7"/>
                                        </p:tgtEl>
                                        <p:attrNameLst>
                                          <p:attrName>r</p:attrName>
                                        </p:attrNameLst>
                                      </p:cBhvr>
                                    </p:animRot>
                                    <p:animRot by="-240000">
                                      <p:cBhvr>
                                        <p:cTn id="97" dur="200" fill="hold">
                                          <p:stCondLst>
                                            <p:cond delay="200"/>
                                          </p:stCondLst>
                                        </p:cTn>
                                        <p:tgtEl>
                                          <p:spTgt spid="7"/>
                                        </p:tgtEl>
                                        <p:attrNameLst>
                                          <p:attrName>r</p:attrName>
                                        </p:attrNameLst>
                                      </p:cBhvr>
                                    </p:animRot>
                                    <p:animRot by="240000">
                                      <p:cBhvr>
                                        <p:cTn id="98" dur="200" fill="hold">
                                          <p:stCondLst>
                                            <p:cond delay="400"/>
                                          </p:stCondLst>
                                        </p:cTn>
                                        <p:tgtEl>
                                          <p:spTgt spid="7"/>
                                        </p:tgtEl>
                                        <p:attrNameLst>
                                          <p:attrName>r</p:attrName>
                                        </p:attrNameLst>
                                      </p:cBhvr>
                                    </p:animRot>
                                    <p:animRot by="-240000">
                                      <p:cBhvr>
                                        <p:cTn id="99" dur="200" fill="hold">
                                          <p:stCondLst>
                                            <p:cond delay="600"/>
                                          </p:stCondLst>
                                        </p:cTn>
                                        <p:tgtEl>
                                          <p:spTgt spid="7"/>
                                        </p:tgtEl>
                                        <p:attrNameLst>
                                          <p:attrName>r</p:attrName>
                                        </p:attrNameLst>
                                      </p:cBhvr>
                                    </p:animRot>
                                    <p:animRot by="120000">
                                      <p:cBhvr>
                                        <p:cTn id="100" dur="200" fill="hold">
                                          <p:stCondLst>
                                            <p:cond delay="800"/>
                                          </p:stCondLst>
                                        </p:cTn>
                                        <p:tgtEl>
                                          <p:spTgt spid="7"/>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7" grpId="0" animBg="1"/>
      <p:bldP spid="7" grpId="1" animBg="1"/>
      <p:bldP spid="8" grpId="0" animBg="1"/>
      <p:bldP spid="8" grpId="1" animBg="1"/>
      <p:bldP spid="9" grpId="0" animBg="1"/>
      <p:bldP spid="9" grpId="1" animBg="1"/>
      <p:bldP spid="15" grpId="0"/>
      <p:bldP spid="15" grpId="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TextBox 2"/>
          <p:cNvSpPr txBox="1"/>
          <p:nvPr/>
        </p:nvSpPr>
        <p:spPr>
          <a:xfrm>
            <a:off x="3250937" y="535900"/>
            <a:ext cx="6259386" cy="769441"/>
          </a:xfrm>
          <a:prstGeom prst="rect">
            <a:avLst/>
          </a:prstGeom>
          <a:noFill/>
        </p:spPr>
        <p:txBody>
          <a:bodyPr wrap="square" rtlCol="0">
            <a:spAutoFit/>
          </a:bodyPr>
          <a:lstStyle/>
          <a:p>
            <a:r>
              <a:rPr lang="en-US" sz="4400" b="1">
                <a:solidFill>
                  <a:srgbClr val="FF0000"/>
                </a:solidFill>
              </a:rPr>
              <a:t>Trò chơi 2: Đội nào nhanh</a:t>
            </a:r>
            <a:endParaRPr lang="en-US" sz="4400" b="1">
              <a:solidFill>
                <a:srgbClr val="FF0000"/>
              </a:solidFill>
            </a:endParaRPr>
          </a:p>
        </p:txBody>
      </p:sp>
      <p:sp>
        <p:nvSpPr>
          <p:cNvPr id="4" name="TextBox 3"/>
          <p:cNvSpPr txBox="1"/>
          <p:nvPr/>
        </p:nvSpPr>
        <p:spPr>
          <a:xfrm>
            <a:off x="1840005" y="1841241"/>
            <a:ext cx="9603441" cy="2246769"/>
          </a:xfrm>
          <a:prstGeom prst="rect">
            <a:avLst/>
          </a:prstGeom>
          <a:noFill/>
        </p:spPr>
        <p:txBody>
          <a:bodyPr wrap="square" rtlCol="0">
            <a:spAutoFit/>
          </a:bodyPr>
          <a:lstStyle/>
          <a:p>
            <a:pPr algn="just"/>
            <a:r>
              <a:rPr lang="en-US" sz="2800" b="1"/>
              <a:t>Cách chơi: Chia trẻ thành 2 đội. Khia nào có nhạc thì  2 bạn đứng đầu hang chạy lên lấy đúng hình ảnh mà cô đã đặt ra yêu cầu cho đội mình. Sau đó dán lên trên bảng của đội mình. Kết đội nào lấy được nhiều và đúng yêu cầu của cô thì đội đó sẽ chiến thắng. Thời gian chơi là 1 bản nhạc.</a:t>
            </a:r>
            <a:endParaRPr 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TextBox 2"/>
          <p:cNvSpPr txBox="1"/>
          <p:nvPr/>
        </p:nvSpPr>
        <p:spPr>
          <a:xfrm>
            <a:off x="2347742" y="2122653"/>
            <a:ext cx="7845128" cy="769441"/>
          </a:xfrm>
          <a:prstGeom prst="rect">
            <a:avLst/>
          </a:prstGeom>
          <a:noFill/>
        </p:spPr>
        <p:txBody>
          <a:bodyPr wrap="square" rtlCol="0">
            <a:spAutoFit/>
          </a:bodyPr>
          <a:lstStyle/>
          <a:p>
            <a:r>
              <a:rPr lang="en-US" sz="4400" b="1">
                <a:solidFill>
                  <a:srgbClr val="FF0000"/>
                </a:solidFill>
              </a:rPr>
              <a:t>Trẻ chơi trò chơi: Đội nào nhanh</a:t>
            </a:r>
            <a:endParaRPr lang="en-US" sz="4400" b="1">
              <a:solidFill>
                <a:srgbClr val="FF0000"/>
              </a:solidFill>
            </a:endParaRPr>
          </a:p>
        </p:txBody>
      </p:sp>
      <p:pic>
        <p:nvPicPr>
          <p:cNvPr id="4" name="Karaoke Bé Yêu Biển Lắm - Nhạc Thiếu Nhi - Thiếu Nhi Music Karaoke">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1196918" y="602876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1621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5145910" y="177087"/>
            <a:ext cx="1766830" cy="707886"/>
          </a:xfrm>
          <a:prstGeom prst="rect">
            <a:avLst/>
          </a:prstGeom>
          <a:noFill/>
        </p:spPr>
        <p:txBody>
          <a:bodyPr wrap="none" lIns="91440" tIns="45720" rIns="91440" bIns="45720">
            <a:spAutoFit/>
          </a:bodyPr>
          <a:lstStyle/>
          <a:p>
            <a:pPr algn="ctr"/>
            <a:r>
              <a:rPr lang="en-US" sz="40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Câu</a:t>
            </a:r>
            <a:r>
              <a:rPr lang="en-US" sz="40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đố</a:t>
            </a:r>
            <a:endParaRPr lang="en-US" sz="4000" b="1"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4327526" y="1040957"/>
            <a:ext cx="4070345" cy="2120068"/>
          </a:xfrm>
          <a:prstGeom prst="rect">
            <a:avLst/>
          </a:prstGeom>
          <a:noFill/>
        </p:spPr>
        <p:txBody>
          <a:bodyPr wrap="none" rtlCol="0">
            <a:spAutoFit/>
          </a:bodyPr>
          <a:lstStyle/>
          <a:p>
            <a:pPr>
              <a:lnSpc>
                <a:spcPct val="150000"/>
              </a:lnSpc>
            </a:pPr>
            <a:r>
              <a:rPr lang="en-US" b="1" dirty="0" err="1">
                <a:latin typeface="Times New Roman" panose="02020603050405020304" pitchFamily="18" charset="0"/>
                <a:cs typeface="Times New Roman" panose="02020603050405020304" pitchFamily="18" charset="0"/>
              </a:rPr>
              <a:t>Cầu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gì</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bắc</a:t>
            </a:r>
            <a:r>
              <a:rPr lang="en-US" b="1" dirty="0">
                <a:latin typeface="Times New Roman" panose="02020603050405020304" pitchFamily="18" charset="0"/>
                <a:cs typeface="Times New Roman" panose="02020603050405020304" pitchFamily="18" charset="0"/>
              </a:rPr>
              <a:t> qua </a:t>
            </a:r>
            <a:r>
              <a:rPr lang="en-US" b="1" dirty="0" err="1">
                <a:latin typeface="Times New Roman" panose="02020603050405020304" pitchFamily="18" charset="0"/>
                <a:cs typeface="Times New Roman" panose="02020603050405020304" pitchFamily="18" charset="0"/>
              </a:rPr>
              <a:t>sông</a:t>
            </a:r>
            <a:endParaRPr lang="en-US" b="1" dirty="0">
              <a:latin typeface="Times New Roman" panose="02020603050405020304" pitchFamily="18" charset="0"/>
              <a:cs typeface="Times New Roman" panose="02020603050405020304" pitchFamily="18" charset="0"/>
            </a:endParaRPr>
          </a:p>
          <a:p>
            <a:pPr>
              <a:lnSpc>
                <a:spcPct val="150000"/>
              </a:lnSpc>
            </a:pPr>
            <a:r>
              <a:rPr lang="en-US" b="1" dirty="0" err="1">
                <a:latin typeface="Times New Roman" panose="02020603050405020304" pitchFamily="18" charset="0"/>
                <a:cs typeface="Times New Roman" panose="02020603050405020304" pitchFamily="18" charset="0"/>
              </a:rPr>
              <a:t>Không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trèo</a:t>
            </a:r>
            <a:r>
              <a:rPr lang="en-US" b="1" dirty="0">
                <a:latin typeface="Times New Roman" panose="02020603050405020304" pitchFamily="18" charset="0"/>
                <a:cs typeface="Times New Roman" panose="02020603050405020304" pitchFamily="18" charset="0"/>
              </a:rPr>
              <a:t> qua </a:t>
            </a:r>
            <a:r>
              <a:rPr lang="en-US" b="1" dirty="0" err="1">
                <a:latin typeface="Times New Roman" panose="02020603050405020304" pitchFamily="18" charset="0"/>
                <a:cs typeface="Times New Roman" panose="02020603050405020304" pitchFamily="18" charset="0"/>
              </a:rPr>
              <a:t>suối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chồng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mây</a:t>
            </a:r>
            <a:endParaRPr lang="en-US" b="1" dirty="0">
              <a:latin typeface="Times New Roman" panose="02020603050405020304" pitchFamily="18" charset="0"/>
              <a:cs typeface="Times New Roman" panose="02020603050405020304" pitchFamily="18" charset="0"/>
            </a:endParaRPr>
          </a:p>
          <a:p>
            <a:pPr>
              <a:lnSpc>
                <a:spcPct val="150000"/>
              </a:lnSpc>
            </a:pPr>
            <a:r>
              <a:rPr lang="en-US" b="1" dirty="0" err="1">
                <a:latin typeface="Times New Roman" panose="02020603050405020304" pitchFamily="18" charset="0"/>
                <a:cs typeface="Times New Roman" panose="02020603050405020304" pitchFamily="18" charset="0"/>
              </a:rPr>
              <a:t>Hiện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giữa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bụi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mưa</a:t>
            </a:r>
            <a:r>
              <a:rPr lang="en-US" b="1" dirty="0">
                <a:latin typeface="Times New Roman" panose="02020603050405020304" pitchFamily="18" charset="0"/>
                <a:cs typeface="Times New Roman" panose="02020603050405020304" pitchFamily="18" charset="0"/>
              </a:rPr>
              <a:t> bay</a:t>
            </a:r>
            <a:endParaRPr lang="en-US" b="1" dirty="0">
              <a:latin typeface="Times New Roman" panose="02020603050405020304" pitchFamily="18" charset="0"/>
              <a:cs typeface="Times New Roman" panose="02020603050405020304" pitchFamily="18" charset="0"/>
            </a:endParaRPr>
          </a:p>
          <a:p>
            <a:pPr>
              <a:lnSpc>
                <a:spcPct val="150000"/>
              </a:lnSpc>
            </a:pPr>
            <a:r>
              <a:rPr lang="en-US" b="1" dirty="0" err="1">
                <a:latin typeface="Times New Roman" panose="02020603050405020304" pitchFamily="18" charset="0"/>
                <a:cs typeface="Times New Roman" panose="02020603050405020304" pitchFamily="18" charset="0"/>
              </a:rPr>
              <a:t>Bảy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màu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bé</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đoán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ngay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gì</a:t>
            </a:r>
            <a:r>
              <a:rPr lang="en-US"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pPr algn="r">
              <a:lnSpc>
                <a:spcPct val="150000"/>
              </a:lnSpc>
            </a:pP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gì</a:t>
            </a:r>
            <a:r>
              <a:rPr lang="en-US"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556" b="96806" l="2891" r="95703"/>
                    </a14:imgEffect>
                  </a14:imgLayer>
                </a14:imgProps>
              </a:ext>
            </a:extLst>
          </a:blip>
          <a:stretch>
            <a:fillRect/>
          </a:stretch>
        </p:blipFill>
        <p:spPr>
          <a:xfrm>
            <a:off x="1914525" y="3027675"/>
            <a:ext cx="9153525" cy="38303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2000" b="-12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2000" cy="6854507"/>
          </a:xfrm>
          <a:prstGeom prst="rect">
            <a:avLst/>
          </a:prstGeom>
        </p:spPr>
      </p:pic>
      <p:sp>
        <p:nvSpPr>
          <p:cNvPr id="5" name="TextBox 4"/>
          <p:cNvSpPr txBox="1"/>
          <p:nvPr/>
        </p:nvSpPr>
        <p:spPr>
          <a:xfrm>
            <a:off x="143146" y="6088907"/>
            <a:ext cx="4241567" cy="1200329"/>
          </a:xfrm>
          <a:prstGeom prst="rect">
            <a:avLst/>
          </a:prstGeom>
          <a:noFill/>
        </p:spPr>
        <p:txBody>
          <a:bodyPr wrap="square">
            <a:spAutoFit/>
          </a:bodyPr>
          <a:lstStyle/>
          <a:p>
            <a:r>
              <a:rPr lang="vi-VN" b="1">
                <a:solidFill>
                  <a:srgbClr val="333333"/>
                </a:solidFill>
                <a:latin typeface="+mj-lt"/>
                <a:cs typeface="Times New Roman" panose="02020603050405020304" pitchFamily="18" charset="0"/>
              </a:rPr>
              <a:t>Đây là hình ảnh gì?</a:t>
            </a:r>
            <a:endParaRPr lang="vi-VN" b="1">
              <a:solidFill>
                <a:srgbClr val="333333"/>
              </a:solidFill>
              <a:latin typeface="+mj-lt"/>
              <a:cs typeface="Times New Roman" panose="02020603050405020304" pitchFamily="18" charset="0"/>
            </a:endParaRPr>
          </a:p>
          <a:p>
            <a:r>
              <a:rPr lang="vi-VN" b="1">
                <a:solidFill>
                  <a:srgbClr val="333333"/>
                </a:solidFill>
                <a:latin typeface="+mj-lt"/>
                <a:cs typeface="Times New Roman" panose="02020603050405020304" pitchFamily="18" charset="0"/>
              </a:rPr>
              <a:t>Ai có nhận xét gì về chiếc cầu vồng?</a:t>
            </a:r>
            <a:br>
              <a:rPr lang="vi-VN" b="1" dirty="0">
                <a:latin typeface="+mj-lt"/>
                <a:cs typeface="Times New Roman" panose="02020603050405020304" pitchFamily="18" charset="0"/>
              </a:rPr>
            </a:br>
            <a:br>
              <a:rPr lang="vi-VN" dirty="0">
                <a:latin typeface="+mj-lt"/>
              </a:rPr>
            </a:br>
            <a:endParaRPr lang="en-US"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3"/>
          <p:cNvPicPr>
            <a:picLocks noChangeAspect="1"/>
          </p:cNvPicPr>
          <p:nvPr/>
        </p:nvPicPr>
        <p:blipFill>
          <a:blip r:embed="rId1"/>
          <a:stretch>
            <a:fillRect/>
          </a:stretch>
        </p:blipFill>
        <p:spPr>
          <a:xfrm>
            <a:off x="0" y="0"/>
            <a:ext cx="12161828" cy="6858000"/>
          </a:xfrm>
          <a:prstGeom prst="rect">
            <a:avLst/>
          </a:prstGeom>
        </p:spPr>
      </p:pic>
      <p:sp>
        <p:nvSpPr>
          <p:cNvPr id="5" name="TextBox 4"/>
          <p:cNvSpPr txBox="1"/>
          <p:nvPr/>
        </p:nvSpPr>
        <p:spPr>
          <a:xfrm>
            <a:off x="-143219" y="6311900"/>
            <a:ext cx="4618664" cy="646331"/>
          </a:xfrm>
          <a:prstGeom prst="rect">
            <a:avLst/>
          </a:prstGeom>
          <a:noFill/>
        </p:spPr>
        <p:txBody>
          <a:bodyPr wrap="square">
            <a:spAutoFit/>
          </a:bodyPr>
          <a:lstStyle/>
          <a:p>
            <a:pPr algn="ctr"/>
            <a:r>
              <a:rPr lang="vi-VN" b="1" i="0">
                <a:solidFill>
                  <a:srgbClr val="333333"/>
                </a:solidFill>
                <a:effectLst/>
                <a:latin typeface="+mj-lt"/>
                <a:cs typeface="Times New Roman" panose="02020603050405020304" pitchFamily="18" charset="0"/>
              </a:rPr>
              <a:t>Cầu vồng có hình dáng như thế nào?</a:t>
            </a:r>
            <a:br>
              <a:rPr lang="vi-VN" dirty="0">
                <a:latin typeface="+mj-lt"/>
              </a:rPr>
            </a:br>
            <a:endParaRPr lang="en-US"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2000" b="-12000"/>
          </a:stretch>
        </a:blipFill>
        <a:effectLst/>
      </p:bgPr>
    </p:bg>
    <p:spTree>
      <p:nvGrpSpPr>
        <p:cNvPr id="1" name=""/>
        <p:cNvGrpSpPr/>
        <p:nvPr/>
      </p:nvGrpSpPr>
      <p:grpSpPr>
        <a:xfrm>
          <a:off x="0" y="0"/>
          <a:ext cx="0" cy="0"/>
          <a:chOff x="0" y="0"/>
          <a:chExt cx="0" cy="0"/>
        </a:xfrm>
      </p:grpSpPr>
      <p:sp>
        <p:nvSpPr>
          <p:cNvPr id="5" name="TextBox 4"/>
          <p:cNvSpPr txBox="1"/>
          <p:nvPr/>
        </p:nvSpPr>
        <p:spPr>
          <a:xfrm>
            <a:off x="3853299" y="6019128"/>
            <a:ext cx="4180601" cy="830997"/>
          </a:xfrm>
          <a:prstGeom prst="rect">
            <a:avLst/>
          </a:prstGeom>
          <a:noFill/>
        </p:spPr>
        <p:txBody>
          <a:bodyPr wrap="square">
            <a:spAutoFit/>
          </a:bodyPr>
          <a:lstStyle/>
          <a:p>
            <a:r>
              <a:rPr lang="en-US" sz="2400" b="1">
                <a:latin typeface="Times New Roman" panose="02020603050405020304" pitchFamily="18" charset="0"/>
                <a:cs typeface="Times New Roman" panose="02020603050405020304" pitchFamily="18" charset="0"/>
              </a:rPr>
              <a:t>Cầu vồng có mấy màu? </a:t>
            </a:r>
            <a:endParaRPr lang="en-US" sz="2400" b="1">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Đó là những màu nào?</a:t>
            </a:r>
            <a:endParaRPr lang="en-US" sz="24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0" y="236722"/>
            <a:ext cx="11887200" cy="55502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2000" b="-12000"/>
          </a:stretch>
        </a:blipFill>
        <a:effectLst/>
      </p:bgPr>
    </p:bg>
    <p:spTree>
      <p:nvGrpSpPr>
        <p:cNvPr id="1" name=""/>
        <p:cNvGrpSpPr/>
        <p:nvPr/>
      </p:nvGrpSpPr>
      <p:grpSpPr>
        <a:xfrm>
          <a:off x="0" y="0"/>
          <a:ext cx="0" cy="0"/>
          <a:chOff x="0" y="0"/>
          <a:chExt cx="0" cy="0"/>
        </a:xfrm>
      </p:grpSpPr>
      <p:pic>
        <p:nvPicPr>
          <p:cNvPr id="5" name="Vui học cùng Bé Bí Bo - Tô màu và gọi tên 7 sắc cầu vòng (online-video-cutter.com)">
            <a:hlinkClick r:id="" action="ppaction://media"/>
          </p:cNvPr>
          <p:cNvPicPr>
            <a:picLocks noChangeAspect="1"/>
          </p:cNvPicPr>
          <p:nvPr>
            <a:videoFile r:link="rId2"/>
            <p:extLst>
              <p:ext uri="{DAA4B4D4-6D71-4841-9C94-3DE7FCFB9230}">
                <p14:media xmlns:p14="http://schemas.microsoft.com/office/powerpoint/2010/main" r:embed="rId3"/>
              </p:ext>
            </p:extLst>
          </p:nvPr>
        </p:nvPicPr>
        <p:blipFill>
          <a:blip r:embed="rId4"/>
          <a:stretch>
            <a:fillRect/>
          </a:stretch>
        </p:blipFill>
        <p:spPr>
          <a:xfrm>
            <a:off x="7844" y="-54206"/>
            <a:ext cx="12264945" cy="6912206"/>
          </a:xfrm>
          <a:prstGeom prst="rect">
            <a:avLst/>
          </a:prstGeom>
        </p:spPr>
      </p:pic>
      <p:sp>
        <p:nvSpPr>
          <p:cNvPr id="4" name="TextBox 3"/>
          <p:cNvSpPr txBox="1"/>
          <p:nvPr/>
        </p:nvSpPr>
        <p:spPr>
          <a:xfrm>
            <a:off x="7844" y="6396335"/>
            <a:ext cx="6746590" cy="461665"/>
          </a:xfrm>
          <a:prstGeom prst="rect">
            <a:avLst/>
          </a:prstGeom>
          <a:noFill/>
        </p:spPr>
        <p:txBody>
          <a:bodyPr wrap="none" rtlCol="0">
            <a:spAutoFit/>
          </a:bodyPr>
          <a:lstStyle/>
          <a:p>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mấy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mute="1">
                <p:cTn id="13" fill="hold" display="0">
                  <p:stCondLst>
                    <p:cond delay="indefinite"/>
                  </p:stCondLst>
                </p:cTn>
                <p:tgtEl>
                  <p:spTgt spid="5"/>
                </p:tgtEl>
              </p:cMediaNode>
            </p:video>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2000" b="-12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2000" cy="6854507"/>
          </a:xfrm>
          <a:prstGeom prst="rect">
            <a:avLst/>
          </a:prstGeom>
        </p:spPr>
      </p:pic>
      <p:sp>
        <p:nvSpPr>
          <p:cNvPr id="5" name="TextBox 4"/>
          <p:cNvSpPr txBox="1"/>
          <p:nvPr/>
        </p:nvSpPr>
        <p:spPr>
          <a:xfrm>
            <a:off x="-1355148" y="6500960"/>
            <a:ext cx="7758545" cy="923330"/>
          </a:xfrm>
          <a:prstGeom prst="rect">
            <a:avLst/>
          </a:prstGeom>
          <a:noFill/>
        </p:spPr>
        <p:txBody>
          <a:bodyPr wrap="square">
            <a:spAutoFit/>
          </a:bodyPr>
          <a:lstStyle/>
          <a:p>
            <a:pPr algn="ctr"/>
            <a:r>
              <a:rPr lang="vi-VN" b="1" i="0">
                <a:solidFill>
                  <a:srgbClr val="333333"/>
                </a:solidFill>
                <a:effectLst/>
                <a:latin typeface="+mj-lt"/>
                <a:cs typeface="Times New Roman" panose="02020603050405020304" pitchFamily="18" charset="0"/>
              </a:rPr>
              <a:t>Cầu </a:t>
            </a:r>
            <a:r>
              <a:rPr lang="vi-VN" b="1" i="0" dirty="0">
                <a:solidFill>
                  <a:srgbClr val="333333"/>
                </a:solidFill>
                <a:effectLst/>
                <a:latin typeface="+mj-lt"/>
                <a:cs typeface="Times New Roman" panose="02020603050405020304" pitchFamily="18" charset="0"/>
              </a:rPr>
              <a:t>vồng xuất hiện ở đâu?</a:t>
            </a:r>
            <a:r>
              <a:rPr lang="en-US" b="1" i="0" dirty="0">
                <a:solidFill>
                  <a:srgbClr val="333333"/>
                </a:solidFill>
                <a:effectLst/>
                <a:latin typeface="+mj-lt"/>
                <a:cs typeface="Times New Roman" panose="02020603050405020304" pitchFamily="18" charset="0"/>
              </a:rPr>
              <a:t> </a:t>
            </a:r>
            <a:r>
              <a:rPr lang="en-US" b="1" dirty="0" err="1">
                <a:solidFill>
                  <a:srgbClr val="333333"/>
                </a:solidFill>
                <a:latin typeface="+mj-lt"/>
                <a:cs typeface="Times New Roman" panose="02020603050405020304" pitchFamily="18" charset="0"/>
              </a:rPr>
              <a:t>Xuất</a:t>
            </a:r>
            <a:r>
              <a:rPr lang="en-US" b="1" dirty="0">
                <a:solidFill>
                  <a:srgbClr val="333333"/>
                </a:solidFill>
                <a:latin typeface="+mj-lt"/>
                <a:cs typeface="Times New Roman" panose="02020603050405020304" pitchFamily="18" charset="0"/>
              </a:rPr>
              <a:t> </a:t>
            </a:r>
            <a:r>
              <a:rPr lang="en-US" b="1" dirty="0" err="1">
                <a:solidFill>
                  <a:srgbClr val="333333"/>
                </a:solidFill>
                <a:latin typeface="+mj-lt"/>
                <a:cs typeface="Times New Roman" panose="02020603050405020304" pitchFamily="18" charset="0"/>
              </a:rPr>
              <a:t>hiện</a:t>
            </a:r>
            <a:r>
              <a:rPr lang="en-US" b="1" dirty="0">
                <a:solidFill>
                  <a:srgbClr val="333333"/>
                </a:solidFill>
                <a:latin typeface="+mj-lt"/>
                <a:cs typeface="Times New Roman" panose="02020603050405020304" pitchFamily="18" charset="0"/>
              </a:rPr>
              <a:t> v</a:t>
            </a:r>
            <a:r>
              <a:rPr lang="vi-VN" b="1" i="0" dirty="0">
                <a:solidFill>
                  <a:srgbClr val="333333"/>
                </a:solidFill>
                <a:effectLst/>
                <a:latin typeface="+mj-lt"/>
                <a:cs typeface="Times New Roman" panose="02020603050405020304" pitchFamily="18" charset="0"/>
              </a:rPr>
              <a:t>ào lúc nào</a:t>
            </a:r>
            <a:r>
              <a:rPr lang="en-US" b="1" i="0" dirty="0">
                <a:solidFill>
                  <a:srgbClr val="333333"/>
                </a:solidFill>
                <a:effectLst/>
                <a:latin typeface="+mj-lt"/>
                <a:cs typeface="Times New Roman" panose="02020603050405020304" pitchFamily="18" charset="0"/>
              </a:rPr>
              <a:t>?</a:t>
            </a:r>
            <a:br>
              <a:rPr lang="vi-VN" b="1" dirty="0">
                <a:latin typeface="+mj-lt"/>
                <a:cs typeface="Times New Roman" panose="02020603050405020304" pitchFamily="18" charset="0"/>
              </a:rPr>
            </a:br>
            <a:br>
              <a:rPr lang="vi-VN" dirty="0">
                <a:latin typeface="+mj-lt"/>
              </a:rPr>
            </a:br>
            <a:endParaRPr lang="en-US"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
            <a:extLst>
              <a:ext uri="{28A0092B-C50C-407E-A947-70E740481C1C}">
                <a14:useLocalDpi xmlns:a14="http://schemas.microsoft.com/office/drawing/2010/main" val="0"/>
              </a:ext>
            </a:extLst>
          </a:blip>
          <a:srcRect b="7349"/>
          <a:stretch>
            <a:fillRect/>
          </a:stretch>
        </p:blipFill>
        <p:spPr>
          <a:xfrm>
            <a:off x="-1" y="0"/>
            <a:ext cx="12192001" cy="6858000"/>
          </a:xfrm>
          <a:prstGeom prst="rect">
            <a:avLst/>
          </a:prstGeom>
        </p:spPr>
      </p:pic>
      <p:sp>
        <p:nvSpPr>
          <p:cNvPr id="4" name="AutoShape 2" descr="Hình ảnh mặt trời cầu vồng bông hoa rực rỡ -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vi-VN"/>
          </a:p>
        </p:txBody>
      </p:sp>
      <p:sp>
        <p:nvSpPr>
          <p:cNvPr id="5" name="AutoShape 4" descr="Hình ảnh mặt trời cầu vồng bông hoa rực rỡ - PNG"/>
          <p:cNvSpPr>
            <a:spLocks noChangeAspect="1" noChangeArrowheads="1"/>
          </p:cNvSpPr>
          <p:nvPr/>
        </p:nvSpPr>
        <p:spPr bwMode="auto">
          <a:xfrm>
            <a:off x="307974" y="7937"/>
            <a:ext cx="1344555" cy="134455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vi-VN"/>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0" b="100000" l="4750" r="98500">
                        <a14:foregroundMark x1="85750" y1="30317" x2="95250" y2="47964"/>
                        <a14:foregroundMark x1="94000" y1="30769" x2="88000" y2="45701"/>
                        <a14:backgroundMark x1="40250" y1="74661" x2="34000" y2="99548"/>
                        <a14:backgroundMark x1="52000" y1="76923" x2="50500" y2="98643"/>
                        <a14:backgroundMark x1="73000" y1="67421" x2="71250" y2="79186"/>
                      </a14:backgroundRemoval>
                    </a14:imgEffect>
                  </a14:imgLayer>
                </a14:imgProps>
              </a:ext>
              <a:ext uri="{28A0092B-C50C-407E-A947-70E740481C1C}">
                <a14:useLocalDpi xmlns:a14="http://schemas.microsoft.com/office/drawing/2010/main" val="0"/>
              </a:ext>
            </a:extLst>
          </a:blip>
          <a:stretch>
            <a:fillRect/>
          </a:stretch>
        </p:blipFill>
        <p:spPr>
          <a:xfrm>
            <a:off x="-124164" y="428695"/>
            <a:ext cx="11911973" cy="5557416"/>
          </a:xfrm>
          <a:prstGeom prst="rect">
            <a:avLst/>
          </a:prstGeom>
        </p:spPr>
      </p:pic>
      <p:sp>
        <p:nvSpPr>
          <p:cNvPr id="2" name="TextBox 1"/>
          <p:cNvSpPr txBox="1"/>
          <p:nvPr/>
        </p:nvSpPr>
        <p:spPr>
          <a:xfrm>
            <a:off x="4303644" y="3098069"/>
            <a:ext cx="4234070" cy="2215991"/>
          </a:xfrm>
          <a:prstGeom prst="rect">
            <a:avLst/>
          </a:prstGeom>
          <a:noFill/>
        </p:spPr>
        <p:txBody>
          <a:bodyPr wrap="square" rtlCol="0">
            <a:spAutoFit/>
          </a:bodyPr>
          <a:lstStyle/>
          <a:p>
            <a:r>
              <a:rPr lang="vi-VN" sz="2000">
                <a:latin typeface="+mj-lt"/>
              </a:rPr>
              <a:t>Cô giải thích: Cầu vồng thường xuất hiện sau cơn mưa mùa hè. Do sau cơn mưa, trong không khí có chứa nhiều hạt nước nhỏ li ti ,ánh sáng chiếu vào hạt nước nhỏ li ti đó và tạo lên cầu vồng.</a:t>
            </a:r>
            <a:endParaRPr lang="vi-VN" sz="2000">
              <a:latin typeface="+mj-lt"/>
            </a:endParaRPr>
          </a:p>
          <a:p>
            <a:endParaRPr lang="vi-V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cv đôi"/>
          <p:cNvPicPr>
            <a:picLocks noGrp="1" noChangeAspect="1" noChangeArrowheads="1"/>
          </p:cNvPicPr>
          <p:nvPr>
            <p:ph type="body" idx="1"/>
          </p:nvPr>
        </p:nvPicPr>
        <p:blipFill>
          <a:blip r:embed="rId1">
            <a:extLst>
              <a:ext uri="{28A0092B-C50C-407E-A947-70E740481C1C}">
                <a14:useLocalDpi xmlns:a14="http://schemas.microsoft.com/office/drawing/2010/main" val="0"/>
              </a:ext>
            </a:extLst>
          </a:blip>
          <a:srcRect/>
          <a:stretch>
            <a:fillRect/>
          </a:stretch>
        </p:blipFill>
        <p:spPr>
          <a:xfrm>
            <a:off x="0" y="0"/>
            <a:ext cx="12192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4" name="WordArt 6"/>
          <p:cNvSpPr>
            <a:spLocks noChangeArrowheads="1" noChangeShapeType="1" noTextEdit="1"/>
          </p:cNvSpPr>
          <p:nvPr/>
        </p:nvSpPr>
        <p:spPr bwMode="auto">
          <a:xfrm>
            <a:off x="3200400" y="3124200"/>
            <a:ext cx="6705600" cy="1404938"/>
          </a:xfrm>
          <a:prstGeom prst="rect">
            <a:avLst/>
          </a:prstGeom>
        </p:spPr>
        <p:txBody>
          <a:bodyPr wrap="none" fromWordArt="1">
            <a:prstTxWarp prst="textPlain">
              <a:avLst>
                <a:gd name="adj" fmla="val 50000"/>
              </a:avLst>
            </a:prstTxWarp>
          </a:bodyPr>
          <a:lstStyle/>
          <a:p>
            <a:r>
              <a:rPr lang="vi-VN" sz="3600" kern="10">
                <a:ln w="19050">
                  <a:solidFill>
                    <a:srgbClr val="99CCFF"/>
                  </a:solidFill>
                  <a:rou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1 số hiện tượng thiên nhiên khác</a:t>
            </a:r>
            <a:endParaRPr lang="vi-VN" sz="3600" kern="10">
              <a:ln w="19050">
                <a:solidFill>
                  <a:srgbClr val="99CCFF"/>
                </a:solidFill>
                <a:rou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17416" name="WordArt 8" descr="Narrow vertical"/>
          <p:cNvSpPr>
            <a:spLocks noChangeArrowheads="1" noChangeShapeType="1" noTextEdit="1"/>
          </p:cNvSpPr>
          <p:nvPr/>
        </p:nvSpPr>
        <p:spPr bwMode="auto">
          <a:xfrm>
            <a:off x="4572000" y="990600"/>
            <a:ext cx="3276600" cy="1676400"/>
          </a:xfrm>
          <a:prstGeom prst="rect">
            <a:avLst/>
          </a:prstGeom>
        </p:spPr>
        <p:txBody>
          <a:bodyPr wrap="none" fromWordArt="1">
            <a:prstTxWarp prst="textCurveUp">
              <a:avLst>
                <a:gd name="adj" fmla="val 40356"/>
              </a:avLst>
            </a:prstTxWarp>
          </a:bodyPr>
          <a:lstStyle/>
          <a:p>
            <a:r>
              <a:rPr lang="vi-VN" sz="3600" b="1" kern="10">
                <a:ln w="12700">
                  <a:solidFill>
                    <a:srgbClr val="000000"/>
                  </a:solidFill>
                  <a:round/>
                </a:ln>
                <a:pattFill prst="dashHorz">
                  <a:fgClr>
                    <a:srgbClr val="808080"/>
                  </a:fgClr>
                  <a:bgClr>
                    <a:srgbClr val="FFFF00"/>
                  </a:bgClr>
                </a:pattFill>
                <a:effectLst>
                  <a:outerShdw dist="45791" dir="2021404" algn="ctr" rotWithShape="0">
                    <a:srgbClr val="808080">
                      <a:alpha val="80000"/>
                    </a:srgbClr>
                  </a:outerShdw>
                </a:effectLst>
                <a:latin typeface="Times New Roman" panose="02020603050405020304" pitchFamily="18" charset="0"/>
                <a:cs typeface="Times New Roman" panose="02020603050405020304" pitchFamily="18" charset="0"/>
              </a:rPr>
              <a:t>MỞ RỘNG</a:t>
            </a:r>
            <a:endParaRPr lang="vi-VN" sz="3600" b="1" kern="10">
              <a:ln w="12700">
                <a:solidFill>
                  <a:srgbClr val="000000"/>
                </a:solidFill>
                <a:round/>
              </a:ln>
              <a:pattFill prst="dashHorz">
                <a:fgClr>
                  <a:srgbClr val="808080"/>
                </a:fgClr>
                <a:bgClr>
                  <a:srgbClr val="FFFF00"/>
                </a:bgClr>
              </a:pattFill>
              <a:effectLst>
                <a:outerShdw dist="45791" dir="2021404" algn="ctr" rotWithShape="0">
                  <a:srgbClr val="808080">
                    <a:alpha val="8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ox(in)">
                                      <p:cBhvr>
                                        <p:cTn id="7" dur="2000"/>
                                        <p:tgtEl>
                                          <p:spTgt spid="1741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7414"/>
                                        </p:tgtEl>
                                        <p:attrNameLst>
                                          <p:attrName>style.visibility</p:attrName>
                                        </p:attrNameLst>
                                      </p:cBhvr>
                                      <p:to>
                                        <p:strVal val="visible"/>
                                      </p:to>
                                    </p:set>
                                    <p:animEffect transition="in" filter="diamond(in)">
                                      <p:cBhvr>
                                        <p:cTn id="12" dur="20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1414</Words>
  <Application>WPS Slides</Application>
  <PresentationFormat>Widescreen</PresentationFormat>
  <Paragraphs>108</Paragraphs>
  <Slides>20</Slides>
  <Notes>0</Notes>
  <HiddenSlides>0</HiddenSlides>
  <MMClips>3</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20</vt:i4>
      </vt:variant>
    </vt:vector>
  </HeadingPairs>
  <TitlesOfParts>
    <vt:vector size="29" baseType="lpstr">
      <vt:lpstr>Arial</vt:lpstr>
      <vt:lpstr>SimSun</vt:lpstr>
      <vt:lpstr>Wingdings</vt:lpstr>
      <vt:lpstr>Times New Roman</vt:lpstr>
      <vt:lpstr>Microsoft YaHei</vt:lpstr>
      <vt:lpstr>Arial Unicode MS</vt:lpstr>
      <vt:lpstr>Calibri Light</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Quyen Fan</dc:creator>
  <cp:lastModifiedBy>Kiều Anh Nguyễn</cp:lastModifiedBy>
  <cp:revision>29</cp:revision>
  <dcterms:created xsi:type="dcterms:W3CDTF">2022-03-29T11:06:00Z</dcterms:created>
  <dcterms:modified xsi:type="dcterms:W3CDTF">2025-04-16T09:30:04Z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E566CD98048140449B05A810915C48FF_12</vt:lpwstr>
  </property>
  <property fmtid="{D5CDD505-2E9C-101B-9397-08002B2CF9AE}" pid="3" name="KSOProductBuildVer">
    <vt:lpwstr>1033-12.2.0.20795</vt:lpwstr>
  </property>
</Properties>
</file>