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08" r:id="rId4"/>
    <p:sldId id="309" r:id="rId5"/>
    <p:sldId id="310" r:id="rId6"/>
    <p:sldId id="291" r:id="rId7"/>
    <p:sldId id="311" r:id="rId8"/>
    <p:sldId id="312" r:id="rId9"/>
    <p:sldId id="313" r:id="rId10"/>
    <p:sldId id="314" r:id="rId11"/>
    <p:sldId id="315" r:id="rId12"/>
    <p:sldId id="316" r:id="rId13"/>
    <p:sldId id="317" r:id="rId14"/>
    <p:sldId id="318" r:id="rId15"/>
    <p:sldId id="322" r:id="rId16"/>
    <p:sldId id="323" r:id="rId17"/>
    <p:sldId id="319" r:id="rId18"/>
    <p:sldId id="320" r:id="rId19"/>
    <p:sldId id="282" r:id="rId20"/>
    <p:sldId id="287" r:id="rId21"/>
    <p:sldId id="288" r:id="rId22"/>
    <p:sldId id="294" r:id="rId23"/>
    <p:sldId id="289" r:id="rId24"/>
    <p:sldId id="32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56" autoAdjust="0"/>
  </p:normalViewPr>
  <p:slideViewPr>
    <p:cSldViewPr>
      <p:cViewPr varScale="1">
        <p:scale>
          <a:sx n="57" d="100"/>
          <a:sy n="57" d="100"/>
        </p:scale>
        <p:origin x="177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C037-F80E-4062-A223-3A9B19F31723}" type="datetimeFigureOut">
              <a:rPr lang="en-US" smtClean="0"/>
              <a:t>12/3/2025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457E9-680F-45C0-A810-0958028D5F46}" type="slidenum">
              <a:rPr lang="en-US" smtClean="0"/>
              <a:t>‹#›</a:t>
            </a:fld>
            <a:endParaRPr lang="en-US"/>
          </a:p>
        </p:txBody>
      </p:sp>
    </p:spTree>
    <p:extLst>
      <p:ext uri="{BB962C8B-B14F-4D97-AF65-F5344CB8AC3E}">
        <p14:creationId xmlns:p14="http://schemas.microsoft.com/office/powerpoint/2010/main" val="29104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Xin chào</a:t>
            </a:r>
            <a:r>
              <a:rPr lang="en-US" baseline="0"/>
              <a:t> tất các bạn , mình là kiến tím .Rất vui khi hôm nay được đồng hành cùng các bạn trong chương trình bé tập đếm  .Và hôm nay mình sẽ mang đến cho các bạn rất nhiều trò chơi thật vui và bổ ích .Các bạn đã sẵn sàng chưa?</a:t>
            </a:r>
          </a:p>
          <a:p>
            <a:r>
              <a:rPr lang="en-US" baseline="0"/>
              <a:t>-Cùng đến với trò chơi đầu tiên : Khởi động</a:t>
            </a:r>
          </a:p>
          <a:p>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0372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Chúc</a:t>
            </a:r>
            <a:r>
              <a:rPr lang="en-US" baseline="0"/>
              <a:t> mừng tất cả các bạn đã vượt qua được trò chơi Khởi động </a:t>
            </a:r>
          </a:p>
          <a:p>
            <a:r>
              <a:rPr lang="en-US" baseline="0"/>
              <a:t>Và bây giờ là trò chơi tiếp theo “ Vượt chướng ngại vât”</a:t>
            </a:r>
          </a:p>
          <a:p>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11</a:t>
            </a:fld>
            <a:endParaRPr lang="en-US"/>
          </a:p>
        </p:txBody>
      </p:sp>
    </p:spTree>
    <p:extLst>
      <p:ext uri="{BB962C8B-B14F-4D97-AF65-F5344CB8AC3E}">
        <p14:creationId xmlns:p14="http://schemas.microsoft.com/office/powerpoint/2010/main" val="238038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Đầu</a:t>
            </a:r>
            <a:r>
              <a:rPr lang="en-US" baseline="0"/>
              <a:t> tiên hãy xếp tất cả bông hoa hồng thành 1 hàng ngang từ trái sang phải </a:t>
            </a:r>
          </a:p>
          <a:p>
            <a:r>
              <a:rPr lang="en-US" baseline="0"/>
              <a:t>Cô vừa làm gì hả các con (Cô vừa xếp tất cả bông hoa hồng ….</a:t>
            </a:r>
          </a:p>
          <a:p>
            <a:r>
              <a:rPr lang="en-US" baseline="0"/>
              <a:t>Bây giờ các con hãy quan sát cô đếm nhé:  1,2,3,4 tất cả có 4 bông hoa hồng.</a:t>
            </a:r>
          </a:p>
          <a:p>
            <a:r>
              <a:rPr lang="en-US" baseline="0"/>
              <a:t>Vậy có tất cả bao nhiêu bông hoa hồng. Các con cùng nhắc lại </a:t>
            </a:r>
          </a:p>
          <a:p>
            <a:r>
              <a:rPr lang="en-US" baseline="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a:t>Tất cả có 4 bông hoa hồng .</a:t>
            </a:r>
          </a:p>
          <a:p>
            <a:r>
              <a:rPr lang="en-US" baseline="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t>12</a:t>
            </a:fld>
            <a:endParaRPr lang="en-US"/>
          </a:p>
        </p:txBody>
      </p:sp>
    </p:spTree>
    <p:extLst>
      <p:ext uri="{BB962C8B-B14F-4D97-AF65-F5344CB8AC3E}">
        <p14:creationId xmlns:p14="http://schemas.microsoft.com/office/powerpoint/2010/main" val="40260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Đầu</a:t>
            </a:r>
            <a:r>
              <a:rPr lang="en-US" baseline="0"/>
              <a:t> tiên hãy xếp tất cả bông hoa hồng thành 1 hàng ngang từ trái sang phải </a:t>
            </a:r>
          </a:p>
          <a:p>
            <a:r>
              <a:rPr lang="en-US" baseline="0"/>
              <a:t>Cô vừa làm gì hả các con (Cô vừa xếp tất cả bông hoa hồng ….</a:t>
            </a:r>
          </a:p>
          <a:p>
            <a:r>
              <a:rPr lang="en-US" baseline="0"/>
              <a:t>Bây giờ các con hãy quan sát cô đếm nhé:  1,2,3,4 tất cả có 4 bông hoa hồng.</a:t>
            </a:r>
          </a:p>
          <a:p>
            <a:r>
              <a:rPr lang="en-US" baseline="0"/>
              <a:t>Vậy có tất cả bao nhiêu bông hoa hồng. Các con cùng nhắc lại </a:t>
            </a:r>
          </a:p>
          <a:p>
            <a:r>
              <a:rPr lang="en-US" baseline="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a:t>Tất cả có 4 bông hoa hồng .</a:t>
            </a:r>
          </a:p>
          <a:p>
            <a:r>
              <a:rPr lang="en-US" baseline="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1764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Đầu</a:t>
            </a:r>
            <a:r>
              <a:rPr lang="en-US" baseline="0"/>
              <a:t> tiên hãy xếp tất cả bông hoa hồng thành 1 hàng ngang từ trái sang phải </a:t>
            </a:r>
          </a:p>
          <a:p>
            <a:r>
              <a:rPr lang="en-US" baseline="0"/>
              <a:t>Cô vừa làm gì hả các con (Cô vừa xếp tất cả bông hoa hồng ….</a:t>
            </a:r>
          </a:p>
          <a:p>
            <a:r>
              <a:rPr lang="en-US" baseline="0"/>
              <a:t>Bây giờ các con hãy quan sát cô đếm nhé:  1,2,3,4 tất cả có 4 bông hoa hồng.</a:t>
            </a:r>
          </a:p>
          <a:p>
            <a:r>
              <a:rPr lang="en-US" baseline="0"/>
              <a:t>Vậy có tất cả bao nhiêu bông hoa hồng. Các con cùng nhắc lại </a:t>
            </a:r>
          </a:p>
          <a:p>
            <a:r>
              <a:rPr lang="en-US" baseline="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a:t>Tất cả có 4 bông hoa hồng .</a:t>
            </a:r>
          </a:p>
          <a:p>
            <a:r>
              <a:rPr lang="en-US" baseline="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6643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Đầu</a:t>
            </a:r>
            <a:r>
              <a:rPr lang="en-US" baseline="0"/>
              <a:t> tiên hãy xếp tất cả bông hoa hồng thành 1 hàng ngang từ trái sang phải </a:t>
            </a:r>
          </a:p>
          <a:p>
            <a:r>
              <a:rPr lang="en-US" baseline="0"/>
              <a:t>Cô vừa làm gì hả các con (Cô vừa xếp tất cả bông hoa hồng ….</a:t>
            </a:r>
          </a:p>
          <a:p>
            <a:r>
              <a:rPr lang="en-US" baseline="0"/>
              <a:t>Bây giờ các con hãy quan sát cô đếm nhé:  1,2,3,4 tất cả có 4 bông hoa hồng.</a:t>
            </a:r>
          </a:p>
          <a:p>
            <a:r>
              <a:rPr lang="en-US" baseline="0"/>
              <a:t>Vậy có tất cả bao nhiêu bông hoa hồng. Các con cùng nhắc lại </a:t>
            </a:r>
          </a:p>
          <a:p>
            <a:r>
              <a:rPr lang="en-US" baseline="0"/>
              <a:t>Các con nhớ nhé: Khi đếm các con phải xếp tất cả các bông hoa thành 1 hàng ngang từ T sang P. Sau đó dùng ngón tay trỏ của bàn tay phải chỉ vào lần lượt từng bông hoa và đếm 1,2,3,4 .Cuối cùng cô khoanh tất cả các bông hoa và nêu kết quả đếm :1,2,3,4 tất cả có bn bông hoa </a:t>
            </a:r>
          </a:p>
          <a:p>
            <a:r>
              <a:rPr lang="en-US" baseline="0"/>
              <a:t>Tất cả có 4 bông hoa hồng .</a:t>
            </a:r>
          </a:p>
          <a:p>
            <a:r>
              <a:rPr lang="en-US" baseline="0"/>
              <a:t> </a:t>
            </a:r>
            <a:endParaRPr lang="en-US"/>
          </a:p>
        </p:txBody>
      </p:sp>
      <p:sp>
        <p:nvSpPr>
          <p:cNvPr id="4" name="Slide Number Placeholder 3"/>
          <p:cNvSpPr>
            <a:spLocks noGrp="1"/>
          </p:cNvSpPr>
          <p:nvPr>
            <p:ph type="sldNum" sz="quarter" idx="10"/>
          </p:nvPr>
        </p:nvSpPr>
        <p:spPr/>
        <p:txBody>
          <a:bodyPr/>
          <a:lstStyle/>
          <a:p>
            <a:fld id="{90B457E9-680F-45C0-A810-0958028D5F4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2892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media1.m4a"/><Relationship Id="rId7" Type="http://schemas.openxmlformats.org/officeDocument/2006/relationships/image" Target="../media/image34.png"/><Relationship Id="rId2" Type="http://schemas.microsoft.com/office/2007/relationships/media" Target="../media/media1.m4a"/><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slideLayout" Target="../slideLayouts/slideLayout7.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media1.m4a"/><Relationship Id="rId7" Type="http://schemas.openxmlformats.org/officeDocument/2006/relationships/image" Target="../media/image38.png"/><Relationship Id="rId2" Type="http://schemas.microsoft.com/office/2007/relationships/media" Target="../media/media1.m4a"/><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slideLayout" Target="../slideLayouts/slideLayout7.xm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audio" Target="../media/media1.m4a"/><Relationship Id="rId7" Type="http://schemas.openxmlformats.org/officeDocument/2006/relationships/image" Target="../media/image32.jpeg"/><Relationship Id="rId2" Type="http://schemas.microsoft.com/office/2007/relationships/media" Target="../media/media1.m4a"/><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audio" Target="../media/media2.m4a"/><Relationship Id="rId10" Type="http://schemas.openxmlformats.org/officeDocument/2006/relationships/image" Target="../media/image17.png"/><Relationship Id="rId4" Type="http://schemas.microsoft.com/office/2007/relationships/media" Target="../media/media2.m4a"/><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audio" Target="../media/media1.m4a"/><Relationship Id="rId7" Type="http://schemas.openxmlformats.org/officeDocument/2006/relationships/image" Target="../media/image42.png"/><Relationship Id="rId12" Type="http://schemas.openxmlformats.org/officeDocument/2006/relationships/image" Target="../media/image47.png"/><Relationship Id="rId2" Type="http://schemas.microsoft.com/office/2007/relationships/media" Target="../media/media1.m4a"/><Relationship Id="rId1" Type="http://schemas.openxmlformats.org/officeDocument/2006/relationships/tags" Target="../tags/tag13.xml"/><Relationship Id="rId6" Type="http://schemas.openxmlformats.org/officeDocument/2006/relationships/slideLayout" Target="../slideLayouts/slideLayout7.xml"/><Relationship Id="rId11" Type="http://schemas.openxmlformats.org/officeDocument/2006/relationships/image" Target="../media/image46.jpeg"/><Relationship Id="rId5" Type="http://schemas.openxmlformats.org/officeDocument/2006/relationships/audio" Target="../media/media2.m4a"/><Relationship Id="rId15" Type="http://schemas.openxmlformats.org/officeDocument/2006/relationships/image" Target="../media/image39.png"/><Relationship Id="rId10" Type="http://schemas.openxmlformats.org/officeDocument/2006/relationships/image" Target="../media/image45.jpeg"/><Relationship Id="rId4" Type="http://schemas.microsoft.com/office/2007/relationships/media" Target="../media/media2.m4a"/><Relationship Id="rId9" Type="http://schemas.openxmlformats.org/officeDocument/2006/relationships/image" Target="../media/image44.jpeg"/><Relationship Id="rId1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Tài liệu soạn bài hương\tư liệu hình ảnh làm ppt\z3117175426230_4313bed3f2f9cef010d5521b5c3cad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98073" y="304842"/>
            <a:ext cx="5943600" cy="646331"/>
          </a:xfrm>
          <a:prstGeom prst="rect">
            <a:avLst/>
          </a:prstGeom>
          <a:noFill/>
        </p:spPr>
        <p:txBody>
          <a:bodyPr wrap="square" rtlCol="0">
            <a:spAutoFit/>
          </a:bodyPr>
          <a:lstStyle/>
          <a:p>
            <a:pPr algn="ctr"/>
            <a:r>
              <a:rPr lang="en-US" b="1">
                <a:solidFill>
                  <a:prstClr val="black"/>
                </a:solidFill>
                <a:latin typeface="Times New Roman" pitchFamily="18" charset="0"/>
                <a:cs typeface="Times New Roman" pitchFamily="18" charset="0"/>
              </a:rPr>
              <a:t>ỦY BAN NHÂN DÂN QUẬN LONG BIÊN</a:t>
            </a:r>
          </a:p>
          <a:p>
            <a:pPr algn="ctr"/>
            <a:r>
              <a:rPr lang="en-US" b="1">
                <a:solidFill>
                  <a:prstClr val="black"/>
                </a:solidFill>
                <a:latin typeface="Times New Roman" pitchFamily="18" charset="0"/>
                <a:cs typeface="Times New Roman" pitchFamily="18" charset="0"/>
              </a:rPr>
              <a:t>TRƯỜNG MẦM NON ĐỨC GIANG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501" y="304842"/>
            <a:ext cx="86518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98073" y="1905044"/>
            <a:ext cx="5715000" cy="830997"/>
          </a:xfrm>
          <a:prstGeom prst="rect">
            <a:avLst/>
          </a:prstGeom>
          <a:noFill/>
        </p:spPr>
        <p:txBody>
          <a:bodyPr wrap="square" rtlCol="0">
            <a:spAutoFit/>
          </a:bodyPr>
          <a:lstStyle/>
          <a:p>
            <a:pPr algn="ctr"/>
            <a:r>
              <a:rPr lang="en-US" sz="4800" b="1">
                <a:solidFill>
                  <a:srgbClr val="0070C0"/>
                </a:solidFill>
                <a:latin typeface="Times New Roman" pitchFamily="18" charset="0"/>
                <a:cs typeface="Times New Roman" pitchFamily="18" charset="0"/>
              </a:rPr>
              <a:t>GIÁO ÁN LQVT</a:t>
            </a:r>
          </a:p>
        </p:txBody>
      </p:sp>
      <p:sp>
        <p:nvSpPr>
          <p:cNvPr id="8" name="TextBox 7"/>
          <p:cNvSpPr txBox="1"/>
          <p:nvPr/>
        </p:nvSpPr>
        <p:spPr>
          <a:xfrm>
            <a:off x="2309452" y="3429000"/>
            <a:ext cx="6324600" cy="1446550"/>
          </a:xfrm>
          <a:prstGeom prst="rect">
            <a:avLst/>
          </a:prstGeom>
          <a:noFill/>
        </p:spPr>
        <p:txBody>
          <a:bodyPr wrap="square" rtlCol="0">
            <a:spAutoFit/>
          </a:bodyPr>
          <a:lstStyle/>
          <a:p>
            <a:r>
              <a:rPr lang="en-US" sz="2200" b="1">
                <a:latin typeface="Times New Roman" pitchFamily="18" charset="0"/>
                <a:cs typeface="Times New Roman" pitchFamily="18" charset="0"/>
              </a:rPr>
              <a:t>Đề tài: Tách nhóm có 4 đối tượng thành 2 nhóm nhỏ hơn. Đếm và nêu kết quả </a:t>
            </a:r>
          </a:p>
          <a:p>
            <a:r>
              <a:rPr lang="en-US" sz="2200" b="1">
                <a:latin typeface="Times New Roman" pitchFamily="18" charset="0"/>
                <a:cs typeface="Times New Roman" pitchFamily="18" charset="0"/>
              </a:rPr>
              <a:t>Lứa tuổi: Mẫu Giáo Bé</a:t>
            </a:r>
          </a:p>
          <a:p>
            <a:r>
              <a:rPr lang="en-US" sz="2200" b="1">
                <a:latin typeface="Times New Roman" pitchFamily="18" charset="0"/>
                <a:cs typeface="Times New Roman" pitchFamily="18" charset="0"/>
              </a:rPr>
              <a:t>GV: Mai Thị Thu</a:t>
            </a:r>
          </a:p>
        </p:txBody>
      </p:sp>
    </p:spTree>
    <p:extLst>
      <p:ext uri="{BB962C8B-B14F-4D97-AF65-F5344CB8AC3E}">
        <p14:creationId xmlns:p14="http://schemas.microsoft.com/office/powerpoint/2010/main" val="736480008"/>
      </p:ext>
    </p:extLst>
  </p:cSld>
  <p:clrMapOvr>
    <a:masterClrMapping/>
  </p:clrMapOvr>
  <mc:AlternateContent xmlns:mc="http://schemas.openxmlformats.org/markup-compatibility/2006" xmlns:p14="http://schemas.microsoft.com/office/powerpoint/2010/main">
    <mc:Choice Requires="p14">
      <p:transition spd="slow" p14:dur="2000" advTm="13292"/>
    </mc:Choice>
    <mc:Fallback xmlns="">
      <p:transition spd="slow" advTm="1329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494" y="5210569"/>
            <a:ext cx="562589" cy="65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974" y="5929656"/>
            <a:ext cx="575605" cy="66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5776" y="5112491"/>
            <a:ext cx="546779" cy="63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39" y="3429000"/>
            <a:ext cx="2409409" cy="24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332" y="3258318"/>
            <a:ext cx="2429668" cy="242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056" y="3825603"/>
            <a:ext cx="2760348" cy="276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554" y="3949505"/>
            <a:ext cx="2636446" cy="263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173" y="5863005"/>
            <a:ext cx="594340" cy="6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9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37274 0.12716 C -0.11354 0.12716 0.09809 0.03167 0.09809 -0.08463 C 0.09809 -0.20139 -0.11354 -0.29457 -0.37274 -0.29457 C -0.63246 -0.29457 -0.84357 -0.20139 -0.84357 -0.08463 C -0.84357 0.03167 -0.63246 0.12716 -0.37274 0.12716 Z " pathEditMode="relative" rAng="0" ptsTypes="fffff">
                                      <p:cBhvr>
                                        <p:cTn id="38" dur="3000" fill="hold"/>
                                        <p:tgtEl>
                                          <p:spTgt spid="11"/>
                                        </p:tgtEl>
                                        <p:attrNameLst>
                                          <p:attrName>ppt_x</p:attrName>
                                          <p:attrName>ppt_y</p:attrName>
                                        </p:attrNameLst>
                                      </p:cBhvr>
                                      <p:rCtr x="0" y="-210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3117175420404_7ffe5223cd324923dd7e6038b4b8b9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5913" y="1777738"/>
            <a:ext cx="6172200" cy="584775"/>
          </a:xfrm>
          <a:prstGeom prst="rect">
            <a:avLst/>
          </a:prstGeom>
          <a:noFill/>
        </p:spPr>
        <p:txBody>
          <a:bodyPr wrap="square" rtlCol="0">
            <a:spAutoFit/>
          </a:bodyPr>
          <a:lstStyle/>
          <a:p>
            <a:pPr algn="ctr"/>
            <a:r>
              <a:rPr lang="en-US" sz="3200" b="1">
                <a:solidFill>
                  <a:srgbClr val="FF0000"/>
                </a:solidFill>
                <a:latin typeface="Times New Roman" pitchFamily="18" charset="0"/>
                <a:cs typeface="Times New Roman" pitchFamily="18" charset="0"/>
              </a:rPr>
              <a:t>PHẦN 2</a:t>
            </a:r>
          </a:p>
        </p:txBody>
      </p:sp>
      <p:sp>
        <p:nvSpPr>
          <p:cNvPr id="4" name="TextBox 3"/>
          <p:cNvSpPr txBox="1"/>
          <p:nvPr/>
        </p:nvSpPr>
        <p:spPr>
          <a:xfrm>
            <a:off x="1709815" y="2895600"/>
            <a:ext cx="5724369" cy="830997"/>
          </a:xfrm>
          <a:prstGeom prst="rect">
            <a:avLst/>
          </a:prstGeom>
          <a:noFill/>
        </p:spPr>
        <p:txBody>
          <a:bodyPr wrap="square" rtlCol="0">
            <a:spAutoFit/>
          </a:bodyPr>
          <a:lstStyle/>
          <a:p>
            <a:pPr algn="ctr"/>
            <a:r>
              <a:rPr lang="en-US" sz="2400" b="1">
                <a:latin typeface="Times New Roman" pitchFamily="18" charset="0"/>
                <a:cs typeface="Times New Roman" pitchFamily="18" charset="0"/>
              </a:rPr>
              <a:t>Dạy trẻ tách nhóm có 4 đối tượng thành 2 nhóm nhỏ hơn. Đếm và nêu kết quả </a:t>
            </a:r>
          </a:p>
        </p:txBody>
      </p:sp>
    </p:spTree>
    <p:custDataLst>
      <p:tags r:id="rId1"/>
    </p:custDataLst>
    <p:extLst>
      <p:ext uri="{BB962C8B-B14F-4D97-AF65-F5344CB8AC3E}">
        <p14:creationId xmlns:p14="http://schemas.microsoft.com/office/powerpoint/2010/main" val="2231323450"/>
      </p:ext>
    </p:extLst>
  </p:cSld>
  <p:clrMapOvr>
    <a:masterClrMapping/>
  </p:clrMapOvr>
  <mc:AlternateContent xmlns:mc="http://schemas.openxmlformats.org/markup-compatibility/2006" xmlns:p14="http://schemas.microsoft.com/office/powerpoint/2010/main">
    <mc:Choice Requires="p14">
      <p:transition spd="slow" p14:dur="2000" advTm="28751"/>
    </mc:Choice>
    <mc:Fallback xmlns="">
      <p:transition spd="slow" advTm="287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Câu 1: Các bạn hãy đếm xem có bao nhiêu bông hoa hồng ? </a:t>
            </a:r>
          </a:p>
        </p:txBody>
      </p:sp>
    </p:spTree>
    <p:custDataLst>
      <p:tags r:id="rId1"/>
    </p:custDataLst>
    <p:extLst>
      <p:ext uri="{BB962C8B-B14F-4D97-AF65-F5344CB8AC3E}">
        <p14:creationId xmlns:p14="http://schemas.microsoft.com/office/powerpoint/2010/main" val="3273210438"/>
      </p:ext>
    </p:extLst>
  </p:cSld>
  <p:clrMapOvr>
    <a:masterClrMapping/>
  </p:clrMapOvr>
  <mc:AlternateContent xmlns:mc="http://schemas.openxmlformats.org/markup-compatibility/2006" xmlns:p14="http://schemas.microsoft.com/office/powerpoint/2010/main">
    <mc:Choice Requires="p14">
      <p:transition spd="slow" p14:dur="2000" advTm="35354"/>
    </mc:Choice>
    <mc:Fallback xmlns="">
      <p:transition spd="slow" advTm="35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randombar(horizontal)">
                                      <p:cBhvr>
                                        <p:cTn id="35" dur="500"/>
                                        <p:tgtEl>
                                          <p:spTgt spid="30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randombar(horizontal)">
                                      <p:cBhvr>
                                        <p:cTn id="44" dur="500"/>
                                        <p:tgtEl>
                                          <p:spTgt spid="30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080"/>
                                        </p:tgtEl>
                                      </p:cBhvr>
                                    </p:animEffect>
                                    <p:set>
                                      <p:cBhvr>
                                        <p:cTn id="49" dur="1" fill="hold">
                                          <p:stCondLst>
                                            <p:cond delay="499"/>
                                          </p:stCondLst>
                                        </p:cTn>
                                        <p:tgtEl>
                                          <p:spTgt spid="3080"/>
                                        </p:tgtEl>
                                        <p:attrNameLst>
                                          <p:attrName>style.visibility</p:attrName>
                                        </p:attrNameLst>
                                      </p:cBhvr>
                                      <p:to>
                                        <p:strVal val="hidden"/>
                                      </p:to>
                                    </p:se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3081"/>
                                        </p:tgtEl>
                                        <p:attrNameLst>
                                          <p:attrName>style.visibility</p:attrName>
                                        </p:attrNameLst>
                                      </p:cBhvr>
                                      <p:to>
                                        <p:strVal val="visible"/>
                                      </p:to>
                                    </p:set>
                                    <p:animEffect transition="in" filter="randombar(horizontal)">
                                      <p:cBhvr>
                                        <p:cTn id="53" dur="500"/>
                                        <p:tgtEl>
                                          <p:spTgt spid="30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081"/>
                                        </p:tgtEl>
                                      </p:cBhvr>
                                    </p:animEffect>
                                    <p:set>
                                      <p:cBhvr>
                                        <p:cTn id="58" dur="1" fill="hold">
                                          <p:stCondLst>
                                            <p:cond delay="499"/>
                                          </p:stCondLst>
                                        </p:cTn>
                                        <p:tgtEl>
                                          <p:spTgt spid="3081"/>
                                        </p:tgtEl>
                                        <p:attrNameLst>
                                          <p:attrName>style.visibility</p:attrName>
                                        </p:attrNameLst>
                                      </p:cBhvr>
                                      <p:to>
                                        <p:strVal val="hidden"/>
                                      </p:to>
                                    </p:se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randombar(horizontal)">
                                      <p:cBhvr>
                                        <p:cTn id="62" dur="500"/>
                                        <p:tgtEl>
                                          <p:spTgt spid="308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66"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solidFill>
                  <a:prstClr val="black"/>
                </a:solidFill>
                <a:latin typeface="Times New Roman" pitchFamily="18" charset="0"/>
                <a:cs typeface="Times New Roman" pitchFamily="18" charset="0"/>
              </a:rPr>
              <a:t>Câu 1: Các bạn hãy đếm xem có bao nhiêu bông hoa hồng ? </a:t>
            </a:r>
          </a:p>
        </p:txBody>
      </p:sp>
    </p:spTree>
    <p:custDataLst>
      <p:tags r:id="rId1"/>
    </p:custDataLst>
    <p:extLst>
      <p:ext uri="{BB962C8B-B14F-4D97-AF65-F5344CB8AC3E}">
        <p14:creationId xmlns:p14="http://schemas.microsoft.com/office/powerpoint/2010/main" val="1680842509"/>
      </p:ext>
    </p:extLst>
  </p:cSld>
  <p:clrMapOvr>
    <a:masterClrMapping/>
  </p:clrMapOvr>
  <mc:AlternateContent xmlns:mc="http://schemas.openxmlformats.org/markup-compatibility/2006" xmlns:p14="http://schemas.microsoft.com/office/powerpoint/2010/main">
    <mc:Choice Requires="p14">
      <p:transition spd="slow" p14:dur="2000" advTm="14566"/>
    </mc:Choice>
    <mc:Fallback xmlns="">
      <p:transition spd="slow" advTm="145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randombar(horizontal)">
                                      <p:cBhvr>
                                        <p:cTn id="7" dur="5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9"/>
                                        </p:tgtEl>
                                      </p:cBhvr>
                                    </p:animEffect>
                                    <p:set>
                                      <p:cBhvr>
                                        <p:cTn id="12" dur="1" fill="hold">
                                          <p:stCondLst>
                                            <p:cond delay="499"/>
                                          </p:stCondLst>
                                        </p:cTn>
                                        <p:tgtEl>
                                          <p:spTgt spid="3079"/>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randombar(horizontal)">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080"/>
                                        </p:tgtEl>
                                      </p:cBhvr>
                                    </p:animEffect>
                                    <p:set>
                                      <p:cBhvr>
                                        <p:cTn id="21" dur="1" fill="hold">
                                          <p:stCondLst>
                                            <p:cond delay="499"/>
                                          </p:stCondLst>
                                        </p:cTn>
                                        <p:tgtEl>
                                          <p:spTgt spid="3080"/>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randombar(horizontal)">
                                      <p:cBhvr>
                                        <p:cTn id="25" dur="500"/>
                                        <p:tgtEl>
                                          <p:spTgt spid="30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081"/>
                                        </p:tgtEl>
                                      </p:cBhvr>
                                    </p:animEffect>
                                    <p:set>
                                      <p:cBhvr>
                                        <p:cTn id="30" dur="1" fill="hold">
                                          <p:stCondLst>
                                            <p:cond delay="499"/>
                                          </p:stCondLst>
                                        </p:cTn>
                                        <p:tgtEl>
                                          <p:spTgt spid="3081"/>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randombar(horizontal)">
                                      <p:cBhvr>
                                        <p:cTn id="34" dur="500"/>
                                        <p:tgtEl>
                                          <p:spTgt spid="308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38"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752600"/>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99" y="424295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23631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solidFill>
                  <a:prstClr val="black"/>
                </a:solidFill>
                <a:latin typeface="Times New Roman" pitchFamily="18" charset="0"/>
                <a:cs typeface="Times New Roman" pitchFamily="18" charset="0"/>
              </a:rPr>
              <a:t>Câu 1: Các bạn hãy đếm xem có bao nhiêu bông hoa hồng ? </a:t>
            </a:r>
          </a:p>
        </p:txBody>
      </p:sp>
    </p:spTree>
    <p:custDataLst>
      <p:tags r:id="rId1"/>
    </p:custDataLst>
    <p:extLst>
      <p:ext uri="{BB962C8B-B14F-4D97-AF65-F5344CB8AC3E}">
        <p14:creationId xmlns:p14="http://schemas.microsoft.com/office/powerpoint/2010/main" val="2096914376"/>
      </p:ext>
    </p:extLst>
  </p:cSld>
  <p:clrMapOvr>
    <a:masterClrMapping/>
  </p:clrMapOvr>
  <mc:AlternateContent xmlns:mc="http://schemas.openxmlformats.org/markup-compatibility/2006" xmlns:p14="http://schemas.microsoft.com/office/powerpoint/2010/main">
    <mc:Choice Requires="p14">
      <p:transition spd="slow" p14:dur="2000" advTm="43982"/>
    </mc:Choice>
    <mc:Fallback xmlns="">
      <p:transition spd="slow" advTm="43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randombar(horizontal)">
                                      <p:cBhvr>
                                        <p:cTn id="35" dur="500"/>
                                        <p:tgtEl>
                                          <p:spTgt spid="30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randombar(horizontal)">
                                      <p:cBhvr>
                                        <p:cTn id="44" dur="500"/>
                                        <p:tgtEl>
                                          <p:spTgt spid="30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080"/>
                                        </p:tgtEl>
                                      </p:cBhvr>
                                    </p:animEffect>
                                    <p:set>
                                      <p:cBhvr>
                                        <p:cTn id="49" dur="1" fill="hold">
                                          <p:stCondLst>
                                            <p:cond delay="499"/>
                                          </p:stCondLst>
                                        </p:cTn>
                                        <p:tgtEl>
                                          <p:spTgt spid="3080"/>
                                        </p:tgtEl>
                                        <p:attrNameLst>
                                          <p:attrName>style.visibility</p:attrName>
                                        </p:attrNameLst>
                                      </p:cBhvr>
                                      <p:to>
                                        <p:strVal val="hidden"/>
                                      </p:to>
                                    </p:se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3081"/>
                                        </p:tgtEl>
                                        <p:attrNameLst>
                                          <p:attrName>style.visibility</p:attrName>
                                        </p:attrNameLst>
                                      </p:cBhvr>
                                      <p:to>
                                        <p:strVal val="visible"/>
                                      </p:to>
                                    </p:set>
                                    <p:animEffect transition="in" filter="randombar(horizontal)">
                                      <p:cBhvr>
                                        <p:cTn id="53" dur="500"/>
                                        <p:tgtEl>
                                          <p:spTgt spid="30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081"/>
                                        </p:tgtEl>
                                      </p:cBhvr>
                                    </p:animEffect>
                                    <p:set>
                                      <p:cBhvr>
                                        <p:cTn id="58" dur="1" fill="hold">
                                          <p:stCondLst>
                                            <p:cond delay="499"/>
                                          </p:stCondLst>
                                        </p:cTn>
                                        <p:tgtEl>
                                          <p:spTgt spid="3081"/>
                                        </p:tgtEl>
                                        <p:attrNameLst>
                                          <p:attrName>style.visibility</p:attrName>
                                        </p:attrNameLst>
                                      </p:cBhvr>
                                      <p:to>
                                        <p:strVal val="hidden"/>
                                      </p:to>
                                    </p:se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randombar(horizontal)">
                                      <p:cBhvr>
                                        <p:cTn id="62" dur="500"/>
                                        <p:tgtEl>
                                          <p:spTgt spid="308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path" presetSubtype="0" accel="50000" decel="50000" fill="hold" nodeType="clickEffect">
                                  <p:stCondLst>
                                    <p:cond delay="0"/>
                                  </p:stCondLst>
                                  <p:childTnLst>
                                    <p:animMotion origin="layout" path="M -0.38941 0.02755 C -0.12534 0.02755 0.08976 -0.09514 0.08976 -0.24537 C 0.08976 -0.39583 -0.12534 -0.51689 -0.38941 -0.51689 C -0.65364 -0.51689 -0.86857 -0.39583 -0.86857 -0.24537 C -0.86857 -0.09514 -0.65364 0.02755 -0.38941 0.02755 Z " pathEditMode="relative" rAng="0" ptsTypes="fffff">
                                      <p:cBhvr>
                                        <p:cTn id="66"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7" y="1769533"/>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87" y="1905529"/>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161" y="1791181"/>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223"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69" y="421688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24"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166" y="431631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704"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solidFill>
                  <a:prstClr val="black"/>
                </a:solidFill>
                <a:latin typeface="Times New Roman" pitchFamily="18" charset="0"/>
                <a:cs typeface="Times New Roman" pitchFamily="18" charset="0"/>
              </a:rPr>
              <a:t>Câu 1: Các bạn hãy đếm xem có bao nhiêu bông hoa hồng ? </a:t>
            </a:r>
          </a:p>
        </p:txBody>
      </p:sp>
    </p:spTree>
    <p:custDataLst>
      <p:tags r:id="rId1"/>
    </p:custDataLst>
    <p:extLst>
      <p:ext uri="{BB962C8B-B14F-4D97-AF65-F5344CB8AC3E}">
        <p14:creationId xmlns:p14="http://schemas.microsoft.com/office/powerpoint/2010/main" val="1909860203"/>
      </p:ext>
    </p:extLst>
  </p:cSld>
  <p:clrMapOvr>
    <a:masterClrMapping/>
  </p:clrMapOvr>
  <mc:AlternateContent xmlns:mc="http://schemas.openxmlformats.org/markup-compatibility/2006" xmlns:p14="http://schemas.microsoft.com/office/powerpoint/2010/main">
    <mc:Choice Requires="p14">
      <p:transition spd="slow" p14:dur="2000" advTm="43982"/>
    </mc:Choice>
    <mc:Fallback xmlns="">
      <p:transition spd="slow" advTm="43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randombar(horizontal)">
                                      <p:cBhvr>
                                        <p:cTn id="35" dur="500"/>
                                        <p:tgtEl>
                                          <p:spTgt spid="30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randombar(horizontal)">
                                      <p:cBhvr>
                                        <p:cTn id="44" dur="500"/>
                                        <p:tgtEl>
                                          <p:spTgt spid="30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080"/>
                                        </p:tgtEl>
                                      </p:cBhvr>
                                    </p:animEffect>
                                    <p:set>
                                      <p:cBhvr>
                                        <p:cTn id="49" dur="1" fill="hold">
                                          <p:stCondLst>
                                            <p:cond delay="499"/>
                                          </p:stCondLst>
                                        </p:cTn>
                                        <p:tgtEl>
                                          <p:spTgt spid="3080"/>
                                        </p:tgtEl>
                                        <p:attrNameLst>
                                          <p:attrName>style.visibility</p:attrName>
                                        </p:attrNameLst>
                                      </p:cBhvr>
                                      <p:to>
                                        <p:strVal val="hidden"/>
                                      </p:to>
                                    </p:se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3081"/>
                                        </p:tgtEl>
                                        <p:attrNameLst>
                                          <p:attrName>style.visibility</p:attrName>
                                        </p:attrNameLst>
                                      </p:cBhvr>
                                      <p:to>
                                        <p:strVal val="visible"/>
                                      </p:to>
                                    </p:set>
                                    <p:animEffect transition="in" filter="randombar(horizontal)">
                                      <p:cBhvr>
                                        <p:cTn id="53" dur="500"/>
                                        <p:tgtEl>
                                          <p:spTgt spid="30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081"/>
                                        </p:tgtEl>
                                      </p:cBhvr>
                                    </p:animEffect>
                                    <p:set>
                                      <p:cBhvr>
                                        <p:cTn id="58" dur="1" fill="hold">
                                          <p:stCondLst>
                                            <p:cond delay="499"/>
                                          </p:stCondLst>
                                        </p:cTn>
                                        <p:tgtEl>
                                          <p:spTgt spid="3081"/>
                                        </p:tgtEl>
                                        <p:attrNameLst>
                                          <p:attrName>style.visibility</p:attrName>
                                        </p:attrNameLst>
                                      </p:cBhvr>
                                      <p:to>
                                        <p:strVal val="hidden"/>
                                      </p:to>
                                    </p:se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randombar(horizontal)">
                                      <p:cBhvr>
                                        <p:cTn id="62" dur="500"/>
                                        <p:tgtEl>
                                          <p:spTgt spid="308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path" presetSubtype="0" accel="50000" decel="50000" fill="hold" nodeType="clickEffect">
                                  <p:stCondLst>
                                    <p:cond delay="0"/>
                                  </p:stCondLst>
                                  <p:childTnLst>
                                    <p:animMotion origin="layout" path="M -0.38941 0.02754 C -0.12535 0.02754 0.08976 -0.09514 0.08976 -0.24537 C 0.08976 -0.39584 -0.12535 -0.5169 -0.38941 -0.5169 C -0.65364 -0.5169 -0.86858 -0.39584 -0.86858 -0.24537 C -0.86858 -0.09514 -0.65364 0.02754 -0.38941 0.02754 Z " pathEditMode="relative" rAng="0" ptsTypes="AAAAA">
                                      <p:cBhvr>
                                        <p:cTn id="66"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ài liệu soạn bài hương\tư liệu hình ảnh làm ppt\z2926126931699_b7672ddb33ca6cda5c87139561efe4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7" y="1769533"/>
            <a:ext cx="272406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8587" y="1905529"/>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5429" y="1930664"/>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223" y="1776557"/>
            <a:ext cx="2725737"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969" y="4216881"/>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7284" y="436552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1166" y="431631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704" y="417570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solidFill>
                  <a:prstClr val="black"/>
                </a:solidFill>
                <a:latin typeface="Times New Roman" pitchFamily="18" charset="0"/>
                <a:cs typeface="Times New Roman" pitchFamily="18" charset="0"/>
              </a:rPr>
              <a:t>Câu 1: Các bạn hãy đếm xem có bao nhiêu bông hoa hồng ? </a:t>
            </a:r>
          </a:p>
        </p:txBody>
      </p:sp>
    </p:spTree>
    <p:custDataLst>
      <p:tags r:id="rId1"/>
    </p:custDataLst>
    <p:extLst>
      <p:ext uri="{BB962C8B-B14F-4D97-AF65-F5344CB8AC3E}">
        <p14:creationId xmlns:p14="http://schemas.microsoft.com/office/powerpoint/2010/main" val="427706482"/>
      </p:ext>
    </p:extLst>
  </p:cSld>
  <p:clrMapOvr>
    <a:masterClrMapping/>
  </p:clrMapOvr>
  <mc:AlternateContent xmlns:mc="http://schemas.openxmlformats.org/markup-compatibility/2006" xmlns:p14="http://schemas.microsoft.com/office/powerpoint/2010/main">
    <mc:Choice Requires="p14">
      <p:transition spd="slow" p14:dur="2000" advTm="43982"/>
    </mc:Choice>
    <mc:Fallback xmlns="">
      <p:transition spd="slow" advTm="43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1000"/>
                                        <p:tgtEl>
                                          <p:spTgt spid="3077"/>
                                        </p:tgtEl>
                                      </p:cBhvr>
                                    </p:animEffect>
                                    <p:anim calcmode="lin" valueType="num">
                                      <p:cBhvr>
                                        <p:cTn id="15" dur="1000" fill="hold"/>
                                        <p:tgtEl>
                                          <p:spTgt spid="3077"/>
                                        </p:tgtEl>
                                        <p:attrNameLst>
                                          <p:attrName>ppt_x</p:attrName>
                                        </p:attrNameLst>
                                      </p:cBhvr>
                                      <p:tavLst>
                                        <p:tav tm="0">
                                          <p:val>
                                            <p:strVal val="#ppt_x"/>
                                          </p:val>
                                        </p:tav>
                                        <p:tav tm="100000">
                                          <p:val>
                                            <p:strVal val="#ppt_x"/>
                                          </p:val>
                                        </p:tav>
                                      </p:tavLst>
                                    </p:anim>
                                    <p:anim calcmode="lin" valueType="num">
                                      <p:cBhvr>
                                        <p:cTn id="16"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randombar(horizontal)">
                                      <p:cBhvr>
                                        <p:cTn id="35" dur="500"/>
                                        <p:tgtEl>
                                          <p:spTgt spid="307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3080"/>
                                        </p:tgtEl>
                                        <p:attrNameLst>
                                          <p:attrName>style.visibility</p:attrName>
                                        </p:attrNameLst>
                                      </p:cBhvr>
                                      <p:to>
                                        <p:strVal val="visible"/>
                                      </p:to>
                                    </p:set>
                                    <p:animEffect transition="in" filter="randombar(horizontal)">
                                      <p:cBhvr>
                                        <p:cTn id="44" dur="500"/>
                                        <p:tgtEl>
                                          <p:spTgt spid="30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080"/>
                                        </p:tgtEl>
                                      </p:cBhvr>
                                    </p:animEffect>
                                    <p:set>
                                      <p:cBhvr>
                                        <p:cTn id="49" dur="1" fill="hold">
                                          <p:stCondLst>
                                            <p:cond delay="499"/>
                                          </p:stCondLst>
                                        </p:cTn>
                                        <p:tgtEl>
                                          <p:spTgt spid="3080"/>
                                        </p:tgtEl>
                                        <p:attrNameLst>
                                          <p:attrName>style.visibility</p:attrName>
                                        </p:attrNameLst>
                                      </p:cBhvr>
                                      <p:to>
                                        <p:strVal val="hidden"/>
                                      </p:to>
                                    </p:se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3081"/>
                                        </p:tgtEl>
                                        <p:attrNameLst>
                                          <p:attrName>style.visibility</p:attrName>
                                        </p:attrNameLst>
                                      </p:cBhvr>
                                      <p:to>
                                        <p:strVal val="visible"/>
                                      </p:to>
                                    </p:set>
                                    <p:animEffect transition="in" filter="randombar(horizontal)">
                                      <p:cBhvr>
                                        <p:cTn id="53" dur="500"/>
                                        <p:tgtEl>
                                          <p:spTgt spid="308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081"/>
                                        </p:tgtEl>
                                      </p:cBhvr>
                                    </p:animEffect>
                                    <p:set>
                                      <p:cBhvr>
                                        <p:cTn id="58" dur="1" fill="hold">
                                          <p:stCondLst>
                                            <p:cond delay="499"/>
                                          </p:stCondLst>
                                        </p:cTn>
                                        <p:tgtEl>
                                          <p:spTgt spid="3081"/>
                                        </p:tgtEl>
                                        <p:attrNameLst>
                                          <p:attrName>style.visibility</p:attrName>
                                        </p:attrNameLst>
                                      </p:cBhvr>
                                      <p:to>
                                        <p:strVal val="hidden"/>
                                      </p:to>
                                    </p:se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3082"/>
                                        </p:tgtEl>
                                        <p:attrNameLst>
                                          <p:attrName>style.visibility</p:attrName>
                                        </p:attrNameLst>
                                      </p:cBhvr>
                                      <p:to>
                                        <p:strVal val="visible"/>
                                      </p:to>
                                    </p:set>
                                    <p:animEffect transition="in" filter="randombar(horizontal)">
                                      <p:cBhvr>
                                        <p:cTn id="62" dur="500"/>
                                        <p:tgtEl>
                                          <p:spTgt spid="308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path" presetSubtype="0" accel="50000" decel="50000" fill="hold" nodeType="clickEffect">
                                  <p:stCondLst>
                                    <p:cond delay="0"/>
                                  </p:stCondLst>
                                  <p:childTnLst>
                                    <p:animMotion origin="layout" path="M -0.38941 0.02754 C -0.12535 0.02754 0.08976 -0.09514 0.08976 -0.24537 C 0.08976 -0.39584 -0.12535 -0.5169 -0.38941 -0.5169 C -0.65364 -0.5169 -0.86858 -0.39584 -0.86858 -0.24537 C -0.86858 -0.09514 -0.65364 0.02754 -0.38941 0.02754 Z " pathEditMode="relative" rAng="0" ptsTypes="AAAAA">
                                      <p:cBhvr>
                                        <p:cTn id="66" dur="3000" fill="hold"/>
                                        <p:tgtEl>
                                          <p:spTgt spid="3082"/>
                                        </p:tgtEl>
                                        <p:attrNameLst>
                                          <p:attrName>ppt_x</p:attrName>
                                          <p:attrName>ppt_y</p:attrName>
                                        </p:attrNameLst>
                                      </p:cBhvr>
                                      <p:rCtr x="0" y="-2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Câu 2: Các bạn hãy đếm xem có bao nhiêu bông hoa cúc? </a:t>
            </a:r>
          </a:p>
        </p:txBody>
      </p:sp>
    </p:spTree>
    <p:custDataLst>
      <p:tags r:id="rId1"/>
    </p:custDataLst>
    <p:extLst>
      <p:ext uri="{BB962C8B-B14F-4D97-AF65-F5344CB8AC3E}">
        <p14:creationId xmlns:p14="http://schemas.microsoft.com/office/powerpoint/2010/main" val="1889388512"/>
      </p:ext>
    </p:extLst>
  </p:cSld>
  <p:clrMapOvr>
    <a:masterClrMapping/>
  </p:clrMapOvr>
  <mc:AlternateContent xmlns:mc="http://schemas.openxmlformats.org/markup-compatibility/2006" xmlns:p14="http://schemas.microsoft.com/office/powerpoint/2010/main">
    <mc:Choice Requires="p14">
      <p:transition spd="slow" p14:dur="2000" advTm="21111"/>
    </mc:Choice>
    <mc:Fallback xmlns="">
      <p:transition spd="slow" advTm="211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randombar(horizontal)">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1"/>
                                        </p:tgtEl>
                                      </p:cBhvr>
                                    </p:animEffect>
                                    <p:set>
                                      <p:cBhvr>
                                        <p:cTn id="12" dur="1" fill="hold">
                                          <p:stCondLst>
                                            <p:cond delay="499"/>
                                          </p:stCondLst>
                                        </p:cTn>
                                        <p:tgtEl>
                                          <p:spTgt spid="1031"/>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randombar(horizontal)">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032"/>
                                        </p:tgtEl>
                                      </p:cBhvr>
                                    </p:animEffect>
                                    <p:set>
                                      <p:cBhvr>
                                        <p:cTn id="21" dur="1" fill="hold">
                                          <p:stCondLst>
                                            <p:cond delay="499"/>
                                          </p:stCondLst>
                                        </p:cTn>
                                        <p:tgtEl>
                                          <p:spTgt spid="1032"/>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randombar(horizontal)">
                                      <p:cBhvr>
                                        <p:cTn id="25" dur="500"/>
                                        <p:tgtEl>
                                          <p:spTgt spid="10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1033"/>
                                        </p:tgtEl>
                                      </p:cBhvr>
                                    </p:animEffect>
                                    <p:set>
                                      <p:cBhvr>
                                        <p:cTn id="30" dur="1" fill="hold">
                                          <p:stCondLst>
                                            <p:cond delay="499"/>
                                          </p:stCondLst>
                                        </p:cTn>
                                        <p:tgtEl>
                                          <p:spTgt spid="1033"/>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randombar(horizontal)">
                                      <p:cBhvr>
                                        <p:cTn id="34" dur="500"/>
                                        <p:tgtEl>
                                          <p:spTgt spid="10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38"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tư liệu hình ảnh làm ppt\z2926126931699_b7672ddb33ca6cda5c87139561efe4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4" y="-12773"/>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Tài liệu soạn bài hương\tư liệu hình ảnh làm ppt\hoa_cúc-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6494">
            <a:off x="-592757" y="1691729"/>
            <a:ext cx="2899146" cy="2899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46286"/>
            <a:ext cx="3436864" cy="34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9273" y="1378672"/>
            <a:ext cx="3457646" cy="345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164" y="1446284"/>
            <a:ext cx="3390034" cy="3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33"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6531" y="446166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5085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11726" y="200055"/>
            <a:ext cx="8603673"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Câu 2: Các bạn hãy đếm xem có bao nhiêu bông hoa cúc? </a:t>
            </a:r>
          </a:p>
        </p:txBody>
      </p:sp>
    </p:spTree>
    <p:custDataLst>
      <p:tags r:id="rId1"/>
    </p:custDataLst>
    <p:extLst>
      <p:ext uri="{BB962C8B-B14F-4D97-AF65-F5344CB8AC3E}">
        <p14:creationId xmlns:p14="http://schemas.microsoft.com/office/powerpoint/2010/main" val="1574479112"/>
      </p:ext>
    </p:extLst>
  </p:cSld>
  <p:clrMapOvr>
    <a:masterClrMapping/>
  </p:clrMapOvr>
  <mc:AlternateContent xmlns:mc="http://schemas.openxmlformats.org/markup-compatibility/2006" xmlns:p14="http://schemas.microsoft.com/office/powerpoint/2010/main">
    <mc:Choice Requires="p14">
      <p:transition spd="slow" p14:dur="2000" advTm="21078"/>
    </mc:Choice>
    <mc:Fallback xmlns="">
      <p:transition spd="slow" advTm="210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randombar(horizontal)">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31"/>
                                        </p:tgtEl>
                                      </p:cBhvr>
                                    </p:animEffect>
                                    <p:set>
                                      <p:cBhvr>
                                        <p:cTn id="12" dur="1" fill="hold">
                                          <p:stCondLst>
                                            <p:cond delay="499"/>
                                          </p:stCondLst>
                                        </p:cTn>
                                        <p:tgtEl>
                                          <p:spTgt spid="1031"/>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randombar(horizontal)">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1032"/>
                                        </p:tgtEl>
                                      </p:cBhvr>
                                    </p:animEffect>
                                    <p:set>
                                      <p:cBhvr>
                                        <p:cTn id="21" dur="1" fill="hold">
                                          <p:stCondLst>
                                            <p:cond delay="499"/>
                                          </p:stCondLst>
                                        </p:cTn>
                                        <p:tgtEl>
                                          <p:spTgt spid="1032"/>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randombar(horizontal)">
                                      <p:cBhvr>
                                        <p:cTn id="25" dur="500"/>
                                        <p:tgtEl>
                                          <p:spTgt spid="103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1033"/>
                                        </p:tgtEl>
                                      </p:cBhvr>
                                    </p:animEffect>
                                    <p:set>
                                      <p:cBhvr>
                                        <p:cTn id="30" dur="1" fill="hold">
                                          <p:stCondLst>
                                            <p:cond delay="499"/>
                                          </p:stCondLst>
                                        </p:cTn>
                                        <p:tgtEl>
                                          <p:spTgt spid="1033"/>
                                        </p:tgtEl>
                                        <p:attrNameLst>
                                          <p:attrName>style.visibility</p:attrName>
                                        </p:attrNameLst>
                                      </p:cBhvr>
                                      <p:to>
                                        <p:strVal val="hidden"/>
                                      </p:to>
                                    </p:set>
                                  </p:childTnLst>
                                </p:cTn>
                              </p:par>
                            </p:childTnLst>
                          </p:cTn>
                        </p:par>
                        <p:par>
                          <p:cTn id="31" fill="hold">
                            <p:stCondLst>
                              <p:cond delay="500"/>
                            </p:stCondLst>
                            <p:childTnLst>
                              <p:par>
                                <p:cTn id="32" presetID="14" presetClass="entr" presetSubtype="10"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randombar(horizontal)">
                                      <p:cBhvr>
                                        <p:cTn id="34" dur="500"/>
                                        <p:tgtEl>
                                          <p:spTgt spid="10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36458 0.06527 C -0.10468 0.06551 0.10643 -0.05579 0.10608 -0.20672 C 0.10643 -0.35648 -0.10468 -0.47917 -0.36458 -0.47824 C -0.6243 -0.47917 -0.83524 -0.35648 -0.83472 -0.20695 C -0.83524 -0.05579 -0.6243 0.06574 -0.36458 0.06527 Z " pathEditMode="relative" rAng="-10800000" ptsTypes="fffff">
                                      <p:cBhvr>
                                        <p:cTn id="38" dur="3000" fill="hold"/>
                                        <p:tgtEl>
                                          <p:spTgt spid="1034"/>
                                        </p:tgtEl>
                                        <p:attrNameLst>
                                          <p:attrName>ppt_x</p:attrName>
                                          <p:attrName>ppt_y</p:attrName>
                                        </p:attrNameLst>
                                      </p:cBhvr>
                                      <p:rCtr x="17" y="-2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soạn bài hương\tư liệu hình ảnh làm ppt\z3117175420404_7ffe5223cd324923dd7e6038b4b8b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2514600"/>
            <a:ext cx="4343400" cy="584775"/>
          </a:xfrm>
          <a:prstGeom prst="rect">
            <a:avLst/>
          </a:prstGeom>
          <a:noFill/>
        </p:spPr>
        <p:txBody>
          <a:bodyPr wrap="square" rtlCol="0">
            <a:spAutoFit/>
          </a:bodyPr>
          <a:lstStyle/>
          <a:p>
            <a:pPr algn="ctr"/>
            <a:r>
              <a:rPr lang="en-US" sz="3200" b="1">
                <a:solidFill>
                  <a:srgbClr val="FF0000"/>
                </a:solidFill>
                <a:latin typeface="Times New Roman" pitchFamily="18" charset="0"/>
                <a:cs typeface="Times New Roman" pitchFamily="18" charset="0"/>
              </a:rPr>
              <a:t>PHẦN 3: Về đích </a:t>
            </a:r>
          </a:p>
        </p:txBody>
      </p:sp>
    </p:spTree>
    <p:extLst>
      <p:ext uri="{BB962C8B-B14F-4D97-AF65-F5344CB8AC3E}">
        <p14:creationId xmlns:p14="http://schemas.microsoft.com/office/powerpoint/2010/main" val="2562000156"/>
      </p:ext>
    </p:extLst>
  </p:cSld>
  <p:clrMapOvr>
    <a:masterClrMapping/>
  </p:clrMapOvr>
  <mc:AlternateContent xmlns:mc="http://schemas.openxmlformats.org/markup-compatibility/2006" xmlns:p14="http://schemas.microsoft.com/office/powerpoint/2010/main">
    <mc:Choice Requires="p14">
      <p:transition spd="slow" p14:dur="2000" advTm="18159"/>
    </mc:Choice>
    <mc:Fallback xmlns="">
      <p:transition spd="slow" advTm="181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ài liệu soạn bài hương\tư liệu hình ảnh làm ppt\z2780368456180_1925b0599cc2801f61bc1c67805f56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725132"/>
            <a:ext cx="3810000" cy="461665"/>
          </a:xfrm>
          <a:prstGeom prst="rect">
            <a:avLst/>
          </a:prstGeom>
          <a:noFill/>
        </p:spPr>
        <p:txBody>
          <a:bodyPr wrap="square" rtlCol="0">
            <a:spAutoFit/>
          </a:bodyPr>
          <a:lstStyle/>
          <a:p>
            <a:pPr algn="ctr"/>
            <a:r>
              <a:rPr lang="en-US" sz="2400" b="1">
                <a:solidFill>
                  <a:srgbClr val="FF0000"/>
                </a:solidFill>
                <a:latin typeface="Times New Roman" pitchFamily="18" charset="0"/>
                <a:cs typeface="Times New Roman" pitchFamily="18" charset="0"/>
              </a:rPr>
              <a:t>MỤC ĐÍCH YÊU CẦU </a:t>
            </a:r>
          </a:p>
        </p:txBody>
      </p:sp>
      <p:sp>
        <p:nvSpPr>
          <p:cNvPr id="3" name="TextBox 2"/>
          <p:cNvSpPr txBox="1"/>
          <p:nvPr/>
        </p:nvSpPr>
        <p:spPr>
          <a:xfrm>
            <a:off x="1600200" y="1274617"/>
            <a:ext cx="6858000" cy="1631216"/>
          </a:xfrm>
          <a:prstGeom prst="rect">
            <a:avLst/>
          </a:prstGeom>
          <a:noFill/>
        </p:spPr>
        <p:txBody>
          <a:bodyPr wrap="square" rtlCol="0">
            <a:spAutoFit/>
          </a:bodyPr>
          <a:lstStyle/>
          <a:p>
            <a:r>
              <a:rPr lang="en-US" sz="2000" b="1">
                <a:latin typeface="Times New Roman" pitchFamily="18" charset="0"/>
                <a:cs typeface="Times New Roman" pitchFamily="18" charset="0"/>
              </a:rPr>
              <a:t>1.Kiến thức: </a:t>
            </a:r>
          </a:p>
          <a:p>
            <a:pPr marL="285750" indent="-285750">
              <a:buFontTx/>
              <a:buChar char="-"/>
            </a:pPr>
            <a:r>
              <a:rPr lang="en-US" sz="2000">
                <a:latin typeface="Times New Roman" pitchFamily="18" charset="0"/>
                <a:cs typeface="Times New Roman" pitchFamily="18" charset="0"/>
              </a:rPr>
              <a:t>Trẻ biết tách nhóm có 4 đối tượng thành các nhóm nhỏ hơn</a:t>
            </a:r>
          </a:p>
          <a:p>
            <a:pPr marL="285750" indent="-285750">
              <a:buFontTx/>
              <a:buChar char="-"/>
            </a:pPr>
            <a:r>
              <a:rPr lang="en-US" sz="2000">
                <a:latin typeface="Times New Roman" pitchFamily="18" charset="0"/>
                <a:cs typeface="Times New Roman" pitchFamily="18" charset="0"/>
              </a:rPr>
              <a:t>Trẻ nêu được số cách tách .Đếm và nêu được kết quả của từng cách tách.</a:t>
            </a:r>
          </a:p>
          <a:p>
            <a:r>
              <a:rPr lang="en-US" sz="2000">
                <a:latin typeface="Times New Roman" pitchFamily="18" charset="0"/>
                <a:cs typeface="Times New Roman" pitchFamily="18" charset="0"/>
              </a:rPr>
              <a:t>- Trẻ biết chơi các trò chơi theo yêu cầu của cô.</a:t>
            </a:r>
          </a:p>
        </p:txBody>
      </p:sp>
      <p:sp>
        <p:nvSpPr>
          <p:cNvPr id="5" name="TextBox 4"/>
          <p:cNvSpPr txBox="1"/>
          <p:nvPr/>
        </p:nvSpPr>
        <p:spPr>
          <a:xfrm>
            <a:off x="1371600" y="2903574"/>
            <a:ext cx="6858000" cy="1631216"/>
          </a:xfrm>
          <a:prstGeom prst="rect">
            <a:avLst/>
          </a:prstGeom>
          <a:noFill/>
        </p:spPr>
        <p:txBody>
          <a:bodyPr wrap="square" rtlCol="0">
            <a:spAutoFit/>
          </a:bodyPr>
          <a:lstStyle/>
          <a:p>
            <a:r>
              <a:rPr lang="en-US" sz="2000" b="1">
                <a:latin typeface="Times New Roman" pitchFamily="18" charset="0"/>
                <a:cs typeface="Times New Roman" pitchFamily="18" charset="0"/>
              </a:rPr>
              <a:t>2.Kỹ năng: </a:t>
            </a:r>
          </a:p>
          <a:p>
            <a:pPr marL="285750" indent="-285750">
              <a:buFontTx/>
              <a:buChar char="-"/>
            </a:pPr>
            <a:r>
              <a:rPr lang="en-US" sz="2000">
                <a:latin typeface="Times New Roman" pitchFamily="18" charset="0"/>
                <a:cs typeface="Times New Roman" pitchFamily="18" charset="0"/>
              </a:rPr>
              <a:t>Trẻ tách được nhóm có 3 đối tượng thành các nhóm nhỏ hơn (1-3; 2-2)</a:t>
            </a:r>
          </a:p>
          <a:p>
            <a:pPr marL="285750" indent="-285750">
              <a:buFontTx/>
              <a:buChar char="-"/>
            </a:pPr>
            <a:r>
              <a:rPr lang="en-US" sz="2000">
                <a:latin typeface="Times New Roman" pitchFamily="18" charset="0"/>
                <a:cs typeface="Times New Roman" pitchFamily="18" charset="0"/>
              </a:rPr>
              <a:t>Rèn cho trẻ kỹ năng đếm và nêu kết quả tách.</a:t>
            </a:r>
          </a:p>
          <a:p>
            <a:pPr marL="285750" indent="-285750">
              <a:buFontTx/>
              <a:buChar char="-"/>
            </a:pPr>
            <a:r>
              <a:rPr lang="en-US" sz="2000">
                <a:latin typeface="Times New Roman" pitchFamily="18" charset="0"/>
                <a:cs typeface="Times New Roman" pitchFamily="18" charset="0"/>
              </a:rPr>
              <a:t>Phát triển khả năng tư duy cho trẻ.</a:t>
            </a:r>
          </a:p>
        </p:txBody>
      </p:sp>
      <p:sp>
        <p:nvSpPr>
          <p:cNvPr id="6" name="TextBox 5"/>
          <p:cNvSpPr txBox="1"/>
          <p:nvPr/>
        </p:nvSpPr>
        <p:spPr>
          <a:xfrm>
            <a:off x="2514600" y="4647548"/>
            <a:ext cx="6858000" cy="707886"/>
          </a:xfrm>
          <a:prstGeom prst="rect">
            <a:avLst/>
          </a:prstGeom>
          <a:noFill/>
        </p:spPr>
        <p:txBody>
          <a:bodyPr wrap="square" rtlCol="0">
            <a:spAutoFit/>
          </a:bodyPr>
          <a:lstStyle/>
          <a:p>
            <a:r>
              <a:rPr lang="en-US" sz="2000" b="1">
                <a:latin typeface="Times New Roman" pitchFamily="18" charset="0"/>
                <a:cs typeface="Times New Roman" pitchFamily="18" charset="0"/>
              </a:rPr>
              <a:t>3.Thái độ: </a:t>
            </a:r>
          </a:p>
          <a:p>
            <a:pPr marL="285750" indent="-285750">
              <a:buFontTx/>
              <a:buChar char="-"/>
            </a:pPr>
            <a:r>
              <a:rPr lang="en-US" sz="2000">
                <a:latin typeface="Times New Roman" pitchFamily="18" charset="0"/>
                <a:cs typeface="Times New Roman" pitchFamily="18" charset="0"/>
              </a:rPr>
              <a:t>Trẻ hứng thú tích cực tham gia vào bài học</a:t>
            </a:r>
          </a:p>
        </p:txBody>
      </p:sp>
    </p:spTree>
    <p:custDataLst>
      <p:tags r:id="rId1"/>
    </p:custDataLst>
    <p:extLst>
      <p:ext uri="{BB962C8B-B14F-4D97-AF65-F5344CB8AC3E}">
        <p14:creationId xmlns:p14="http://schemas.microsoft.com/office/powerpoint/2010/main" val="2101452325"/>
      </p:ext>
    </p:extLst>
  </p:cSld>
  <p:clrMapOvr>
    <a:masterClrMapping/>
  </p:clrMapOvr>
  <mc:AlternateContent xmlns:mc="http://schemas.openxmlformats.org/markup-compatibility/2006" xmlns:p14="http://schemas.microsoft.com/office/powerpoint/2010/main">
    <mc:Choice Requires="p14">
      <p:transition spd="slow" p14:dur="2000" advTm="10974"/>
    </mc:Choice>
    <mc:Fallback xmlns="">
      <p:transition spd="slow" advTm="10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Tài liệu soạn bài hương\tư liệu hình ảnh làm ppt\z3117175444226_ea739734d02818f054b3bf26e881cc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2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163" y="606256"/>
            <a:ext cx="8035637" cy="430887"/>
          </a:xfrm>
          <a:prstGeom prst="rect">
            <a:avLst/>
          </a:prstGeom>
          <a:noFill/>
        </p:spPr>
        <p:txBody>
          <a:bodyPr wrap="square" rtlCol="0">
            <a:spAutoFit/>
          </a:bodyPr>
          <a:lstStyle/>
          <a:p>
            <a:pPr algn="ctr"/>
            <a:r>
              <a:rPr lang="en-US" sz="2200" b="1">
                <a:solidFill>
                  <a:prstClr val="black"/>
                </a:solidFill>
                <a:latin typeface="Times New Roman" pitchFamily="18" charset="0"/>
                <a:cs typeface="Times New Roman" pitchFamily="18" charset="0"/>
              </a:rPr>
              <a:t>Câu 1 : Các bạn hãy đếm xem có bao nhiêu quả táo? </a:t>
            </a:r>
          </a:p>
        </p:txBody>
      </p:sp>
      <p:pic>
        <p:nvPicPr>
          <p:cNvPr id="2050" name="Picture 2" descr="D:\Tài liệu soạn bài hương\giáo án tham khảo\tài liệu bài giảng nghỉ dịch\Tô nét, tô mầu quả táo\táo_đỏ_1-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637848"/>
            <a:ext cx="1676400" cy="17141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639093"/>
            <a:ext cx="16764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639092"/>
            <a:ext cx="16764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39093"/>
            <a:ext cx="16764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48050" y="4850832"/>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1. Có 3 quả táo</a:t>
            </a:r>
          </a:p>
        </p:txBody>
      </p:sp>
      <p:sp>
        <p:nvSpPr>
          <p:cNvPr id="9" name="TextBox 8"/>
          <p:cNvSpPr txBox="1"/>
          <p:nvPr/>
        </p:nvSpPr>
        <p:spPr>
          <a:xfrm>
            <a:off x="3448050" y="5312498"/>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2. Có 4 quả táo</a:t>
            </a:r>
          </a:p>
        </p:txBody>
      </p:sp>
      <p:pic>
        <p:nvPicPr>
          <p:cNvPr id="10" name="âm đồng hồ.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57200" y="6096000"/>
            <a:ext cx="609600" cy="609600"/>
          </a:xfrm>
          <a:prstGeom prst="rect">
            <a:avLst/>
          </a:prstGeom>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942" y="334068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1743" y="332194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6743" y="335200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339527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22343196"/>
      </p:ext>
    </p:extLst>
  </p:cSld>
  <p:clrMapOvr>
    <a:masterClrMapping/>
  </p:clrMapOvr>
  <mc:AlternateContent xmlns:mc="http://schemas.openxmlformats.org/markup-compatibility/2006" xmlns:p14="http://schemas.microsoft.com/office/powerpoint/2010/main">
    <mc:Choice Requires="p14">
      <p:transition spd="slow" p14:dur="2000" advTm="58592"/>
    </mc:Choice>
    <mc:Fallback xmlns="">
      <p:transition spd="slow" advTm="58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670"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path" presetSubtype="0" accel="50000" decel="50000" fill="hold" nodeType="clickEffect">
                                  <p:stCondLst>
                                    <p:cond delay="0"/>
                                  </p:stCondLst>
                                  <p:childTnLst>
                                    <p:animMotion origin="layout" path="M -0.33941 0.06197 C -0.08924 0.06197 0.11476 -0.03815 0.11476 -0.16092 C 0.11476 -0.28393 -0.08924 -0.38266 -0.33941 -0.38266 C -0.58993 -0.38266 -0.79358 -0.28393 -0.79358 -0.16092 C -0.79358 -0.03815 -0.58993 0.06197 -0.33941 0.06197 Z " pathEditMode="relative" rAng="0" ptsTypes="fffff">
                                      <p:cBhvr>
                                        <p:cTn id="52" dur="3000" fill="hold"/>
                                        <p:tgtEl>
                                          <p:spTgt spid="15"/>
                                        </p:tgtEl>
                                        <p:attrNameLst>
                                          <p:attrName>ppt_x</p:attrName>
                                          <p:attrName>ppt_y</p:attrName>
                                        </p:attrNameLst>
                                      </p:cBhvr>
                                      <p:rCtr x="0" y="-22243"/>
                                    </p:animMotion>
                                  </p:childTnLst>
                                </p:cTn>
                              </p:par>
                            </p:childTnLst>
                          </p:cTn>
                        </p:par>
                        <p:par>
                          <p:cTn id="53" fill="hold">
                            <p:stCondLst>
                              <p:cond delay="3000"/>
                            </p:stCondLst>
                            <p:childTnLst>
                              <p:par>
                                <p:cTn id="54" presetID="16" presetClass="exit" presetSubtype="21" fill="hold" nodeType="afterEffect">
                                  <p:stCondLst>
                                    <p:cond delay="0"/>
                                  </p:stCondLst>
                                  <p:childTnLst>
                                    <p:animEffect transition="out" filter="barn(inVertical)">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1" nodeType="clickEffect">
                                  <p:stCondLst>
                                    <p:cond delay="0"/>
                                  </p:stCondLst>
                                  <p:childTnLst>
                                    <p:animEffect transition="out" filter="barn(inVertical)">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par>
                          <p:cTn id="62" fill="hold">
                            <p:stCondLst>
                              <p:cond delay="500"/>
                            </p:stCondLst>
                            <p:childTnLst>
                              <p:par>
                                <p:cTn id="63" presetID="32" presetClass="emph" presetSubtype="0" fill="hold" grpId="1" nodeType="afterEffect">
                                  <p:stCondLst>
                                    <p:cond delay="0"/>
                                  </p:stCondLst>
                                  <p:childTnLst>
                                    <p:animRot by="120000">
                                      <p:cBhvr>
                                        <p:cTn id="64" dur="100" fill="hold">
                                          <p:stCondLst>
                                            <p:cond delay="0"/>
                                          </p:stCondLst>
                                        </p:cTn>
                                        <p:tgtEl>
                                          <p:spTgt spid="9"/>
                                        </p:tgtEl>
                                        <p:attrNameLst>
                                          <p:attrName>r</p:attrName>
                                        </p:attrNameLst>
                                      </p:cBhvr>
                                    </p:animRot>
                                    <p:animRot by="-240000">
                                      <p:cBhvr>
                                        <p:cTn id="65" dur="200" fill="hold">
                                          <p:stCondLst>
                                            <p:cond delay="200"/>
                                          </p:stCondLst>
                                        </p:cTn>
                                        <p:tgtEl>
                                          <p:spTgt spid="9"/>
                                        </p:tgtEl>
                                        <p:attrNameLst>
                                          <p:attrName>r</p:attrName>
                                        </p:attrNameLst>
                                      </p:cBhvr>
                                    </p:animRot>
                                    <p:animRot by="240000">
                                      <p:cBhvr>
                                        <p:cTn id="66" dur="200" fill="hold">
                                          <p:stCondLst>
                                            <p:cond delay="400"/>
                                          </p:stCondLst>
                                        </p:cTn>
                                        <p:tgtEl>
                                          <p:spTgt spid="9"/>
                                        </p:tgtEl>
                                        <p:attrNameLst>
                                          <p:attrName>r</p:attrName>
                                        </p:attrNameLst>
                                      </p:cBhvr>
                                    </p:animRot>
                                    <p:animRot by="-240000">
                                      <p:cBhvr>
                                        <p:cTn id="67" dur="200" fill="hold">
                                          <p:stCondLst>
                                            <p:cond delay="600"/>
                                          </p:stCondLst>
                                        </p:cTn>
                                        <p:tgtEl>
                                          <p:spTgt spid="9"/>
                                        </p:tgtEl>
                                        <p:attrNameLst>
                                          <p:attrName>r</p:attrName>
                                        </p:attrNameLst>
                                      </p:cBhvr>
                                    </p:animRot>
                                    <p:animRot by="120000">
                                      <p:cBhvr>
                                        <p:cTn id="6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8" grpId="0"/>
      <p:bldP spid="8" grpId="1"/>
      <p:bldP spid="9" grpId="0"/>
      <p:bldP spid="9" grpId="1"/>
    </p:bldLst>
  </p:timing>
  <p:extLst>
    <p:ext uri="{E180D4A7-C9FB-4DFB-919C-405C955672EB}">
      <p14:showEvtLst xmlns:p14="http://schemas.microsoft.com/office/powerpoint/2010/main">
        <p14:playEvt time="16167" objId="10"/>
        <p14:stopEvt time="24133" objId="10"/>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Tài liệu soạn bài hương\tư liệu hình ảnh làm ppt\z3117175416591_96a558effb56fe5817f6c2d48d9351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163" y="606256"/>
            <a:ext cx="8035637" cy="430887"/>
          </a:xfrm>
          <a:prstGeom prst="rect">
            <a:avLst/>
          </a:prstGeom>
          <a:noFill/>
        </p:spPr>
        <p:txBody>
          <a:bodyPr wrap="square" rtlCol="0">
            <a:spAutoFit/>
          </a:bodyPr>
          <a:lstStyle/>
          <a:p>
            <a:pPr algn="ctr"/>
            <a:r>
              <a:rPr lang="en-US" sz="2200" b="1">
                <a:solidFill>
                  <a:prstClr val="black"/>
                </a:solidFill>
                <a:latin typeface="Times New Roman" pitchFamily="18" charset="0"/>
                <a:cs typeface="Times New Roman" pitchFamily="18" charset="0"/>
              </a:rPr>
              <a:t>Câu 2: Các bạn hãy đếm xem có bao nhiêu quả cam? </a:t>
            </a:r>
          </a:p>
        </p:txBody>
      </p:sp>
      <p:sp>
        <p:nvSpPr>
          <p:cNvPr id="2" name="TextBox 1"/>
          <p:cNvSpPr txBox="1"/>
          <p:nvPr/>
        </p:nvSpPr>
        <p:spPr>
          <a:xfrm>
            <a:off x="3033855" y="4509541"/>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1. Có 3 quả cam</a:t>
            </a:r>
          </a:p>
        </p:txBody>
      </p:sp>
      <p:sp>
        <p:nvSpPr>
          <p:cNvPr id="9" name="TextBox 8"/>
          <p:cNvSpPr txBox="1"/>
          <p:nvPr/>
        </p:nvSpPr>
        <p:spPr>
          <a:xfrm>
            <a:off x="2966071" y="5112097"/>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2. Có 4 quả cam</a:t>
            </a:r>
          </a:p>
        </p:txBody>
      </p:sp>
      <p:pic>
        <p:nvPicPr>
          <p:cNvPr id="3075" name="Picture 3" descr="D:\Tài liệu soạn bài hương\tư liệu hình ảnh làm ppt\cam-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415328"/>
            <a:ext cx="2303953"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025" y="1384444"/>
            <a:ext cx="23050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377517"/>
            <a:ext cx="23050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00862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5749" y="2991198"/>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049995"/>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m đồng hồ.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457200" y="6096000"/>
            <a:ext cx="609600" cy="609600"/>
          </a:xfrm>
          <a:prstGeom prst="rect">
            <a:avLst/>
          </a:prstGeom>
        </p:spPr>
      </p:pic>
    </p:spTree>
    <p:custDataLst>
      <p:tags r:id="rId1"/>
    </p:custDataLst>
    <p:extLst>
      <p:ext uri="{BB962C8B-B14F-4D97-AF65-F5344CB8AC3E}">
        <p14:creationId xmlns:p14="http://schemas.microsoft.com/office/powerpoint/2010/main" val="1165430857"/>
      </p:ext>
    </p:extLst>
  </p:cSld>
  <p:clrMapOvr>
    <a:masterClrMapping/>
  </p:clrMapOvr>
  <mc:AlternateContent xmlns:mc="http://schemas.openxmlformats.org/markup-compatibility/2006" xmlns:p14="http://schemas.microsoft.com/office/powerpoint/2010/main">
    <mc:Choice Requires="p14">
      <p:transition spd="slow" p14:dur="2000" advTm="51515"/>
    </mc:Choice>
    <mc:Fallback xmlns="">
      <p:transition spd="slow" advTm="51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67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path" presetSubtype="0" accel="50000" decel="50000" fill="hold" nodeType="clickEffect">
                                  <p:stCondLst>
                                    <p:cond delay="0"/>
                                  </p:stCondLst>
                                  <p:childTnLst>
                                    <p:animMotion origin="layout" path="M -0.26441 0.00069 C -0.02343 0.00069 0.17309 -0.0696 0.17309 -0.15538 C 0.17309 -0.24139 -0.02343 -0.31006 -0.26441 -0.31006 C -0.5059 -0.31006 -0.70191 -0.24139 -0.70191 -0.15538 C -0.70191 -0.0696 -0.5059 0.00069 -0.26441 0.00069 Z " pathEditMode="relative" rAng="0" ptsTypes="fffff">
                                      <p:cBhvr>
                                        <p:cTn id="43" dur="3000" fill="hold"/>
                                        <p:tgtEl>
                                          <p:spTgt spid="14"/>
                                        </p:tgtEl>
                                        <p:attrNameLst>
                                          <p:attrName>ppt_x</p:attrName>
                                          <p:attrName>ppt_y</p:attrName>
                                        </p:attrNameLst>
                                      </p:cBhvr>
                                      <p:rCtr x="0" y="-15538"/>
                                    </p:animMotion>
                                  </p:childTnLst>
                                </p:cTn>
                              </p:par>
                            </p:childTnLst>
                          </p:cTn>
                        </p:par>
                        <p:par>
                          <p:cTn id="44" fill="hold">
                            <p:stCondLst>
                              <p:cond delay="3000"/>
                            </p:stCondLst>
                            <p:childTnLst>
                              <p:par>
                                <p:cTn id="45" presetID="16" presetClass="exit" presetSubtype="21" fill="hold" nodeType="afterEffect">
                                  <p:stCondLst>
                                    <p:cond delay="0"/>
                                  </p:stCondLst>
                                  <p:childTnLst>
                                    <p:animEffect transition="out" filter="barn(inVertic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6" presetClass="emph" presetSubtype="0" fill="hold" grpId="1" nodeType="afterEffect">
                                  <p:stCondLst>
                                    <p:cond delay="0"/>
                                  </p:stCondLst>
                                  <p:childTnLst>
                                    <p:animScale>
                                      <p:cBhvr>
                                        <p:cTn id="5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5"/>
                </p:tgtEl>
              </p:cMediaNode>
            </p:audio>
          </p:childTnLst>
        </p:cTn>
      </p:par>
    </p:tnLst>
    <p:bldLst>
      <p:bldP spid="2" grpId="0"/>
      <p:bldP spid="2" grpId="1"/>
      <p:bldP spid="9" grpId="0"/>
      <p:bldP spid="9" grpId="1"/>
    </p:bldLst>
  </p:timing>
  <p:extLst>
    <p:ext uri="{E180D4A7-C9FB-4DFB-919C-405C955672EB}">
      <p14:showEvtLst xmlns:p14="http://schemas.microsoft.com/office/powerpoint/2010/main">
        <p14:playEvt time="17519" objId="5"/>
        <p14:stopEvt time="25518"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Tài liệu soạn bài hương\tư liệu hình ảnh làm ppt\z3117175444226_ea739734d02818f054b3bf26e881cca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163" y="606256"/>
            <a:ext cx="8035637" cy="430887"/>
          </a:xfrm>
          <a:prstGeom prst="rect">
            <a:avLst/>
          </a:prstGeom>
          <a:noFill/>
        </p:spPr>
        <p:txBody>
          <a:bodyPr wrap="square" rtlCol="0">
            <a:spAutoFit/>
          </a:bodyPr>
          <a:lstStyle/>
          <a:p>
            <a:pPr algn="ctr"/>
            <a:r>
              <a:rPr lang="en-US" sz="2200" b="1">
                <a:solidFill>
                  <a:prstClr val="black"/>
                </a:solidFill>
                <a:latin typeface="Times New Roman" pitchFamily="18" charset="0"/>
                <a:cs typeface="Times New Roman" pitchFamily="18" charset="0"/>
              </a:rPr>
              <a:t>Câu 3 : Các bạn hãy đếm xem có bao nhiêu cái đồng hồ ? </a:t>
            </a:r>
          </a:p>
        </p:txBody>
      </p:sp>
      <p:sp>
        <p:nvSpPr>
          <p:cNvPr id="8" name="TextBox 7"/>
          <p:cNvSpPr txBox="1"/>
          <p:nvPr/>
        </p:nvSpPr>
        <p:spPr>
          <a:xfrm>
            <a:off x="3067050" y="4495800"/>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1. Có 2 cái đồng hồ </a:t>
            </a:r>
          </a:p>
        </p:txBody>
      </p:sp>
      <p:sp>
        <p:nvSpPr>
          <p:cNvPr id="9" name="TextBox 8"/>
          <p:cNvSpPr txBox="1"/>
          <p:nvPr/>
        </p:nvSpPr>
        <p:spPr>
          <a:xfrm>
            <a:off x="3218656" y="5105400"/>
            <a:ext cx="3009900" cy="461665"/>
          </a:xfrm>
          <a:prstGeom prst="rect">
            <a:avLst/>
          </a:prstGeom>
          <a:noFill/>
        </p:spPr>
        <p:txBody>
          <a:bodyPr wrap="square" rtlCol="0">
            <a:spAutoFit/>
          </a:bodyPr>
          <a:lstStyle/>
          <a:p>
            <a:r>
              <a:rPr lang="en-US" sz="2400" b="1">
                <a:solidFill>
                  <a:prstClr val="black"/>
                </a:solidFill>
                <a:latin typeface="Times New Roman" pitchFamily="18" charset="0"/>
                <a:cs typeface="Times New Roman" pitchFamily="18" charset="0"/>
              </a:rPr>
              <a:t>2. Có 4 cái đồng hồ </a:t>
            </a:r>
          </a:p>
        </p:txBody>
      </p:sp>
      <p:pic>
        <p:nvPicPr>
          <p:cNvPr id="1026" name="Picture 2" descr="D:\Tài liệu soạn bài hương\tư liệu hình ảnh làm ppt\đôngf hồ.jpg"/>
          <p:cNvPicPr>
            <a:picLocks noChangeAspect="1" noChangeArrowheads="1"/>
          </p:cNvPicPr>
          <p:nvPr/>
        </p:nvPicPr>
        <p:blipFill>
          <a:blip r:embed="rId8">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1050163" y="147692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3934" y="1473747"/>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2109" y="1448477"/>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8625" y="1448476"/>
            <a:ext cx="190817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306559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54437" y="3054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2443" y="3078539"/>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7600" y="306559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m đồng hồ.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38200" y="6096000"/>
            <a:ext cx="609600" cy="609600"/>
          </a:xfrm>
          <a:prstGeom prst="rect">
            <a:avLst/>
          </a:prstGeom>
        </p:spPr>
      </p:pic>
      <p:pic>
        <p:nvPicPr>
          <p:cNvPr id="5" name="reo hò.m4a">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4085730" y="6117236"/>
            <a:ext cx="609600" cy="609600"/>
          </a:xfrm>
          <a:prstGeom prst="rect">
            <a:avLst/>
          </a:prstGeom>
        </p:spPr>
      </p:pic>
    </p:spTree>
    <p:custDataLst>
      <p:tags r:id="rId1"/>
    </p:custDataLst>
    <p:extLst>
      <p:ext uri="{BB962C8B-B14F-4D97-AF65-F5344CB8AC3E}">
        <p14:creationId xmlns:p14="http://schemas.microsoft.com/office/powerpoint/2010/main" val="1764073528"/>
      </p:ext>
    </p:extLst>
  </p:cSld>
  <p:clrMapOvr>
    <a:masterClrMapping/>
  </p:clrMapOvr>
  <mc:AlternateContent xmlns:mc="http://schemas.openxmlformats.org/markup-compatibility/2006" xmlns:p14="http://schemas.microsoft.com/office/powerpoint/2010/main">
    <mc:Choice Requires="p14">
      <p:transition spd="slow" p14:dur="2000" advTm="57084"/>
    </mc:Choice>
    <mc:Fallback xmlns="">
      <p:transition spd="slow" advTm="57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670"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path" presetSubtype="0" accel="50000" decel="50000" fill="hold" nodeType="clickEffect">
                                  <p:stCondLst>
                                    <p:cond delay="0"/>
                                  </p:stCondLst>
                                  <p:childTnLst>
                                    <p:animMotion origin="layout" path="M -0.33524 0.03977 C -0.09201 0.03977 0.10642 -0.04208 0.10642 -0.14243 C 0.10642 -0.24301 -0.09201 -0.32347 -0.33524 -0.32347 C -0.57899 -0.32347 -0.77691 -0.24301 -0.77691 -0.14243 C -0.77691 -0.04208 -0.57899 0.03977 -0.33524 0.03977 Z " pathEditMode="relative" rAng="0" ptsTypes="fffff">
                                      <p:cBhvr>
                                        <p:cTn id="52" dur="3000" fill="hold"/>
                                        <p:tgtEl>
                                          <p:spTgt spid="19"/>
                                        </p:tgtEl>
                                        <p:attrNameLst>
                                          <p:attrName>ppt_x</p:attrName>
                                          <p:attrName>ppt_y</p:attrName>
                                        </p:attrNameLst>
                                      </p:cBhvr>
                                      <p:rCtr x="0" y="-18173"/>
                                    </p:animMotion>
                                  </p:childTnLst>
                                </p:cTn>
                              </p:par>
                            </p:childTnLst>
                          </p:cTn>
                        </p:par>
                        <p:par>
                          <p:cTn id="53" fill="hold">
                            <p:stCondLst>
                              <p:cond delay="3000"/>
                            </p:stCondLst>
                            <p:childTnLst>
                              <p:par>
                                <p:cTn id="54" presetID="16" presetClass="exit" presetSubtype="21" fill="hold" nodeType="afterEffect">
                                  <p:stCondLst>
                                    <p:cond delay="0"/>
                                  </p:stCondLst>
                                  <p:childTnLst>
                                    <p:animEffect transition="out" filter="barn(inVertical)">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1" nodeType="clickEffect">
                                  <p:stCondLst>
                                    <p:cond delay="0"/>
                                  </p:stCondLst>
                                  <p:childTnLst>
                                    <p:animEffect transition="out" filter="barn(inVertical)">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childTnLst>
                          </p:cTn>
                        </p:par>
                        <p:par>
                          <p:cTn id="62" fill="hold">
                            <p:stCondLst>
                              <p:cond delay="500"/>
                            </p:stCondLst>
                            <p:childTnLst>
                              <p:par>
                                <p:cTn id="63" presetID="32" presetClass="emph" presetSubtype="0" fill="hold" grpId="1" nodeType="afterEffect">
                                  <p:stCondLst>
                                    <p:cond delay="0"/>
                                  </p:stCondLst>
                                  <p:childTnLst>
                                    <p:animRot by="120000">
                                      <p:cBhvr>
                                        <p:cTn id="64" dur="100" fill="hold">
                                          <p:stCondLst>
                                            <p:cond delay="0"/>
                                          </p:stCondLst>
                                        </p:cTn>
                                        <p:tgtEl>
                                          <p:spTgt spid="9"/>
                                        </p:tgtEl>
                                        <p:attrNameLst>
                                          <p:attrName>r</p:attrName>
                                        </p:attrNameLst>
                                      </p:cBhvr>
                                    </p:animRot>
                                    <p:animRot by="-240000">
                                      <p:cBhvr>
                                        <p:cTn id="65" dur="200" fill="hold">
                                          <p:stCondLst>
                                            <p:cond delay="200"/>
                                          </p:stCondLst>
                                        </p:cTn>
                                        <p:tgtEl>
                                          <p:spTgt spid="9"/>
                                        </p:tgtEl>
                                        <p:attrNameLst>
                                          <p:attrName>r</p:attrName>
                                        </p:attrNameLst>
                                      </p:cBhvr>
                                    </p:animRot>
                                    <p:animRot by="240000">
                                      <p:cBhvr>
                                        <p:cTn id="66" dur="200" fill="hold">
                                          <p:stCondLst>
                                            <p:cond delay="400"/>
                                          </p:stCondLst>
                                        </p:cTn>
                                        <p:tgtEl>
                                          <p:spTgt spid="9"/>
                                        </p:tgtEl>
                                        <p:attrNameLst>
                                          <p:attrName>r</p:attrName>
                                        </p:attrNameLst>
                                      </p:cBhvr>
                                    </p:animRot>
                                    <p:animRot by="-240000">
                                      <p:cBhvr>
                                        <p:cTn id="67" dur="200" fill="hold">
                                          <p:stCondLst>
                                            <p:cond delay="600"/>
                                          </p:stCondLst>
                                        </p:cTn>
                                        <p:tgtEl>
                                          <p:spTgt spid="9"/>
                                        </p:tgtEl>
                                        <p:attrNameLst>
                                          <p:attrName>r</p:attrName>
                                        </p:attrNameLst>
                                      </p:cBhvr>
                                    </p:animRot>
                                    <p:animRot by="120000">
                                      <p:cBhvr>
                                        <p:cTn id="68" dur="200" fill="hold">
                                          <p:stCondLst>
                                            <p:cond delay="800"/>
                                          </p:stCondLst>
                                        </p:cTn>
                                        <p:tgtEl>
                                          <p:spTgt spid="9"/>
                                        </p:tgtEl>
                                        <p:attrNameLst>
                                          <p:attrName>r</p:attrName>
                                        </p:attrNameLst>
                                      </p:cBhvr>
                                    </p:animRot>
                                  </p:childTnLst>
                                </p:cTn>
                              </p:par>
                            </p:childTnLst>
                          </p:cTn>
                        </p:par>
                        <p:par>
                          <p:cTn id="69" fill="hold">
                            <p:stCondLst>
                              <p:cond delay="1500"/>
                            </p:stCondLst>
                            <p:childTnLst>
                              <p:par>
                                <p:cTn id="70" presetID="1" presetClass="mediacall" presetSubtype="0" fill="hold" nodeType="afterEffect">
                                  <p:stCondLst>
                                    <p:cond delay="0"/>
                                  </p:stCondLst>
                                  <p:childTnLst>
                                    <p:cmd type="call" cmd="playFrom(0.0)">
                                      <p:cBhvr>
                                        <p:cTn id="71" dur="29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2" fill="hold" display="0">
                  <p:stCondLst>
                    <p:cond delay="indefinite"/>
                  </p:stCondLst>
                  <p:endCondLst>
                    <p:cond evt="onStopAudio" delay="0">
                      <p:tgtEl>
                        <p:sldTgt/>
                      </p:tgtEl>
                    </p:cond>
                  </p:endCondLst>
                </p:cTn>
                <p:tgtEl>
                  <p:spTgt spid="2"/>
                </p:tgtEl>
              </p:cMediaNode>
            </p:audio>
            <p:audio>
              <p:cMediaNode vol="80000">
                <p:cTn id="73" fill="hold" display="0">
                  <p:stCondLst>
                    <p:cond delay="indefinite"/>
                  </p:stCondLst>
                  <p:endCondLst>
                    <p:cond evt="onStopAudio" delay="0">
                      <p:tgtEl>
                        <p:sldTgt/>
                      </p:tgtEl>
                    </p:cond>
                  </p:endCondLst>
                </p:cTn>
                <p:tgtEl>
                  <p:spTgt spid="5"/>
                </p:tgtEl>
              </p:cMediaNode>
            </p:audio>
          </p:childTnLst>
        </p:cTn>
      </p:par>
    </p:tnLst>
    <p:bldLst>
      <p:bldP spid="8" grpId="0"/>
      <p:bldP spid="8" grpId="1"/>
      <p:bldP spid="9" grpId="0"/>
      <p:bldP spid="9" grpId="1"/>
    </p:bldLst>
  </p:timing>
  <p:extLst>
    <p:ext uri="{E180D4A7-C9FB-4DFB-919C-405C955672EB}">
      <p14:showEvtLst xmlns:p14="http://schemas.microsoft.com/office/powerpoint/2010/main">
        <p14:playEvt time="16894" objId="2"/>
        <p14:stopEvt time="24887" objId="2"/>
        <p14:playEvt time="52151" objId="5"/>
        <p14:stopEvt time="55389" objId="5"/>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0" y="130584"/>
            <a:ext cx="9144000" cy="838200"/>
            <a:chOff x="0" y="0"/>
            <a:chExt cx="9144000" cy="1447800"/>
          </a:xfrm>
        </p:grpSpPr>
        <p:sp>
          <p:nvSpPr>
            <p:cNvPr id="2" name="Rectangle 1"/>
            <p:cNvSpPr/>
            <p:nvPr/>
          </p:nvSpPr>
          <p:spPr>
            <a:xfrm>
              <a:off x="0" y="0"/>
              <a:ext cx="9144000" cy="14478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35003"/>
              <a:ext cx="9144000" cy="1222712"/>
            </a:xfrm>
            <a:prstGeom prst="rect">
              <a:avLst/>
            </a:prstGeom>
            <a:noFill/>
          </p:spPr>
          <p:txBody>
            <a:bodyPr wrap="square" rtlCol="0">
              <a:spAutoFit/>
            </a:bodyPr>
            <a:lstStyle/>
            <a:p>
              <a:pPr algn="ctr"/>
              <a:r>
                <a:rPr lang="en-US" sz="2000" b="1">
                  <a:solidFill>
                    <a:prstClr val="black"/>
                  </a:solidFill>
                  <a:latin typeface="Times New Roman" pitchFamily="18" charset="0"/>
                  <a:cs typeface="Times New Roman" pitchFamily="18" charset="0"/>
                </a:rPr>
                <a:t>Câu 4 : Trên màn hình có các nhóm con vật có số lượng khác nhau. Các bạn hãy nối nhóm con vật với thẻ chấm tròn tương ứng với số lượng của các nhóm con vật </a:t>
              </a:r>
            </a:p>
          </p:txBody>
        </p:sp>
      </p:grpSp>
      <p:grpSp>
        <p:nvGrpSpPr>
          <p:cNvPr id="6" name="Group 5"/>
          <p:cNvGrpSpPr/>
          <p:nvPr/>
        </p:nvGrpSpPr>
        <p:grpSpPr>
          <a:xfrm>
            <a:off x="367164" y="1242248"/>
            <a:ext cx="2295331" cy="1525694"/>
            <a:chOff x="1066800" y="1256651"/>
            <a:chExt cx="2743200" cy="1524000"/>
          </a:xfrm>
        </p:grpSpPr>
        <p:sp>
          <p:nvSpPr>
            <p:cNvPr id="5" name="Oval 4"/>
            <p:cNvSpPr/>
            <p:nvPr/>
          </p:nvSpPr>
          <p:spPr>
            <a:xfrm>
              <a:off x="1066800" y="1256651"/>
              <a:ext cx="2743200" cy="1524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0246" y="1355108"/>
              <a:ext cx="1336754" cy="13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392558"/>
              <a:ext cx="1336754" cy="13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5992572" y="1276274"/>
            <a:ext cx="3210990" cy="1532623"/>
            <a:chOff x="5022271" y="1138720"/>
            <a:chExt cx="3969329" cy="1861190"/>
          </a:xfrm>
        </p:grpSpPr>
        <p:sp>
          <p:nvSpPr>
            <p:cNvPr id="12" name="Rectangle 11"/>
            <p:cNvSpPr/>
            <p:nvPr/>
          </p:nvSpPr>
          <p:spPr>
            <a:xfrm>
              <a:off x="5181600" y="1138720"/>
              <a:ext cx="3581400" cy="18611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descr="D:\Tài liệu soạn bài hương\tư liệu hình ảnh làm ppt\pngtree-cartoon-branch-monkey-png-image_903541.jpg"/>
            <p:cNvPicPr>
              <a:picLocks noChangeAspect="1" noChangeArrowheads="1"/>
            </p:cNvPicPr>
            <p:nvPr/>
          </p:nvPicPr>
          <p:blipFill>
            <a:blip r:embed="rId8"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022271" y="1308744"/>
              <a:ext cx="1371600" cy="16207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Tài liệu soạn bài hương\tư liệu hình ảnh làm ppt\pngtree-cartoon-branch-monkey-png-image_903541.jpg"/>
            <p:cNvPicPr>
              <a:picLocks noChangeAspect="1" noChangeArrowheads="1"/>
            </p:cNvPicPr>
            <p:nvPr/>
          </p:nvPicPr>
          <p:blipFill>
            <a:blip r:embed="rId9"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860471" y="1284561"/>
              <a:ext cx="1371600" cy="16448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D:\Tài liệu soạn bài hương\tư liệu hình ảnh làm ppt\pngtree-cartoon-branch-monkey-png-image_903541.jpg"/>
            <p:cNvPicPr>
              <a:picLocks noChangeAspect="1" noChangeArrowheads="1"/>
            </p:cNvPicPr>
            <p:nvPr/>
          </p:nvPicPr>
          <p:blipFill>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698671" y="1246521"/>
              <a:ext cx="1371600" cy="16829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Tài liệu soạn bài hương\tư liệu hình ảnh làm ppt\pngtree-cartoon-branch-monkey-png-image_903541.jpg"/>
            <p:cNvPicPr>
              <a:picLocks noChangeAspect="1" noChangeArrowheads="1"/>
            </p:cNvPicPr>
            <p:nvPr/>
          </p:nvPicPr>
          <p:blipFill>
            <a:blip r:embed="rId11"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7620000" y="1280526"/>
              <a:ext cx="1371600" cy="15388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42842" y="4477162"/>
            <a:ext cx="2975550" cy="1622305"/>
            <a:chOff x="5244351" y="3998981"/>
            <a:chExt cx="3449186" cy="1798427"/>
          </a:xfrm>
        </p:grpSpPr>
        <p:sp>
          <p:nvSpPr>
            <p:cNvPr id="11" name="Cloud 10"/>
            <p:cNvSpPr/>
            <p:nvPr/>
          </p:nvSpPr>
          <p:spPr>
            <a:xfrm rot="535036">
              <a:off x="5244351" y="3998981"/>
              <a:ext cx="3449186" cy="1798427"/>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20578" y="4495800"/>
              <a:ext cx="1078132" cy="79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20194" y="4495800"/>
              <a:ext cx="1078132" cy="79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40817" y="4537824"/>
              <a:ext cx="1078132" cy="79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639875" y="4464179"/>
            <a:ext cx="2235982" cy="1640815"/>
            <a:chOff x="1200918" y="3962400"/>
            <a:chExt cx="2549042" cy="1828800"/>
          </a:xfrm>
        </p:grpSpPr>
        <p:sp>
          <p:nvSpPr>
            <p:cNvPr id="7" name="Hexagon 6"/>
            <p:cNvSpPr/>
            <p:nvPr/>
          </p:nvSpPr>
          <p:spPr>
            <a:xfrm>
              <a:off x="1200918" y="3962400"/>
              <a:ext cx="2549042" cy="1828800"/>
            </a:xfrm>
            <a:prstGeom prst="hexag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D:\Tài liệu soạn bài hương\tư liệu hình ảnh làm ppt\voi.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754495" y="4042783"/>
              <a:ext cx="1461119" cy="14528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109602" y="1479292"/>
            <a:ext cx="1042555" cy="540208"/>
            <a:chOff x="4232563" y="1495798"/>
            <a:chExt cx="838200" cy="540208"/>
          </a:xfrm>
        </p:grpSpPr>
        <p:sp>
          <p:nvSpPr>
            <p:cNvPr id="15" name="Rectangle 14"/>
            <p:cNvSpPr/>
            <p:nvPr/>
          </p:nvSpPr>
          <p:spPr>
            <a:xfrm>
              <a:off x="4232563" y="1495798"/>
              <a:ext cx="838200" cy="5402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58145" y="1630649"/>
              <a:ext cx="277091" cy="3075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109602" y="2601272"/>
            <a:ext cx="1148198" cy="576917"/>
            <a:chOff x="4246418" y="2492775"/>
            <a:chExt cx="1011382" cy="540208"/>
          </a:xfrm>
        </p:grpSpPr>
        <p:sp>
          <p:nvSpPr>
            <p:cNvPr id="26" name="Rectangle 25"/>
            <p:cNvSpPr/>
            <p:nvPr/>
          </p:nvSpPr>
          <p:spPr>
            <a:xfrm>
              <a:off x="4246418" y="2492775"/>
              <a:ext cx="1011382" cy="5402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388427" y="2601273"/>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07527" y="2601273"/>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135576" y="3738468"/>
            <a:ext cx="1046021" cy="689614"/>
            <a:chOff x="4388426" y="3609049"/>
            <a:chExt cx="869373" cy="689614"/>
          </a:xfrm>
        </p:grpSpPr>
        <p:sp>
          <p:nvSpPr>
            <p:cNvPr id="27" name="Rectangle 26"/>
            <p:cNvSpPr/>
            <p:nvPr/>
          </p:nvSpPr>
          <p:spPr>
            <a:xfrm>
              <a:off x="4388426" y="3609049"/>
              <a:ext cx="869373" cy="68961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47308" y="3658131"/>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39145" y="3658131"/>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12275" y="3992465"/>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4159824" y="5155982"/>
            <a:ext cx="1021773" cy="790116"/>
            <a:chOff x="4388427" y="4905931"/>
            <a:chExt cx="1021773" cy="933859"/>
          </a:xfrm>
        </p:grpSpPr>
        <p:sp>
          <p:nvSpPr>
            <p:cNvPr id="28" name="Rectangle 27"/>
            <p:cNvSpPr/>
            <p:nvPr/>
          </p:nvSpPr>
          <p:spPr>
            <a:xfrm>
              <a:off x="4388427" y="4905931"/>
              <a:ext cx="1021773" cy="9338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495799" y="4966379"/>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37413" y="4967641"/>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92335" y="5374646"/>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946072" y="5389849"/>
              <a:ext cx="277091" cy="306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171" name="Straight Arrow Connector 7170"/>
          <p:cNvCxnSpPr>
            <a:endCxn id="26" idx="1"/>
          </p:cNvCxnSpPr>
          <p:nvPr/>
        </p:nvCxnSpPr>
        <p:spPr>
          <a:xfrm>
            <a:off x="2286000" y="2362200"/>
            <a:ext cx="1823602" cy="527531"/>
          </a:xfrm>
          <a:prstGeom prst="straightConnector1">
            <a:avLst/>
          </a:prstGeom>
          <a:ln w="571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76" name="Straight Arrow Connector 7175"/>
          <p:cNvCxnSpPr>
            <a:endCxn id="27" idx="1"/>
          </p:cNvCxnSpPr>
          <p:nvPr/>
        </p:nvCxnSpPr>
        <p:spPr>
          <a:xfrm flipV="1">
            <a:off x="2286000" y="4083275"/>
            <a:ext cx="1849576" cy="564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178" name="Straight Arrow Connector 7177"/>
          <p:cNvCxnSpPr/>
          <p:nvPr/>
        </p:nvCxnSpPr>
        <p:spPr>
          <a:xfrm flipH="1">
            <a:off x="5131589" y="2601272"/>
            <a:ext cx="1415762" cy="273645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81" name="Straight Arrow Connector 7180"/>
          <p:cNvCxnSpPr>
            <a:stCxn id="7" idx="3"/>
          </p:cNvCxnSpPr>
          <p:nvPr/>
        </p:nvCxnSpPr>
        <p:spPr>
          <a:xfrm flipH="1" flipV="1">
            <a:off x="4985901" y="1767941"/>
            <a:ext cx="1653974" cy="351664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45" name="âm đồng hồ.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457200" y="6096000"/>
            <a:ext cx="609600" cy="609600"/>
          </a:xfrm>
          <a:prstGeom prst="rect">
            <a:avLst/>
          </a:prstGeom>
        </p:spPr>
      </p:pic>
      <p:pic>
        <p:nvPicPr>
          <p:cNvPr id="46" name="reo hò.m4a">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3275734" y="6248400"/>
            <a:ext cx="609600" cy="609600"/>
          </a:xfrm>
          <a:prstGeom prst="rect">
            <a:avLst/>
          </a:prstGeom>
        </p:spPr>
      </p:pic>
    </p:spTree>
    <p:custDataLst>
      <p:tags r:id="rId1"/>
    </p:custDataLst>
    <p:extLst>
      <p:ext uri="{BB962C8B-B14F-4D97-AF65-F5344CB8AC3E}">
        <p14:creationId xmlns:p14="http://schemas.microsoft.com/office/powerpoint/2010/main" val="118381346"/>
      </p:ext>
    </p:extLst>
  </p:cSld>
  <p:clrMapOvr>
    <a:masterClrMapping/>
  </p:clrMapOvr>
  <mc:AlternateContent xmlns:mc="http://schemas.openxmlformats.org/markup-compatibility/2006" xmlns:p14="http://schemas.microsoft.com/office/powerpoint/2010/main">
    <mc:Choice Requires="p14">
      <p:transition spd="slow" p14:dur="2000" advTm="88972"/>
    </mc:Choice>
    <mc:Fallback xmlns="">
      <p:transition spd="slow" advTm="88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0" fill="hold"/>
                                        <p:tgtEl>
                                          <p:spTgt spid="4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circle(in)">
                                      <p:cBhvr>
                                        <p:cTn id="19" dur="2000"/>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2000" tmFilter="0, 0; .2, .5; .8, .5; 1, 0"/>
                                        <p:tgtEl>
                                          <p:spTgt spid="14"/>
                                        </p:tgtEl>
                                      </p:cBhvr>
                                    </p:animEffect>
                                    <p:animScale>
                                      <p:cBhvr>
                                        <p:cTn id="24" dur="100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circle(in)">
                                      <p:cBhvr>
                                        <p:cTn id="29" dur="2000"/>
                                        <p:tgtEl>
                                          <p:spTgt spid="7176"/>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nodeType="clickEffect">
                                  <p:stCondLst>
                                    <p:cond delay="0"/>
                                  </p:stCondLst>
                                  <p:childTnLst>
                                    <p:animRot by="120000">
                                      <p:cBhvr>
                                        <p:cTn id="33" dur="100" fill="hold">
                                          <p:stCondLst>
                                            <p:cond delay="0"/>
                                          </p:stCondLst>
                                        </p:cTn>
                                        <p:tgtEl>
                                          <p:spTgt spid="13"/>
                                        </p:tgtEl>
                                        <p:attrNameLst>
                                          <p:attrName>r</p:attrName>
                                        </p:attrNameLst>
                                      </p:cBhvr>
                                    </p:animRot>
                                    <p:animRot by="-240000">
                                      <p:cBhvr>
                                        <p:cTn id="34" dur="200" fill="hold">
                                          <p:stCondLst>
                                            <p:cond delay="200"/>
                                          </p:stCondLst>
                                        </p:cTn>
                                        <p:tgtEl>
                                          <p:spTgt spid="13"/>
                                        </p:tgtEl>
                                        <p:attrNameLst>
                                          <p:attrName>r</p:attrName>
                                        </p:attrNameLst>
                                      </p:cBhvr>
                                    </p:animRot>
                                    <p:animRot by="240000">
                                      <p:cBhvr>
                                        <p:cTn id="35" dur="200" fill="hold">
                                          <p:stCondLst>
                                            <p:cond delay="400"/>
                                          </p:stCondLst>
                                        </p:cTn>
                                        <p:tgtEl>
                                          <p:spTgt spid="13"/>
                                        </p:tgtEl>
                                        <p:attrNameLst>
                                          <p:attrName>r</p:attrName>
                                        </p:attrNameLst>
                                      </p:cBhvr>
                                    </p:animRot>
                                    <p:animRot by="-240000">
                                      <p:cBhvr>
                                        <p:cTn id="36" dur="200" fill="hold">
                                          <p:stCondLst>
                                            <p:cond delay="600"/>
                                          </p:stCondLst>
                                        </p:cTn>
                                        <p:tgtEl>
                                          <p:spTgt spid="13"/>
                                        </p:tgtEl>
                                        <p:attrNameLst>
                                          <p:attrName>r</p:attrName>
                                        </p:attrNameLst>
                                      </p:cBhvr>
                                    </p:animRot>
                                    <p:animRot by="120000">
                                      <p:cBhvr>
                                        <p:cTn id="37" dur="200" fill="hold">
                                          <p:stCondLst>
                                            <p:cond delay="800"/>
                                          </p:stCondLst>
                                        </p:cTn>
                                        <p:tgtEl>
                                          <p:spTgt spid="13"/>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circle(in)">
                                      <p:cBhvr>
                                        <p:cTn id="42" dur="20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2000" tmFilter="0, 0; .2, .5; .8, .5; 1, 0"/>
                                        <p:tgtEl>
                                          <p:spTgt spid="10"/>
                                        </p:tgtEl>
                                      </p:cBhvr>
                                    </p:animEffect>
                                    <p:animScale>
                                      <p:cBhvr>
                                        <p:cTn id="47" dur="1000" autoRev="1" fill="hold"/>
                                        <p:tgtEl>
                                          <p:spTgt spid="10"/>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181"/>
                                        </p:tgtEl>
                                        <p:attrNameLst>
                                          <p:attrName>style.visibility</p:attrName>
                                        </p:attrNameLst>
                                      </p:cBhvr>
                                      <p:to>
                                        <p:strVal val="visible"/>
                                      </p:to>
                                    </p:set>
                                    <p:animEffect transition="in" filter="circle(in)">
                                      <p:cBhvr>
                                        <p:cTn id="52" dur="2000"/>
                                        <p:tgtEl>
                                          <p:spTgt spid="7181"/>
                                        </p:tgtEl>
                                      </p:cBhvr>
                                    </p:animEffect>
                                  </p:childTnLst>
                                </p:cTn>
                              </p:par>
                            </p:childTnLst>
                          </p:cTn>
                        </p:par>
                        <p:par>
                          <p:cTn id="53" fill="hold">
                            <p:stCondLst>
                              <p:cond delay="2000"/>
                            </p:stCondLst>
                            <p:childTnLst>
                              <p:par>
                                <p:cTn id="54" presetID="1" presetClass="mediacall" presetSubtype="0" fill="hold" nodeType="afterEffect">
                                  <p:stCondLst>
                                    <p:cond delay="0"/>
                                  </p:stCondLst>
                                  <p:childTnLst>
                                    <p:cmd type="call" cmd="playFrom(0.0)">
                                      <p:cBhvr>
                                        <p:cTn id="55" dur="2940"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45"/>
                </p:tgtEl>
              </p:cMediaNode>
            </p:audio>
            <p:audio>
              <p:cMediaNode vol="80000">
                <p:cTn id="57" fill="hold" display="0">
                  <p:stCondLst>
                    <p:cond delay="indefinite"/>
                  </p:stCondLst>
                  <p:endCondLst>
                    <p:cond evt="onStopAudio" delay="0">
                      <p:tgtEl>
                        <p:sldTgt/>
                      </p:tgtEl>
                    </p:cond>
                  </p:endCondLst>
                </p:cTn>
                <p:tgtEl>
                  <p:spTgt spid="46"/>
                </p:tgtEl>
              </p:cMediaNode>
            </p:audio>
          </p:childTnLst>
        </p:cTn>
      </p:par>
    </p:tnLst>
  </p:timing>
  <p:extLst>
    <p:ext uri="{E180D4A7-C9FB-4DFB-919C-405C955672EB}">
      <p14:showEvtLst xmlns:p14="http://schemas.microsoft.com/office/powerpoint/2010/main">
        <p14:playEvt time="22466" objId="45"/>
        <p14:stopEvt time="30428" objId="45"/>
        <p14:playEvt time="82832" objId="46"/>
        <p14:stopEvt time="86110" objId="46"/>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45600" cy="6858000"/>
          </a:xfrm>
          <a:prstGeom prst="rect">
            <a:avLst/>
          </a:prstGeom>
        </p:spPr>
      </p:pic>
    </p:spTree>
    <p:extLst>
      <p:ext uri="{BB962C8B-B14F-4D97-AF65-F5344CB8AC3E}">
        <p14:creationId xmlns:p14="http://schemas.microsoft.com/office/powerpoint/2010/main" val="270757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03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60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ài liệu soạn bài hương\giáo án tham khảo\tài liệu bài giảng nghỉ dịch\tạo nhóm theo 1 dấu hiệu\hinh-nen-thiet-ke-bai-gia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800" y="1676404"/>
            <a:ext cx="4343400" cy="584775"/>
          </a:xfrm>
          <a:prstGeom prst="rect">
            <a:avLst/>
          </a:prstGeom>
          <a:noFill/>
        </p:spPr>
        <p:txBody>
          <a:bodyPr wrap="square" rtlCol="0">
            <a:spAutoFit/>
          </a:bodyPr>
          <a:lstStyle/>
          <a:p>
            <a:pPr algn="ctr"/>
            <a:r>
              <a:rPr lang="en-US" sz="3200" b="1">
                <a:solidFill>
                  <a:srgbClr val="FF0000"/>
                </a:solidFill>
                <a:latin typeface="Times New Roman" pitchFamily="18" charset="0"/>
                <a:cs typeface="Times New Roman" pitchFamily="18" charset="0"/>
              </a:rPr>
              <a:t>PHẦN 1 </a:t>
            </a:r>
          </a:p>
        </p:txBody>
      </p:sp>
      <p:sp>
        <p:nvSpPr>
          <p:cNvPr id="3" name="TextBox 2"/>
          <p:cNvSpPr txBox="1"/>
          <p:nvPr/>
        </p:nvSpPr>
        <p:spPr>
          <a:xfrm>
            <a:off x="2362200" y="2819444"/>
            <a:ext cx="5334000" cy="954107"/>
          </a:xfrm>
          <a:prstGeom prst="rect">
            <a:avLst/>
          </a:prstGeom>
          <a:noFill/>
        </p:spPr>
        <p:txBody>
          <a:bodyPr wrap="square" rtlCol="0">
            <a:spAutoFit/>
          </a:bodyPr>
          <a:lstStyle/>
          <a:p>
            <a:pPr algn="ctr"/>
            <a:r>
              <a:rPr lang="en-US" sz="2800" b="1">
                <a:latin typeface="Times New Roman" pitchFamily="18" charset="0"/>
                <a:cs typeface="Times New Roman" pitchFamily="18" charset="0"/>
              </a:rPr>
              <a:t>Ôn đếm và nhận biết số lượng trong phạm vi 4</a:t>
            </a:r>
          </a:p>
        </p:txBody>
      </p:sp>
    </p:spTree>
    <p:extLst>
      <p:ext uri="{BB962C8B-B14F-4D97-AF65-F5344CB8AC3E}">
        <p14:creationId xmlns:p14="http://schemas.microsoft.com/office/powerpoint/2010/main" val="32988279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Tài liệu soạn bài hương\tư liệu hình ảnh làm ppt\phô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19200"/>
            <a:ext cx="29718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9718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133600"/>
            <a:ext cx="381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515" y="152400"/>
            <a:ext cx="25674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928" y="4724400"/>
            <a:ext cx="398571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65760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64096" y="2362200"/>
            <a:ext cx="5292008" cy="76646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BÉ TẬP ĐẾM </a:t>
            </a:r>
            <a:endPar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4321" y="3264108"/>
            <a:ext cx="8388350" cy="50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175704"/>
      </p:ext>
    </p:extLst>
  </p:cSld>
  <p:clrMapOvr>
    <a:masterClrMapping/>
  </p:clrMapOvr>
  <mc:AlternateContent xmlns:mc="http://schemas.openxmlformats.org/markup-compatibility/2006" xmlns:p14="http://schemas.microsoft.com/office/powerpoint/2010/main">
    <mc:Choice Requires="p14">
      <p:transition spd="slow" p14:dur="2000" advTm="1898"/>
    </mc:Choice>
    <mc:Fallback xmlns="">
      <p:transition spd="slow" advTm="189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276600"/>
            <a:ext cx="9144000" cy="3581400"/>
            <a:chOff x="0" y="3581400"/>
            <a:chExt cx="9144000" cy="3276600"/>
          </a:xfrm>
        </p:grpSpPr>
        <p:sp>
          <p:nvSpPr>
            <p:cNvPr id="2" name="Rectangle 1"/>
            <p:cNvSpPr/>
            <p:nvPr/>
          </p:nvSpPr>
          <p:spPr>
            <a:xfrm>
              <a:off x="0" y="3581400"/>
              <a:ext cx="9144000" cy="3276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5135693"/>
              <a:ext cx="1828800" cy="11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80143"/>
              <a:ext cx="1852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92843"/>
              <a:ext cx="1852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066800"/>
            <a:ext cx="3518395" cy="351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38069"/>
            <a:ext cx="35179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139" y="386904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943" y="3869042"/>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3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path" presetSubtype="0" accel="50000" decel="50000" fill="hold" nodeType="clickEffect">
                                  <p:stCondLst>
                                    <p:cond delay="0"/>
                                  </p:stCondLst>
                                  <p:childTnLst>
                                    <p:animMotion origin="layout" path="M -0.25816 0.03746 C -0.01493 0.03746 0.1835 -0.07028 0.1835 -0.20208 C 0.1835 -0.33433 -0.01493 -0.44046 -0.25816 -0.44046 C -0.50174 -0.44046 -0.69983 -0.33433 -0.69983 -0.20208 C -0.69983 -0.07028 -0.50174 0.03746 -0.25816 0.03746 Z " pathEditMode="relative" rAng="0" ptsTypes="fffff">
                                      <p:cBhvr>
                                        <p:cTn id="20" dur="3000" fill="hold"/>
                                        <p:tgtEl>
                                          <p:spTgt spid="11"/>
                                        </p:tgtEl>
                                        <p:attrNameLst>
                                          <p:attrName>ppt_x</p:attrName>
                                          <p:attrName>ppt_y</p:attrName>
                                        </p:attrNameLst>
                                      </p:cBhvr>
                                      <p:rCtr x="0" y="-239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D:\Tài liệu soạn bài hương\tư liệu hình ảnh làm ppt\ô_tô_con-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0999" y="4116529"/>
            <a:ext cx="2679205" cy="157145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87" y="4684712"/>
            <a:ext cx="29686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230199"/>
            <a:ext cx="2491829" cy="14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544" y="531333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9436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31333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3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path" presetSubtype="0" accel="50000" decel="50000" fill="hold" nodeType="clickEffect">
                                  <p:stCondLst>
                                    <p:cond delay="0"/>
                                  </p:stCondLst>
                                  <p:childTnLst>
                                    <p:animMotion origin="layout" path="M -0.36024 0.09341 C -0.11701 0.09341 0.08142 0.01549 0.08142 -0.07954 C 0.08142 -0.1748 -0.11701 -0.25133 -0.36024 -0.25133 C -0.60382 -0.25133 -0.80191 -0.1748 -0.80191 -0.07954 C -0.80191 0.01549 -0.60382 0.09341 -0.36024 0.09341 Z " pathEditMode="relative" rAng="0" ptsTypes="fffff">
                                      <p:cBhvr>
                                        <p:cTn id="29" dur="3000" fill="hold"/>
                                        <p:tgtEl>
                                          <p:spTgt spid="11"/>
                                        </p:tgtEl>
                                        <p:attrNameLst>
                                          <p:attrName>ppt_x</p:attrName>
                                          <p:attrName>ppt_y</p:attrName>
                                        </p:attrNameLst>
                                      </p:cBhvr>
                                      <p:rCtr x="0" y="-172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276600"/>
            <a:ext cx="9144000" cy="3581400"/>
            <a:chOff x="0" y="3581400"/>
            <a:chExt cx="9144000" cy="3276600"/>
          </a:xfrm>
        </p:grpSpPr>
        <p:sp>
          <p:nvSpPr>
            <p:cNvPr id="2" name="Rectangle 1"/>
            <p:cNvSpPr/>
            <p:nvPr/>
          </p:nvSpPr>
          <p:spPr>
            <a:xfrm>
              <a:off x="0" y="3581400"/>
              <a:ext cx="9144000" cy="32766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0" y="5135693"/>
              <a:ext cx="1828800" cy="11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80143"/>
              <a:ext cx="1852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92843"/>
              <a:ext cx="185261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506" y="466329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88961"/>
            <a:ext cx="4737889" cy="337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path" presetSubtype="0" accel="50000" decel="50000" fill="hold" nodeType="clickEffect">
                                  <p:stCondLst>
                                    <p:cond delay="0"/>
                                  </p:stCondLst>
                                  <p:childTnLst>
                                    <p:animMotion origin="layout" path="M 2.5E-6 3.98844E-6 C 0.18125 3.98844E-6 0.32969 -0.10104 0.32969 -0.22451 C 0.32969 -0.34821 0.18125 -0.44717 2.5E-6 -0.44717 C -0.18195 -0.44717 -0.32969 -0.34821 -0.32969 -0.22451 C -0.32969 -0.10104 -0.18195 3.98844E-6 2.5E-6 3.98844E-6 Z " pathEditMode="relative" rAng="0" ptsTypes="fffff">
                                      <p:cBhvr>
                                        <p:cTn id="11" dur="3000" fill="hold"/>
                                        <p:tgtEl>
                                          <p:spTgt spid="11"/>
                                        </p:tgtEl>
                                        <p:attrNameLst>
                                          <p:attrName>ppt_x</p:attrName>
                                          <p:attrName>ppt_y</p:attrName>
                                        </p:attrNameLst>
                                      </p:cBhvr>
                                      <p:rCtr x="0" y="-22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9|3"/>
</p:tagLst>
</file>

<file path=ppt/tags/tag10.xml><?xml version="1.0" encoding="utf-8"?>
<p:tagLst xmlns:a="http://schemas.openxmlformats.org/drawingml/2006/main" xmlns:r="http://schemas.openxmlformats.org/officeDocument/2006/relationships" xmlns:p="http://schemas.openxmlformats.org/presentationml/2006/main">
  <p:tag name="TIMING" val="|7.4|3.6|5|14.8|2.1|1.7|2|2.1|13.8"/>
</p:tagLst>
</file>

<file path=ppt/tags/tag11.xml><?xml version="1.0" encoding="utf-8"?>
<p:tagLst xmlns:a="http://schemas.openxmlformats.org/drawingml/2006/main" xmlns:r="http://schemas.openxmlformats.org/officeDocument/2006/relationships" xmlns:p="http://schemas.openxmlformats.org/presentationml/2006/main">
  <p:tag name="TIMING" val="|8.9|3.4|5.1|15.9|1.7|1.6|2.8|6"/>
</p:tagLst>
</file>

<file path=ppt/tags/tag12.xml><?xml version="1.0" encoding="utf-8"?>
<p:tagLst xmlns:a="http://schemas.openxmlformats.org/drawingml/2006/main" xmlns:r="http://schemas.openxmlformats.org/officeDocument/2006/relationships" xmlns:p="http://schemas.openxmlformats.org/presentationml/2006/main">
  <p:tag name="TIMING" val="|7.7|4|5.1|18.3|1.7|1.8|2.1|2.2|7.4"/>
</p:tagLst>
</file>

<file path=ppt/tags/tag13.xml><?xml version="1.0" encoding="utf-8"?>
<p:tagLst xmlns:a="http://schemas.openxmlformats.org/drawingml/2006/main" xmlns:r="http://schemas.openxmlformats.org/officeDocument/2006/relationships" xmlns:p="http://schemas.openxmlformats.org/presentationml/2006/main">
  <p:tag name="TIMING" val="|22.4|17.3|8.5|3|5.9|4|4.9|4.4|9.9"/>
</p:tagLst>
</file>

<file path=ppt/tags/tag2.xml><?xml version="1.0" encoding="utf-8"?>
<p:tagLst xmlns:a="http://schemas.openxmlformats.org/drawingml/2006/main" xmlns:r="http://schemas.openxmlformats.org/officeDocument/2006/relationships" xmlns:p="http://schemas.openxmlformats.org/presentationml/2006/main">
  <p:tag name="TIMING" val="|3.1|12.9"/>
</p:tagLst>
</file>

<file path=ppt/tags/tag3.xml><?xml version="1.0" encoding="utf-8"?>
<p:tagLst xmlns:a="http://schemas.openxmlformats.org/drawingml/2006/main" xmlns:r="http://schemas.openxmlformats.org/officeDocument/2006/relationships" xmlns:p="http://schemas.openxmlformats.org/presentationml/2006/main">
  <p:tag name="TIMING" val="|5.8|1.9|1.6|1.5|12.9|1.2|1.4|1.6|1.7"/>
</p:tagLst>
</file>

<file path=ppt/tags/tag4.xml><?xml version="1.0" encoding="utf-8"?>
<p:tagLst xmlns:a="http://schemas.openxmlformats.org/drawingml/2006/main" xmlns:r="http://schemas.openxmlformats.org/officeDocument/2006/relationships" xmlns:p="http://schemas.openxmlformats.org/presentationml/2006/main">
  <p:tag name="TIMING" val="|3.1|1.6|1.6|1.8|1.6"/>
</p:tagLst>
</file>

<file path=ppt/tags/tag5.xml><?xml version="1.0" encoding="utf-8"?>
<p:tagLst xmlns:a="http://schemas.openxmlformats.org/drawingml/2006/main" xmlns:r="http://schemas.openxmlformats.org/officeDocument/2006/relationships" xmlns:p="http://schemas.openxmlformats.org/presentationml/2006/main">
  <p:tag name="TIMING" val="|4.5|1.8|1.8|1.4|3.6|6.2|1.9|1.5|4.9"/>
</p:tagLst>
</file>

<file path=ppt/tags/tag6.xml><?xml version="1.0" encoding="utf-8"?>
<p:tagLst xmlns:a="http://schemas.openxmlformats.org/drawingml/2006/main" xmlns:r="http://schemas.openxmlformats.org/officeDocument/2006/relationships" xmlns:p="http://schemas.openxmlformats.org/presentationml/2006/main">
  <p:tag name="TIMING" val="|4.5|1.8|1.8|1.4|3.6|6.2|1.9|1.5|4.9"/>
</p:tagLst>
</file>

<file path=ppt/tags/tag7.xml><?xml version="1.0" encoding="utf-8"?>
<p:tagLst xmlns:a="http://schemas.openxmlformats.org/drawingml/2006/main" xmlns:r="http://schemas.openxmlformats.org/officeDocument/2006/relationships" xmlns:p="http://schemas.openxmlformats.org/presentationml/2006/main">
  <p:tag name="TIMING" val="|4.5|1.8|1.8|1.4|3.6|6.2|1.9|1.5|4.9"/>
</p:tagLst>
</file>

<file path=ppt/tags/tag8.xml><?xml version="1.0" encoding="utf-8"?>
<p:tagLst xmlns:a="http://schemas.openxmlformats.org/drawingml/2006/main" xmlns:r="http://schemas.openxmlformats.org/officeDocument/2006/relationships" xmlns:p="http://schemas.openxmlformats.org/presentationml/2006/main">
  <p:tag name="TIMING" val="|9.2|1.4|1.5|1.5|1.7"/>
</p:tagLst>
</file>

<file path=ppt/tags/tag9.xml><?xml version="1.0" encoding="utf-8"?>
<p:tagLst xmlns:a="http://schemas.openxmlformats.org/drawingml/2006/main" xmlns:r="http://schemas.openxmlformats.org/officeDocument/2006/relationships" xmlns:p="http://schemas.openxmlformats.org/presentationml/2006/main">
  <p:tag name="TIMING" val="|3.1|1.2|1.5|1.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2471</TotalTime>
  <Words>1109</Words>
  <Application>Microsoft Office PowerPoint</Application>
  <PresentationFormat>On-screen Show (4:3)</PresentationFormat>
  <Paragraphs>78</Paragraphs>
  <Slides>24</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cp:lastModifiedBy>Administrator</cp:lastModifiedBy>
  <cp:revision>155</cp:revision>
  <dcterms:created xsi:type="dcterms:W3CDTF">2006-08-16T00:00:00Z</dcterms:created>
  <dcterms:modified xsi:type="dcterms:W3CDTF">2025-03-12T02:09:25Z</dcterms:modified>
</cp:coreProperties>
</file>