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78" r:id="rId3"/>
    <p:sldId id="279" r:id="rId4"/>
    <p:sldId id="280" r:id="rId5"/>
    <p:sldId id="284" r:id="rId6"/>
    <p:sldId id="286" r:id="rId7"/>
    <p:sldId id="287" r:id="rId8"/>
    <p:sldId id="281" r:id="rId9"/>
    <p:sldId id="285" r:id="rId10"/>
    <p:sldId id="275" r:id="rId11"/>
    <p:sldId id="261" r:id="rId12"/>
    <p:sldId id="288" r:id="rId13"/>
    <p:sldId id="289" r:id="rId14"/>
    <p:sldId id="290" r:id="rId15"/>
    <p:sldId id="291" r:id="rId16"/>
    <p:sldId id="298" r:id="rId17"/>
    <p:sldId id="296" r:id="rId18"/>
    <p:sldId id="293" r:id="rId19"/>
    <p:sldId id="297" r:id="rId20"/>
    <p:sldId id="294" r:id="rId21"/>
    <p:sldId id="263" r:id="rId22"/>
    <p:sldId id="264" r:id="rId23"/>
    <p:sldId id="274" r:id="rId24"/>
    <p:sldId id="265" r:id="rId25"/>
    <p:sldId id="266" r:id="rId26"/>
    <p:sldId id="299" r:id="rId27"/>
    <p:sldId id="300" r:id="rId28"/>
    <p:sldId id="301" r:id="rId29"/>
    <p:sldId id="271" r:id="rId30"/>
    <p:sldId id="302" r:id="rId31"/>
    <p:sldId id="282" r:id="rId32"/>
    <p:sldId id="303" r:id="rId33"/>
    <p:sldId id="283" r:id="rId34"/>
    <p:sldId id="304"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91D4-91BC-4AD7-BF93-E60B6EEEC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CDFD9F3-6DFB-4A54-B304-D29DB06E9F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5DACF7A-EE7F-4D2C-8F1F-CD885E600D08}"/>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5" name="Footer Placeholder 4">
            <a:extLst>
              <a:ext uri="{FF2B5EF4-FFF2-40B4-BE49-F238E27FC236}">
                <a16:creationId xmlns:a16="http://schemas.microsoft.com/office/drawing/2014/main" id="{3FF0A68C-9271-4B74-9E24-2A5921CBB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33FE5C-2F74-44C6-A272-EEABA024609E}"/>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818769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D7CFC-E1FA-4880-9439-05535BDF5C3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4E5291-5F00-409F-A098-973FDE140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1272B02-C3A7-4465-B6C0-49EB1E275686}"/>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5" name="Footer Placeholder 4">
            <a:extLst>
              <a:ext uri="{FF2B5EF4-FFF2-40B4-BE49-F238E27FC236}">
                <a16:creationId xmlns:a16="http://schemas.microsoft.com/office/drawing/2014/main" id="{8F270352-999A-4C50-8FAB-76DF89142F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82497EA-D2E2-4DAE-AF35-2C263F6A243E}"/>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230014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D5B0A6-359D-45AE-9F31-2D5CF43496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6C2C3E-F6C3-4ABE-95EB-8EBAF405C3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EFB7F1D-46E6-425B-9C41-44950065D65D}"/>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5" name="Footer Placeholder 4">
            <a:extLst>
              <a:ext uri="{FF2B5EF4-FFF2-40B4-BE49-F238E27FC236}">
                <a16:creationId xmlns:a16="http://schemas.microsoft.com/office/drawing/2014/main" id="{CC767C5B-8A59-4B01-9E09-DC5AC337F4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C845EB1-7672-41C1-849D-C7BCB4975D2A}"/>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233114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0198-18F8-434B-A018-44FE0735832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32A4747-DFB4-42C2-BDFC-B6839ECAC2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5DC6F2-C838-41F7-B585-65C1697BCD48}"/>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5" name="Footer Placeholder 4">
            <a:extLst>
              <a:ext uri="{FF2B5EF4-FFF2-40B4-BE49-F238E27FC236}">
                <a16:creationId xmlns:a16="http://schemas.microsoft.com/office/drawing/2014/main" id="{B237539F-D070-42B3-9606-D000F7B076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6EBAE1-076A-4CBC-9699-6FB0FBB1755C}"/>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360891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829C-DC5B-4230-AC3C-7432640B9D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9D04B8F-2F3A-4DCF-9D23-4B18DC94A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4C78D1-CDBE-4FCD-A55B-B33F715AAEA8}"/>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5" name="Footer Placeholder 4">
            <a:extLst>
              <a:ext uri="{FF2B5EF4-FFF2-40B4-BE49-F238E27FC236}">
                <a16:creationId xmlns:a16="http://schemas.microsoft.com/office/drawing/2014/main" id="{23B5303A-057B-4925-A0A6-764FE403727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C15E8-21D1-4E2E-AE8F-9604128A0651}"/>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255379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A8BD-933D-48BB-BDE0-AC75FB683FF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5662E9D-4F9F-456F-8691-2EE69272EB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876631-B091-4532-88E6-BFD0DE3FED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235ECA-CDEB-49C2-81F1-0D5CA7382A79}"/>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6" name="Footer Placeholder 5">
            <a:extLst>
              <a:ext uri="{FF2B5EF4-FFF2-40B4-BE49-F238E27FC236}">
                <a16:creationId xmlns:a16="http://schemas.microsoft.com/office/drawing/2014/main" id="{791524DC-81B0-49A2-9FCF-635BF787B31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AB36D21-2079-4075-BA0E-A18D029947A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63543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727D-569E-4D34-98A9-0469CD273CA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29649D-31AE-4372-A178-1F44E00B05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F53982-2EC1-40A9-8072-1553DE7AA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9E9D57D-6ECE-4427-A18F-3531985AE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5591B7-8DAC-42C5-A8BB-6AE33025FB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5386187-5BD2-493B-8432-6950DBF6477B}"/>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8" name="Footer Placeholder 7">
            <a:extLst>
              <a:ext uri="{FF2B5EF4-FFF2-40B4-BE49-F238E27FC236}">
                <a16:creationId xmlns:a16="http://schemas.microsoft.com/office/drawing/2014/main" id="{18306F24-B7C8-48FA-8D65-61D68DD922A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7D11E7-ACAC-416E-BED4-6CA98434EAF4}"/>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68815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43C8-0F43-48A4-A056-193C3395BB6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A169928-28FE-4034-82E8-757FE9F81A24}"/>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4" name="Footer Placeholder 3">
            <a:extLst>
              <a:ext uri="{FF2B5EF4-FFF2-40B4-BE49-F238E27FC236}">
                <a16:creationId xmlns:a16="http://schemas.microsoft.com/office/drawing/2014/main" id="{0709A4DD-68B8-4E07-8BC1-082AB5BBA15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D98EE65-3427-423E-AF43-700EB51EA73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378059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4F46DA-CC0F-497C-A3A4-C942D40528A5}"/>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3" name="Footer Placeholder 2">
            <a:extLst>
              <a:ext uri="{FF2B5EF4-FFF2-40B4-BE49-F238E27FC236}">
                <a16:creationId xmlns:a16="http://schemas.microsoft.com/office/drawing/2014/main" id="{16875C09-E030-45BD-87A7-CB12EB32BB2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34D1782-45DC-49FB-88FE-BC6873633EF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63784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398F-BCE8-4572-9D22-E90EB1503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B81BF1E-1EC0-4571-9947-FCD621001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E5286AD-C4E3-43AC-9D00-7E099DE12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7C573-A016-4E52-A5D6-7F40E6FAD5E8}"/>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6" name="Footer Placeholder 5">
            <a:extLst>
              <a:ext uri="{FF2B5EF4-FFF2-40B4-BE49-F238E27FC236}">
                <a16:creationId xmlns:a16="http://schemas.microsoft.com/office/drawing/2014/main" id="{4E01FFCE-F95D-4F98-AAFE-CEA673347A9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9F72AB4-FFB6-4E9D-8C54-0DAE43C325B0}"/>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37089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0D43-B16C-4204-9C36-96CE7774C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D23A36-36D2-480C-843E-7689850FFC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B0CC7BC-0BF5-42D9-A580-CFB343097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DFF0C-3823-4D96-9F7B-208295ACE8F6}"/>
              </a:ext>
            </a:extLst>
          </p:cNvPr>
          <p:cNvSpPr>
            <a:spLocks noGrp="1"/>
          </p:cNvSpPr>
          <p:nvPr>
            <p:ph type="dt" sz="half" idx="10"/>
          </p:nvPr>
        </p:nvSpPr>
        <p:spPr/>
        <p:txBody>
          <a:bodyPr/>
          <a:lstStyle/>
          <a:p>
            <a:fld id="{23D72B51-20F8-443F-8EA9-1BA97728E1C5}" type="datetimeFigureOut">
              <a:rPr lang="vi-VN" smtClean="0"/>
              <a:t>11/02/2025</a:t>
            </a:fld>
            <a:endParaRPr lang="vi-VN"/>
          </a:p>
        </p:txBody>
      </p:sp>
      <p:sp>
        <p:nvSpPr>
          <p:cNvPr id="6" name="Footer Placeholder 5">
            <a:extLst>
              <a:ext uri="{FF2B5EF4-FFF2-40B4-BE49-F238E27FC236}">
                <a16:creationId xmlns:a16="http://schemas.microsoft.com/office/drawing/2014/main" id="{B32A30E9-CB96-42B5-8923-FC4A9AA109B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52544B1-34A1-46D4-8A90-29903DFDA451}"/>
              </a:ext>
            </a:extLst>
          </p:cNvPr>
          <p:cNvSpPr>
            <a:spLocks noGrp="1"/>
          </p:cNvSpPr>
          <p:nvPr>
            <p:ph type="sldNum" sz="quarter" idx="12"/>
          </p:nvPr>
        </p:nvSpPr>
        <p:spPr/>
        <p:txBody>
          <a:bodyPr/>
          <a:lstStyle/>
          <a:p>
            <a:fld id="{63AD4186-2A69-4AAB-883E-9E091AF6E2D6}" type="slidenum">
              <a:rPr lang="vi-VN" smtClean="0"/>
              <a:t>‹#›</a:t>
            </a:fld>
            <a:endParaRPr lang="vi-VN"/>
          </a:p>
        </p:txBody>
      </p:sp>
    </p:spTree>
    <p:extLst>
      <p:ext uri="{BB962C8B-B14F-4D97-AF65-F5344CB8AC3E}">
        <p14:creationId xmlns:p14="http://schemas.microsoft.com/office/powerpoint/2010/main" val="122312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8643F5-7D89-464D-9D48-1108373B7C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3BA9949-B0A3-45F7-B1B5-A737D3A1D1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A42D6B-A20B-4123-A3DC-DD4F595C4B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72B51-20F8-443F-8EA9-1BA97728E1C5}" type="datetimeFigureOut">
              <a:rPr lang="vi-VN" smtClean="0"/>
              <a:t>11/02/2025</a:t>
            </a:fld>
            <a:endParaRPr lang="vi-VN"/>
          </a:p>
        </p:txBody>
      </p:sp>
      <p:sp>
        <p:nvSpPr>
          <p:cNvPr id="5" name="Footer Placeholder 4">
            <a:extLst>
              <a:ext uri="{FF2B5EF4-FFF2-40B4-BE49-F238E27FC236}">
                <a16:creationId xmlns:a16="http://schemas.microsoft.com/office/drawing/2014/main" id="{4648346C-8ADF-4A9F-A16E-B39D1F5590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B14A4FE-3D13-4477-8BB3-7BDBBE2FC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D4186-2A69-4AAB-883E-9E091AF6E2D6}" type="slidenum">
              <a:rPr lang="vi-VN" smtClean="0"/>
              <a:t>‹#›</a:t>
            </a:fld>
            <a:endParaRPr lang="vi-VN"/>
          </a:p>
        </p:txBody>
      </p:sp>
    </p:spTree>
    <p:extLst>
      <p:ext uri="{BB962C8B-B14F-4D97-AF65-F5344CB8AC3E}">
        <p14:creationId xmlns:p14="http://schemas.microsoft.com/office/powerpoint/2010/main" val="4052386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468582" y="314036"/>
            <a:ext cx="9633527" cy="1477328"/>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ỦY BAN NÂM DÂN QUẬN LONG BIÊN</a:t>
            </a:r>
          </a:p>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MẦM NON ĐỨC GIANG</a:t>
            </a:r>
          </a:p>
          <a:p>
            <a:endParaRPr lang="vi-VN"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514724"/>
            <a:ext cx="963256" cy="922735"/>
          </a:xfrm>
          <a:prstGeom prst="rect">
            <a:avLst/>
          </a:prstGeom>
        </p:spPr>
      </p:pic>
      <p:sp>
        <p:nvSpPr>
          <p:cNvPr id="5" name="TextBox 4"/>
          <p:cNvSpPr txBox="1"/>
          <p:nvPr/>
        </p:nvSpPr>
        <p:spPr>
          <a:xfrm>
            <a:off x="2364508" y="2835563"/>
            <a:ext cx="8146474" cy="2105185"/>
          </a:xfrm>
          <a:prstGeom prst="rect">
            <a:avLst/>
          </a:prstGeom>
          <a:noFill/>
        </p:spPr>
        <p:txBody>
          <a:bodyPr wrap="square" rtlCol="0">
            <a:spAutoFit/>
          </a:bodyPr>
          <a:lstStyle/>
          <a:p>
            <a:pPr algn="ctr"/>
            <a:r>
              <a:rPr lang="en-US" sz="3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LĨNH VỰC PHÁT TRIỂN NGÔN NGỮ</a:t>
            </a:r>
          </a:p>
          <a:p>
            <a:pPr algn="ctr"/>
            <a:r>
              <a:rPr lang="en-US" sz="3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QUEN VĂN HỌC</a:t>
            </a:r>
          </a:p>
          <a:p>
            <a:pPr algn="ctr"/>
            <a:r>
              <a:rPr lang="vi-VN" sz="3200" b="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a:t>
            </a:r>
            <a:r>
              <a:rPr lang="vi-VN" sz="3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 mào gà</a:t>
            </a:r>
            <a:endParaRPr lang="en-US" sz="3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vi-VN" dirty="0"/>
          </a:p>
          <a:p>
            <a:endParaRPr lang="vi-VN" dirty="0"/>
          </a:p>
        </p:txBody>
      </p:sp>
      <p:sp>
        <p:nvSpPr>
          <p:cNvPr id="6" name="TextBox 5"/>
          <p:cNvSpPr txBox="1"/>
          <p:nvPr/>
        </p:nvSpPr>
        <p:spPr>
          <a:xfrm>
            <a:off x="3870036" y="4867564"/>
            <a:ext cx="5384800" cy="1569660"/>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LỨA TUỔI: MẪU GIÁO BÉ</a:t>
            </a:r>
          </a:p>
          <a:p>
            <a:pPr algn="ctr"/>
            <a:r>
              <a:rPr lang="en-US" sz="2400" b="1" dirty="0">
                <a:solidFill>
                  <a:srgbClr val="FF0000"/>
                </a:solidFill>
                <a:latin typeface="Times New Roman" panose="02020603050405020304" pitchFamily="18" charset="0"/>
                <a:cs typeface="Times New Roman" panose="02020603050405020304" pitchFamily="18" charset="0"/>
              </a:rPr>
              <a:t>GIÁO VIÊN: NGUYỄN THỊ HOA</a:t>
            </a:r>
          </a:p>
          <a:p>
            <a:endParaRPr lang="vi-VN" sz="2400" dirty="0"/>
          </a:p>
          <a:p>
            <a:endParaRPr lang="vi-VN" sz="2400" dirty="0"/>
          </a:p>
        </p:txBody>
      </p:sp>
    </p:spTree>
    <p:extLst>
      <p:ext uri="{BB962C8B-B14F-4D97-AF65-F5344CB8AC3E}">
        <p14:creationId xmlns:p14="http://schemas.microsoft.com/office/powerpoint/2010/main" val="1642422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27273"/>
          </a:xfrm>
          <a:prstGeom prst="rect">
            <a:avLst/>
          </a:prstGeom>
        </p:spPr>
      </p:pic>
      <p:sp>
        <p:nvSpPr>
          <p:cNvPr id="4" name="TextBox 3"/>
          <p:cNvSpPr txBox="1"/>
          <p:nvPr/>
        </p:nvSpPr>
        <p:spPr>
          <a:xfrm>
            <a:off x="157018" y="4387274"/>
            <a:ext cx="7666182" cy="2554545"/>
          </a:xfrm>
          <a:prstGeom prst="rect">
            <a:avLst/>
          </a:prstGeom>
          <a:noFill/>
        </p:spPr>
        <p:txBody>
          <a:bodyPr wrap="square" rtlCol="0">
            <a:spAutoFit/>
          </a:bodyPr>
          <a:lstStyle/>
          <a:p>
            <a:r>
              <a:rPr lang="vi-VN" sz="2000" dirty="0">
                <a:solidFill>
                  <a:srgbClr val="FF0000"/>
                </a:solidFill>
                <a:latin typeface="+mj-lt"/>
              </a:rPr>
              <a:t>Một buổi sáng sớm, mái Mơ soi mình trong vũng nước và sung sướng thấy cái mào rực rỡ nằm trên đỉnh đầu của mình như một chùm hoa đỏ rực. Gà Mơ khoan khoái đập cánh và hát bài hát quen thuộc của họ nhà gà:</a:t>
            </a:r>
          </a:p>
          <a:p>
            <a:r>
              <a:rPr lang="vi-VN" sz="2000" dirty="0">
                <a:solidFill>
                  <a:srgbClr val="FF0000"/>
                </a:solidFill>
                <a:latin typeface="+mj-lt"/>
              </a:rPr>
              <a:t>“Cục ta, cục tác!</a:t>
            </a:r>
            <a:br>
              <a:rPr lang="vi-VN" sz="2000" dirty="0">
                <a:solidFill>
                  <a:srgbClr val="FF0000"/>
                </a:solidFill>
                <a:latin typeface="+mj-lt"/>
              </a:rPr>
            </a:br>
            <a:r>
              <a:rPr lang="vi-VN" sz="2000" dirty="0">
                <a:solidFill>
                  <a:srgbClr val="FF0000"/>
                </a:solidFill>
                <a:latin typeface="+mj-lt"/>
              </a:rPr>
              <a:t>Mào ta đã mọc!</a:t>
            </a:r>
            <a:br>
              <a:rPr lang="vi-VN" sz="2000" dirty="0">
                <a:solidFill>
                  <a:srgbClr val="FF0000"/>
                </a:solidFill>
                <a:latin typeface="+mj-lt"/>
              </a:rPr>
            </a:br>
            <a:r>
              <a:rPr lang="vi-VN" sz="2000" dirty="0">
                <a:solidFill>
                  <a:srgbClr val="FF0000"/>
                </a:solidFill>
                <a:latin typeface="+mj-lt"/>
              </a:rPr>
              <a:t>Cục ta, cục tác!</a:t>
            </a:r>
            <a:br>
              <a:rPr lang="vi-VN" sz="2000" dirty="0">
                <a:solidFill>
                  <a:srgbClr val="FF0000"/>
                </a:solidFill>
                <a:latin typeface="+mj-lt"/>
              </a:rPr>
            </a:br>
            <a:r>
              <a:rPr lang="vi-VN" sz="2000" dirty="0">
                <a:solidFill>
                  <a:srgbClr val="FF0000"/>
                </a:solidFill>
                <a:latin typeface="+mj-lt"/>
              </a:rPr>
              <a:t>Mào ta đã mọc!”</a:t>
            </a:r>
          </a:p>
        </p:txBody>
      </p:sp>
    </p:spTree>
    <p:extLst>
      <p:ext uri="{BB962C8B-B14F-4D97-AF65-F5344CB8AC3E}">
        <p14:creationId xmlns:p14="http://schemas.microsoft.com/office/powerpoint/2010/main" val="2987916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465454" y="5486400"/>
            <a:ext cx="5560291" cy="1015663"/>
          </a:xfrm>
          <a:prstGeom prst="rect">
            <a:avLst/>
          </a:prstGeom>
          <a:noFill/>
        </p:spPr>
        <p:txBody>
          <a:bodyPr wrap="square" rtlCol="0">
            <a:spAutoFit/>
          </a:bodyPr>
          <a:lstStyle/>
          <a:p>
            <a:r>
              <a:rPr lang="vi-VN" sz="2000" dirty="0">
                <a:solidFill>
                  <a:srgbClr val="7030A0"/>
                </a:solidFill>
                <a:latin typeface="+mj-lt"/>
              </a:rPr>
              <a:t>Mọi vật quay qua nhìn gà Mơ và cùng xuýt xoa: “Chiếc mào mới xinh xắn làm sao, trông Gà Mơ thật đáng yêu”. Gà Mơ đi tung tăng khắp nơi kiếm mồi</a:t>
            </a:r>
            <a:r>
              <a:rPr lang="vi-VN" sz="2000" dirty="0">
                <a:latin typeface="+mj-lt"/>
              </a:rPr>
              <a:t>.</a:t>
            </a:r>
          </a:p>
        </p:txBody>
      </p:sp>
    </p:spTree>
    <p:extLst>
      <p:ext uri="{BB962C8B-B14F-4D97-AF65-F5344CB8AC3E}">
        <p14:creationId xmlns:p14="http://schemas.microsoft.com/office/powerpoint/2010/main" val="27314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2" y="0"/>
            <a:ext cx="12188117" cy="6858000"/>
          </a:xfrm>
          <a:prstGeom prst="rect">
            <a:avLst/>
          </a:prstGeom>
        </p:spPr>
      </p:pic>
      <p:sp>
        <p:nvSpPr>
          <p:cNvPr id="3" name="TextBox 2"/>
          <p:cNvSpPr txBox="1"/>
          <p:nvPr/>
        </p:nvSpPr>
        <p:spPr>
          <a:xfrm>
            <a:off x="83127" y="5763491"/>
            <a:ext cx="5181600" cy="1015663"/>
          </a:xfrm>
          <a:prstGeom prst="rect">
            <a:avLst/>
          </a:prstGeom>
          <a:noFill/>
        </p:spPr>
        <p:txBody>
          <a:bodyPr wrap="square" rtlCol="0">
            <a:spAutoFit/>
          </a:bodyPr>
          <a:lstStyle/>
          <a:p>
            <a:r>
              <a:rPr lang="vi-VN" sz="2000" b="1" dirty="0">
                <a:latin typeface="+mj-lt"/>
              </a:rPr>
              <a:t>Nó đến bên bể nước và chợt nghe có tiếng khóc ti tỉ. Mái mơ dừng lại nghiêng đầu, chớp chớp đôi mắt và lắng tai nghe.</a:t>
            </a:r>
          </a:p>
        </p:txBody>
      </p:sp>
    </p:spTree>
    <p:extLst>
      <p:ext uri="{BB962C8B-B14F-4D97-AF65-F5344CB8AC3E}">
        <p14:creationId xmlns:p14="http://schemas.microsoft.com/office/powerpoint/2010/main" val="3455653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890327" y="5458690"/>
            <a:ext cx="5181600" cy="707886"/>
          </a:xfrm>
          <a:prstGeom prst="rect">
            <a:avLst/>
          </a:prstGeom>
          <a:noFill/>
        </p:spPr>
        <p:txBody>
          <a:bodyPr wrap="square" rtlCol="0">
            <a:spAutoFit/>
          </a:bodyPr>
          <a:lstStyle/>
          <a:p>
            <a:r>
              <a:rPr lang="vi-VN" sz="2000" b="1" dirty="0">
                <a:latin typeface="+mj-lt"/>
              </a:rPr>
              <a:t>Thì ra, đó là một cây màu đỏ tía, lá thon dài đang tấm tức khóc một mình.</a:t>
            </a:r>
          </a:p>
        </p:txBody>
      </p:sp>
    </p:spTree>
    <p:extLst>
      <p:ext uri="{BB962C8B-B14F-4D97-AF65-F5344CB8AC3E}">
        <p14:creationId xmlns:p14="http://schemas.microsoft.com/office/powerpoint/2010/main" val="23180923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 y="0"/>
            <a:ext cx="12182794" cy="6858000"/>
          </a:xfrm>
          <a:prstGeom prst="rect">
            <a:avLst/>
          </a:prstGeom>
        </p:spPr>
      </p:pic>
      <p:sp>
        <p:nvSpPr>
          <p:cNvPr id="3" name="TextBox 2"/>
          <p:cNvSpPr txBox="1"/>
          <p:nvPr/>
        </p:nvSpPr>
        <p:spPr>
          <a:xfrm>
            <a:off x="0" y="5144655"/>
            <a:ext cx="6881091" cy="1908215"/>
          </a:xfrm>
          <a:prstGeom prst="rect">
            <a:avLst/>
          </a:prstGeom>
          <a:noFill/>
        </p:spPr>
        <p:txBody>
          <a:bodyPr wrap="square" rtlCol="0">
            <a:spAutoFit/>
          </a:bodyPr>
          <a:lstStyle/>
          <a:p>
            <a:r>
              <a:rPr lang="vi-VN" sz="2000" b="1" dirty="0">
                <a:latin typeface="+mj-lt"/>
              </a:rPr>
              <a:t>Gà Mơ đang vui sướng, thấy bạn buồn, Mơ bỗng bối rối. Nó vội vàng chạy đến khẽ hỏi:</a:t>
            </a:r>
          </a:p>
          <a:p>
            <a:r>
              <a:rPr lang="vi-VN" sz="2000" b="1" dirty="0">
                <a:latin typeface="+mj-lt"/>
              </a:rPr>
              <a:t>– Bạn làm sao thế? Ai làm bạn phiền lòng?</a:t>
            </a:r>
          </a:p>
          <a:p>
            <a:r>
              <a:rPr lang="vi-VN" sz="2000" b="1" dirty="0">
                <a:latin typeface="+mj-lt"/>
              </a:rPr>
              <a:t>Cây rơi hạt nước mắt trong suốt như hạt sương xuống gốc và sụt sịt bảo:</a:t>
            </a:r>
          </a:p>
          <a:p>
            <a:endParaRPr lang="vi-VN" dirty="0"/>
          </a:p>
        </p:txBody>
      </p:sp>
    </p:spTree>
    <p:extLst>
      <p:ext uri="{BB962C8B-B14F-4D97-AF65-F5344CB8AC3E}">
        <p14:creationId xmlns:p14="http://schemas.microsoft.com/office/powerpoint/2010/main" val="2443865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64655" y="4793673"/>
            <a:ext cx="6899563" cy="1938992"/>
          </a:xfrm>
          <a:prstGeom prst="rect">
            <a:avLst/>
          </a:prstGeom>
          <a:noFill/>
        </p:spPr>
        <p:txBody>
          <a:bodyPr wrap="square" rtlCol="0">
            <a:spAutoFit/>
          </a:bodyPr>
          <a:lstStyle/>
          <a:p>
            <a:r>
              <a:rPr lang="vi-VN" sz="2000" b="1" dirty="0">
                <a:latin typeface="+mj-lt"/>
              </a:rPr>
              <a:t>Các cây quanh đây, cây nào cũng có hoa mà chỉ mỗi mình tôi là không có hoa. Vừa nãy có cây còn bảo rằng: “Đến gà Mái mơ cũng có hoa trên đầu. Thế mà…”</a:t>
            </a:r>
          </a:p>
          <a:p>
            <a:r>
              <a:rPr lang="vi-VN" sz="2000" b="1" dirty="0">
                <a:latin typeface="+mj-lt"/>
              </a:rPr>
              <a:t>Chưa nói dứt câu, cây lại bật khóc, nước mắt cứ rơi xuống thánh thót. Gà Mơ an ủi bao nhiêu cũng không làm cây nín. Gà Mơ nghĩ một lúc rồi quyết định:</a:t>
            </a:r>
          </a:p>
        </p:txBody>
      </p:sp>
    </p:spTree>
    <p:extLst>
      <p:ext uri="{BB962C8B-B14F-4D97-AF65-F5344CB8AC3E}">
        <p14:creationId xmlns:p14="http://schemas.microsoft.com/office/powerpoint/2010/main" val="970422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7273"/>
          </a:xfrm>
          <a:prstGeom prst="rect">
            <a:avLst/>
          </a:prstGeom>
        </p:spPr>
      </p:pic>
      <p:sp>
        <p:nvSpPr>
          <p:cNvPr id="3" name="TextBox 2"/>
          <p:cNvSpPr txBox="1"/>
          <p:nvPr/>
        </p:nvSpPr>
        <p:spPr>
          <a:xfrm>
            <a:off x="147782" y="4128655"/>
            <a:ext cx="5569527" cy="2523768"/>
          </a:xfrm>
          <a:prstGeom prst="rect">
            <a:avLst/>
          </a:prstGeom>
          <a:noFill/>
        </p:spPr>
        <p:txBody>
          <a:bodyPr wrap="square" rtlCol="0">
            <a:spAutoFit/>
          </a:bodyPr>
          <a:lstStyle/>
          <a:p>
            <a:r>
              <a:rPr lang="vi-VN" sz="2000" b="1" dirty="0">
                <a:latin typeface="+mj-lt"/>
              </a:rPr>
              <a:t>Tôi cho bạn bông hoa đỏ trên đầu tôi nhé.</a:t>
            </a:r>
          </a:p>
          <a:p>
            <a:r>
              <a:rPr lang="vi-VN" sz="2000" b="1" dirty="0">
                <a:latin typeface="+mj-lt"/>
              </a:rPr>
              <a:t>Nghe Mái mơ nói thế, câu bỗng tươi tỉnh hỏi dồn:</a:t>
            </a:r>
          </a:p>
          <a:p>
            <a:r>
              <a:rPr lang="vi-VN" sz="2000" b="1" dirty="0">
                <a:latin typeface="+mj-lt"/>
              </a:rPr>
              <a:t>Thật ư? Bạn cho tôi thật nhé?</a:t>
            </a:r>
          </a:p>
          <a:p>
            <a:r>
              <a:rPr lang="vi-VN" sz="2000" b="1" dirty="0">
                <a:latin typeface="+mj-lt"/>
              </a:rPr>
              <a:t>– Thật chứ. Tôi cho bạn bông hoa của tôi. Còn tôi, tôi là Mái mơ không cần có chiếc mào đỏ thắm như bông hoa ấy cũng được.</a:t>
            </a:r>
          </a:p>
          <a:p>
            <a:r>
              <a:rPr lang="vi-VN" sz="2000" b="1" dirty="0">
                <a:latin typeface="+mj-lt"/>
              </a:rPr>
              <a:t>– Thế thì sung sướng quá, xin cảm ơn bạn nhé!</a:t>
            </a:r>
          </a:p>
          <a:p>
            <a:endParaRPr lang="vi-VN" dirty="0"/>
          </a:p>
        </p:txBody>
      </p:sp>
    </p:spTree>
    <p:extLst>
      <p:ext uri="{BB962C8B-B14F-4D97-AF65-F5344CB8AC3E}">
        <p14:creationId xmlns:p14="http://schemas.microsoft.com/office/powerpoint/2010/main" val="1016117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6613236" y="120073"/>
            <a:ext cx="5495637" cy="1908215"/>
          </a:xfrm>
          <a:prstGeom prst="rect">
            <a:avLst/>
          </a:prstGeom>
          <a:noFill/>
        </p:spPr>
        <p:txBody>
          <a:bodyPr wrap="square" rtlCol="0">
            <a:spAutoFit/>
          </a:bodyPr>
          <a:lstStyle/>
          <a:p>
            <a:r>
              <a:rPr lang="vi-VN" sz="2000" b="1" dirty="0">
                <a:latin typeface="+mj-lt"/>
              </a:rPr>
              <a:t>Sáng hôm sau, mọi người ngạc nhiên khi thấy chiếc mào đẹp đẽ của gà Mơ biến đâu mất. Còn cái cây thân đỏ tía lá thon dài bên bể nước thì lại nở một chùm hoa  đỏ đẹp và rực rỡ y hệt chiếc mào của Gà Mơ.</a:t>
            </a:r>
          </a:p>
          <a:p>
            <a:endParaRPr lang="vi-VN" dirty="0"/>
          </a:p>
        </p:txBody>
      </p:sp>
    </p:spTree>
    <p:extLst>
      <p:ext uri="{BB962C8B-B14F-4D97-AF65-F5344CB8AC3E}">
        <p14:creationId xmlns:p14="http://schemas.microsoft.com/office/powerpoint/2010/main" val="46392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 y="0"/>
            <a:ext cx="12219709" cy="6858000"/>
          </a:xfrm>
          <a:prstGeom prst="rect">
            <a:avLst/>
          </a:prstGeom>
        </p:spPr>
      </p:pic>
      <p:sp>
        <p:nvSpPr>
          <p:cNvPr id="3" name="TextBox 2"/>
          <p:cNvSpPr txBox="1"/>
          <p:nvPr/>
        </p:nvSpPr>
        <p:spPr>
          <a:xfrm>
            <a:off x="6945745" y="5033817"/>
            <a:ext cx="5015346" cy="1631216"/>
          </a:xfrm>
          <a:prstGeom prst="rect">
            <a:avLst/>
          </a:prstGeom>
          <a:noFill/>
        </p:spPr>
        <p:txBody>
          <a:bodyPr wrap="square" rtlCol="0">
            <a:spAutoFit/>
          </a:bodyPr>
          <a:lstStyle/>
          <a:p>
            <a:r>
              <a:rPr lang="vi-VN" sz="2000" b="1" dirty="0">
                <a:latin typeface="+mj-lt"/>
              </a:rPr>
              <a:t>Ánh nắng mặt trời lại nhuộm cho bông hoa thêm đỏ thắm.  Cây khe khẽ kể cho mọi người nghe câu chuyện về lòng tốt của Gà Mơ. Ai cũng tấm tắc khen ngợi lòng tốt của gà Mái mơ. </a:t>
            </a:r>
          </a:p>
        </p:txBody>
      </p:sp>
    </p:spTree>
    <p:extLst>
      <p:ext uri="{BB962C8B-B14F-4D97-AF65-F5344CB8AC3E}">
        <p14:creationId xmlns:p14="http://schemas.microsoft.com/office/powerpoint/2010/main" val="31885730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4" y="0"/>
            <a:ext cx="12180326" cy="6858000"/>
          </a:xfrm>
          <a:prstGeom prst="rect">
            <a:avLst/>
          </a:prstGeom>
        </p:spPr>
      </p:pic>
      <p:sp>
        <p:nvSpPr>
          <p:cNvPr id="3" name="TextBox 2"/>
          <p:cNvSpPr txBox="1"/>
          <p:nvPr/>
        </p:nvSpPr>
        <p:spPr>
          <a:xfrm>
            <a:off x="150220" y="5657671"/>
            <a:ext cx="6499962" cy="1323439"/>
          </a:xfrm>
          <a:prstGeom prst="rect">
            <a:avLst/>
          </a:prstGeom>
          <a:noFill/>
        </p:spPr>
        <p:txBody>
          <a:bodyPr wrap="square" rtlCol="0">
            <a:spAutoFit/>
          </a:bodyPr>
          <a:lstStyle/>
          <a:p>
            <a:r>
              <a:rPr lang="vi-VN" sz="2000" b="1" dirty="0">
                <a:latin typeface="+mj-lt"/>
              </a:rPr>
              <a:t>Cây khe khẽ kể cho mọi người nghe câu chuyện về lòng tốt của Gà Mơ. Ai cũng tấm tắc khen ngợi lòng tốt của gà Mái mơ. Khi thấy gà Mái mơ đi qua, mọi vật đều nghiêng đầu chào đón, chúc mừng.</a:t>
            </a:r>
          </a:p>
        </p:txBody>
      </p:sp>
    </p:spTree>
    <p:extLst>
      <p:ext uri="{BB962C8B-B14F-4D97-AF65-F5344CB8AC3E}">
        <p14:creationId xmlns:p14="http://schemas.microsoft.com/office/powerpoint/2010/main" val="3860557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27"/>
            <a:ext cx="12191999" cy="6941127"/>
          </a:xfrm>
          <a:prstGeom prst="rect">
            <a:avLst/>
          </a:prstGeom>
        </p:spPr>
      </p:pic>
      <p:sp>
        <p:nvSpPr>
          <p:cNvPr id="3" name="TextBox 2"/>
          <p:cNvSpPr txBox="1"/>
          <p:nvPr/>
        </p:nvSpPr>
        <p:spPr>
          <a:xfrm>
            <a:off x="1662546" y="1487056"/>
            <a:ext cx="9356436" cy="4832092"/>
          </a:xfrm>
          <a:prstGeom prst="rect">
            <a:avLst/>
          </a:prstGeom>
          <a:noFill/>
        </p:spPr>
        <p:txBody>
          <a:bodyPr wrap="square" rtlCol="0">
            <a:spAutoFit/>
          </a:bodyPr>
          <a:lstStyle/>
          <a:p>
            <a:r>
              <a:rPr lang="vi-VN" sz="2800" b="1" dirty="0">
                <a:solidFill>
                  <a:srgbClr val="7030A0"/>
                </a:solidFill>
                <a:latin typeface="+mj-lt"/>
              </a:rPr>
              <a:t>1.Kiến thức</a:t>
            </a:r>
            <a:endParaRPr lang="vi-VN" sz="2800" dirty="0">
              <a:solidFill>
                <a:srgbClr val="7030A0"/>
              </a:solidFill>
              <a:latin typeface="+mj-lt"/>
            </a:endParaRPr>
          </a:p>
          <a:p>
            <a:r>
              <a:rPr lang="vi-VN" sz="2800" dirty="0">
                <a:solidFill>
                  <a:srgbClr val="7030A0"/>
                </a:solidFill>
                <a:latin typeface="+mj-lt"/>
              </a:rPr>
              <a:t>- Trẻ nhớ tên truyện, tên các nhân vật trong truyện</a:t>
            </a:r>
          </a:p>
          <a:p>
            <a:r>
              <a:rPr lang="vi-VN" sz="2800" dirty="0">
                <a:solidFill>
                  <a:srgbClr val="7030A0"/>
                </a:solidFill>
                <a:latin typeface="+mj-lt"/>
              </a:rPr>
              <a:t>- Trẻ nắm và hiểu nội dung câu chuyện</a:t>
            </a:r>
          </a:p>
          <a:p>
            <a:r>
              <a:rPr lang="vi-VN" sz="2800" b="1" dirty="0">
                <a:solidFill>
                  <a:srgbClr val="7030A0"/>
                </a:solidFill>
                <a:latin typeface="+mj-lt"/>
              </a:rPr>
              <a:t>2.Kĩ năng</a:t>
            </a:r>
            <a:endParaRPr lang="vi-VN" sz="2800" dirty="0">
              <a:solidFill>
                <a:srgbClr val="7030A0"/>
              </a:solidFill>
              <a:latin typeface="+mj-lt"/>
            </a:endParaRPr>
          </a:p>
          <a:p>
            <a:r>
              <a:rPr lang="vi-VN" sz="2800" dirty="0">
                <a:solidFill>
                  <a:srgbClr val="7030A0"/>
                </a:solidFill>
                <a:latin typeface="+mj-lt"/>
              </a:rPr>
              <a:t>- Rèn luyện khả năng chú ý, ghi nhớ, quan sát có chủ định cho trẻ</a:t>
            </a:r>
          </a:p>
          <a:p>
            <a:r>
              <a:rPr lang="vi-VN" sz="2800" dirty="0">
                <a:solidFill>
                  <a:srgbClr val="7030A0"/>
                </a:solidFill>
                <a:latin typeface="+mj-lt"/>
              </a:rPr>
              <a:t>- Phát triển ngôn ngữ mạch lạc cho trẻ</a:t>
            </a:r>
          </a:p>
          <a:p>
            <a:r>
              <a:rPr lang="vi-VN" sz="2800" b="1" dirty="0">
                <a:solidFill>
                  <a:srgbClr val="7030A0"/>
                </a:solidFill>
                <a:latin typeface="+mj-lt"/>
              </a:rPr>
              <a:t>3.Thái độ</a:t>
            </a:r>
            <a:endParaRPr lang="vi-VN" sz="2800" dirty="0">
              <a:solidFill>
                <a:srgbClr val="7030A0"/>
              </a:solidFill>
              <a:latin typeface="+mj-lt"/>
            </a:endParaRPr>
          </a:p>
          <a:p>
            <a:r>
              <a:rPr lang="vi-VN" sz="2800" dirty="0">
                <a:solidFill>
                  <a:srgbClr val="7030A0"/>
                </a:solidFill>
                <a:latin typeface="+mj-lt"/>
              </a:rPr>
              <a:t>- Giáo dục trẻ ý thức bảo vệ, yêu quý cây cối, hoa lá</a:t>
            </a:r>
          </a:p>
          <a:p>
            <a:r>
              <a:rPr lang="vi-VN" sz="2800" dirty="0">
                <a:solidFill>
                  <a:srgbClr val="7030A0"/>
                </a:solidFill>
                <a:latin typeface="+mj-lt"/>
              </a:rPr>
              <a:t>- Đoàn kết, giúp đỡ và biết chia sẻ với bạn bè</a:t>
            </a:r>
          </a:p>
          <a:p>
            <a:endParaRPr lang="vi-VN" sz="2800" dirty="0">
              <a:solidFill>
                <a:srgbClr val="7030A0"/>
              </a:solidFill>
              <a:latin typeface="+mj-lt"/>
            </a:endParaRPr>
          </a:p>
        </p:txBody>
      </p:sp>
      <p:sp>
        <p:nvSpPr>
          <p:cNvPr id="4" name="TextBox 3"/>
          <p:cNvSpPr txBox="1"/>
          <p:nvPr/>
        </p:nvSpPr>
        <p:spPr>
          <a:xfrm>
            <a:off x="3537527" y="748145"/>
            <a:ext cx="5394037" cy="584775"/>
          </a:xfrm>
          <a:prstGeom prst="rect">
            <a:avLst/>
          </a:prstGeom>
          <a:noFill/>
        </p:spPr>
        <p:txBody>
          <a:bodyPr wrap="square" rtlCol="0">
            <a:spAutoFit/>
          </a:bodyPr>
          <a:lstStyle/>
          <a:p>
            <a:r>
              <a:rPr lang="vi-VN" sz="3200" b="1" dirty="0">
                <a:solidFill>
                  <a:srgbClr val="FF0000"/>
                </a:solidFill>
                <a:latin typeface="+mj-lt"/>
              </a:rPr>
              <a:t>MỤC ĐÍCH  - YÊU CẦU</a:t>
            </a:r>
          </a:p>
        </p:txBody>
      </p:sp>
    </p:spTree>
    <p:extLst>
      <p:ext uri="{BB962C8B-B14F-4D97-AF65-F5344CB8AC3E}">
        <p14:creationId xmlns:p14="http://schemas.microsoft.com/office/powerpoint/2010/main" val="28071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27273"/>
          </a:xfrm>
          <a:prstGeom prst="rect">
            <a:avLst/>
          </a:prstGeom>
        </p:spPr>
      </p:pic>
      <p:sp>
        <p:nvSpPr>
          <p:cNvPr id="3" name="TextBox 2"/>
          <p:cNvSpPr txBox="1"/>
          <p:nvPr/>
        </p:nvSpPr>
        <p:spPr>
          <a:xfrm>
            <a:off x="147781" y="4655127"/>
            <a:ext cx="8063345" cy="2523768"/>
          </a:xfrm>
          <a:prstGeom prst="rect">
            <a:avLst/>
          </a:prstGeom>
          <a:noFill/>
        </p:spPr>
        <p:txBody>
          <a:bodyPr wrap="square" rtlCol="0">
            <a:spAutoFit/>
          </a:bodyPr>
          <a:lstStyle/>
          <a:p>
            <a:r>
              <a:rPr lang="vi-VN" sz="2000" b="1" dirty="0">
                <a:latin typeface="+mj-lt"/>
              </a:rPr>
              <a:t>– Chúc cho bụng dạ tốt đẹp của gà Mái mơ sẽ sinh ra những viên ngọc quý.</a:t>
            </a:r>
          </a:p>
          <a:p>
            <a:r>
              <a:rPr lang="vi-VN" sz="2000" b="1" dirty="0">
                <a:latin typeface="+mj-lt"/>
              </a:rPr>
              <a:t>Thế là từ đó, bông hoa ấy được gọi là hoa Mào Gà để kỉ niệm tấm lòng tốt của gà Mái mơ. Và gà Mái mơ cứ mỗi ngày lại đẻ một quả trứng hồng tuyệt đẹp.</a:t>
            </a:r>
          </a:p>
          <a:p>
            <a:r>
              <a:rPr lang="vi-VN" sz="2000" b="1" dirty="0">
                <a:latin typeface="+mj-lt"/>
              </a:rPr>
              <a:t>Trên đầu Gà Mơ bây giờ cũng nhú lên một chiếc mào mới nho nhỏ, xinh xinh rồi đấy.</a:t>
            </a:r>
          </a:p>
          <a:p>
            <a:endParaRPr lang="vi-VN" dirty="0"/>
          </a:p>
        </p:txBody>
      </p:sp>
    </p:spTree>
    <p:extLst>
      <p:ext uri="{BB962C8B-B14F-4D97-AF65-F5344CB8AC3E}">
        <p14:creationId xmlns:p14="http://schemas.microsoft.com/office/powerpoint/2010/main" val="1530361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16EF8C-5C6A-40CB-AAFF-0C7B420298EB}"/>
              </a:ext>
            </a:extLst>
          </p:cNvPr>
          <p:cNvSpPr txBox="1"/>
          <p:nvPr/>
        </p:nvSpPr>
        <p:spPr>
          <a:xfrm>
            <a:off x="1575582" y="1350498"/>
            <a:ext cx="9580098" cy="1446550"/>
          </a:xfrm>
          <a:prstGeom prst="rect">
            <a:avLst/>
          </a:prstGeom>
          <a:noFill/>
        </p:spPr>
        <p:txBody>
          <a:bodyPr wrap="square" rtlCol="0">
            <a:spAutoFit/>
          </a:bodyPr>
          <a:lstStyle/>
          <a:p>
            <a:pPr algn="ct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ĐÀM THOẠI</a:t>
            </a:r>
            <a:endParaRPr lang="vi-VN"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850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4ACC5B-ECAA-411A-B5C0-735C75B1615F}"/>
              </a:ext>
            </a:extLst>
          </p:cNvPr>
          <p:cNvSpPr txBox="1"/>
          <p:nvPr/>
        </p:nvSpPr>
        <p:spPr>
          <a:xfrm>
            <a:off x="1406769" y="661182"/>
            <a:ext cx="9734843" cy="646331"/>
          </a:xfrm>
          <a:prstGeom prst="rect">
            <a:avLst/>
          </a:prstGeom>
          <a:noFill/>
        </p:spPr>
        <p:txBody>
          <a:bodyPr wrap="square" rtlCol="0">
            <a:spAutoFit/>
          </a:bodyPr>
          <a:lstStyle/>
          <a:p>
            <a:pPr algn="ctr"/>
            <a:r>
              <a:rPr lang="vi-VN" sz="3600" dirty="0">
                <a:solidFill>
                  <a:srgbClr val="0070C0"/>
                </a:solidFill>
                <a:latin typeface="+mj-lt"/>
              </a:rPr>
              <a:t>Con vừa nghe cô kể câu chuyện gì?</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182" y="1698336"/>
            <a:ext cx="8811492" cy="4956464"/>
          </a:xfrm>
          <a:prstGeom prst="rect">
            <a:avLst/>
          </a:prstGeom>
        </p:spPr>
      </p:pic>
    </p:spTree>
    <p:extLst>
      <p:ext uri="{BB962C8B-B14F-4D97-AF65-F5344CB8AC3E}">
        <p14:creationId xmlns:p14="http://schemas.microsoft.com/office/powerpoint/2010/main" val="608585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733368" y="304800"/>
            <a:ext cx="7521677" cy="584775"/>
          </a:xfrm>
          <a:prstGeom prst="rect">
            <a:avLst/>
          </a:prstGeom>
          <a:noFill/>
        </p:spPr>
        <p:txBody>
          <a:bodyPr wrap="square" rtlCol="0">
            <a:spAutoFit/>
          </a:bodyPr>
          <a:lstStyle/>
          <a:p>
            <a:pPr algn="ctr"/>
            <a:r>
              <a:rPr lang="vi-VN" sz="3200" dirty="0">
                <a:solidFill>
                  <a:srgbClr val="0070C0"/>
                </a:solidFill>
                <a:latin typeface="+mj-lt"/>
              </a:rPr>
              <a:t>Trong câu truyện đó có những ai?</a:t>
            </a:r>
            <a:endParaRPr lang="vi-VN" sz="32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26" y="1662544"/>
            <a:ext cx="2459119" cy="30767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2181" y="1662544"/>
            <a:ext cx="3429684" cy="307678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9628" y="1662544"/>
            <a:ext cx="2852336" cy="3076785"/>
          </a:xfrm>
          <a:prstGeom prst="rect">
            <a:avLst/>
          </a:prstGeom>
        </p:spPr>
      </p:pic>
    </p:spTree>
    <p:extLst>
      <p:ext uri="{BB962C8B-B14F-4D97-AF65-F5344CB8AC3E}">
        <p14:creationId xmlns:p14="http://schemas.microsoft.com/office/powerpoint/2010/main" val="2974191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FEDE7-C4B1-41D2-BF99-EC9694A83361}"/>
              </a:ext>
            </a:extLst>
          </p:cNvPr>
          <p:cNvSpPr txBox="1"/>
          <p:nvPr/>
        </p:nvSpPr>
        <p:spPr>
          <a:xfrm>
            <a:off x="2841674" y="618978"/>
            <a:ext cx="7230794" cy="584775"/>
          </a:xfrm>
          <a:prstGeom prst="rect">
            <a:avLst/>
          </a:prstGeom>
          <a:noFill/>
        </p:spPr>
        <p:txBody>
          <a:bodyPr wrap="square" rtlCol="0">
            <a:spAutoFit/>
          </a:bodyPr>
          <a:lstStyle/>
          <a:p>
            <a:pPr algn="ctr"/>
            <a:r>
              <a:rPr lang="vi-VN" sz="3200" dirty="0"/>
              <a:t>Gà mơ đã sung sướng vì điều gì?</a:t>
            </a:r>
            <a:endParaRPr lang="vi-VN" sz="3200" dirty="0">
              <a:solidFill>
                <a:srgbClr val="0070C0"/>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780" y="1541519"/>
            <a:ext cx="8621411" cy="4852635"/>
          </a:xfrm>
          <a:prstGeom prst="rect">
            <a:avLst/>
          </a:prstGeom>
        </p:spPr>
      </p:pic>
    </p:spTree>
    <p:extLst>
      <p:ext uri="{BB962C8B-B14F-4D97-AF65-F5344CB8AC3E}">
        <p14:creationId xmlns:p14="http://schemas.microsoft.com/office/powerpoint/2010/main" val="340470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1847273" y="2013527"/>
            <a:ext cx="8017163" cy="2062103"/>
          </a:xfrm>
          <a:prstGeom prst="rect">
            <a:avLst/>
          </a:prstGeom>
          <a:noFill/>
        </p:spPr>
        <p:txBody>
          <a:bodyPr wrap="square" rtlCol="0">
            <a:spAutoFit/>
          </a:bodyPr>
          <a:lstStyle/>
          <a:p>
            <a:r>
              <a:rPr lang="vi-VN" sz="3200" dirty="0">
                <a:latin typeface="+mj-lt"/>
              </a:rPr>
              <a:t>Giải thích từ: “mào rực rỡ” Nghĩa là chiếc mào có màu sắc tươi sáng, nổi bật hẳn lên làm cho ai cũng chú ý tới.</a:t>
            </a:r>
          </a:p>
          <a:p>
            <a:endParaRPr lang="vi-VN" sz="3200" dirty="0">
              <a:latin typeface="+mj-lt"/>
            </a:endParaRPr>
          </a:p>
        </p:txBody>
      </p:sp>
    </p:spTree>
    <p:extLst>
      <p:ext uri="{BB962C8B-B14F-4D97-AF65-F5344CB8AC3E}">
        <p14:creationId xmlns:p14="http://schemas.microsoft.com/office/powerpoint/2010/main" val="214477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848465" y="560439"/>
            <a:ext cx="8445909" cy="923330"/>
          </a:xfrm>
          <a:prstGeom prst="rect">
            <a:avLst/>
          </a:prstGeom>
          <a:noFill/>
        </p:spPr>
        <p:txBody>
          <a:bodyPr wrap="square" rtlCol="0">
            <a:spAutoFit/>
          </a:bodyPr>
          <a:lstStyle/>
          <a:p>
            <a:r>
              <a:rPr lang="vi-VN" sz="3600" b="1" dirty="0">
                <a:solidFill>
                  <a:srgbClr val="7030A0"/>
                </a:solidFill>
                <a:latin typeface="+mj-lt"/>
              </a:rPr>
              <a:t>Tại sao cái cây trong câu chuyện lại khóc?</a:t>
            </a:r>
          </a:p>
          <a:p>
            <a:endParaRPr lang="vi-VN" b="1" dirty="0">
              <a:solidFill>
                <a:srgbClr val="7030A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284" y="1483769"/>
            <a:ext cx="8922774" cy="4603202"/>
          </a:xfrm>
          <a:prstGeom prst="rect">
            <a:avLst/>
          </a:prstGeom>
        </p:spPr>
      </p:pic>
    </p:spTree>
    <p:extLst>
      <p:ext uri="{BB962C8B-B14F-4D97-AF65-F5344CB8AC3E}">
        <p14:creationId xmlns:p14="http://schemas.microsoft.com/office/powerpoint/2010/main" val="3590386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868129" y="363794"/>
            <a:ext cx="7561006" cy="923330"/>
          </a:xfrm>
          <a:prstGeom prst="rect">
            <a:avLst/>
          </a:prstGeom>
          <a:noFill/>
        </p:spPr>
        <p:txBody>
          <a:bodyPr wrap="square" rtlCol="0">
            <a:spAutoFit/>
          </a:bodyPr>
          <a:lstStyle/>
          <a:p>
            <a:pPr algn="ctr"/>
            <a:r>
              <a:rPr lang="vi-VN" sz="3600" b="1" dirty="0">
                <a:solidFill>
                  <a:srgbClr val="7030A0"/>
                </a:solidFill>
                <a:latin typeface="+mj-lt"/>
              </a:rPr>
              <a:t>Cô Gà mơ đã làm gì để cho cây vui?</a:t>
            </a:r>
          </a:p>
          <a:p>
            <a:pPr algn="ctr"/>
            <a:endParaRPr lang="vi-VN"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232" y="1445342"/>
            <a:ext cx="8904799" cy="4636652"/>
          </a:xfrm>
          <a:prstGeom prst="rect">
            <a:avLst/>
          </a:prstGeom>
        </p:spPr>
      </p:pic>
    </p:spTree>
    <p:extLst>
      <p:ext uri="{BB962C8B-B14F-4D97-AF65-F5344CB8AC3E}">
        <p14:creationId xmlns:p14="http://schemas.microsoft.com/office/powerpoint/2010/main" val="2087428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300748" y="383458"/>
            <a:ext cx="8445910" cy="584775"/>
          </a:xfrm>
          <a:prstGeom prst="rect">
            <a:avLst/>
          </a:prstGeom>
          <a:noFill/>
        </p:spPr>
        <p:txBody>
          <a:bodyPr wrap="square" rtlCol="0">
            <a:spAutoFit/>
          </a:bodyPr>
          <a:lstStyle/>
          <a:p>
            <a:r>
              <a:rPr lang="vi-VN" sz="3200" b="1" dirty="0">
                <a:solidFill>
                  <a:srgbClr val="7030A0"/>
                </a:solidFill>
                <a:latin typeface="+mj-lt"/>
              </a:rPr>
              <a:t>Khi được tặng chiếc mào đỏ, cây nhỏ đã nói gì?</a:t>
            </a:r>
          </a:p>
        </p:txBody>
      </p:sp>
      <p:pic>
        <p:nvPicPr>
          <p:cNvPr id="3" name="Picture 2"/>
          <p:cNvPicPr>
            <a:picLocks noChangeAspect="1"/>
          </p:cNvPicPr>
          <p:nvPr/>
        </p:nvPicPr>
        <p:blipFill>
          <a:blip r:embed="rId3"/>
          <a:stretch>
            <a:fillRect/>
          </a:stretch>
        </p:blipFill>
        <p:spPr>
          <a:xfrm>
            <a:off x="0" y="1140542"/>
            <a:ext cx="12192000" cy="5717458"/>
          </a:xfrm>
          <a:prstGeom prst="rect">
            <a:avLst/>
          </a:prstGeom>
        </p:spPr>
      </p:pic>
    </p:spTree>
    <p:extLst>
      <p:ext uri="{BB962C8B-B14F-4D97-AF65-F5344CB8AC3E}">
        <p14:creationId xmlns:p14="http://schemas.microsoft.com/office/powerpoint/2010/main" val="4287252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905634-D179-4D07-91EF-7AD6F67269FD}"/>
              </a:ext>
            </a:extLst>
          </p:cNvPr>
          <p:cNvSpPr txBox="1"/>
          <p:nvPr/>
        </p:nvSpPr>
        <p:spPr>
          <a:xfrm>
            <a:off x="1800665" y="872197"/>
            <a:ext cx="9903655" cy="2554545"/>
          </a:xfrm>
          <a:prstGeom prst="rect">
            <a:avLst/>
          </a:prstGeom>
          <a:noFill/>
        </p:spPr>
        <p:txBody>
          <a:bodyPr wrap="square" rtlCol="0">
            <a:spAutoFit/>
          </a:bodyPr>
          <a:lstStyle/>
          <a:p>
            <a:pPr algn="ctr"/>
            <a:r>
              <a:rPr lang="vi-VN" sz="4000" b="1" dirty="0">
                <a:solidFill>
                  <a:srgbClr val="7030A0"/>
                </a:solidFill>
                <a:latin typeface="+mj-lt"/>
              </a:rPr>
              <a:t>Giáo dục:Biết yêu thương đoàn kết với các bạn. Học tập bạn Gà Mơ biết chia sẻ với bạn đồ chơi, nhường bạn khi bạn thích. Và phải biết nói cảm ơn khi được giúp đỡ.</a:t>
            </a:r>
          </a:p>
        </p:txBody>
      </p:sp>
    </p:spTree>
    <p:extLst>
      <p:ext uri="{BB962C8B-B14F-4D97-AF65-F5344CB8AC3E}">
        <p14:creationId xmlns:p14="http://schemas.microsoft.com/office/powerpoint/2010/main" val="1812230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549236" y="1551709"/>
            <a:ext cx="6853382" cy="646331"/>
          </a:xfrm>
          <a:prstGeom prst="rect">
            <a:avLst/>
          </a:prstGeom>
        </p:spPr>
        <p:txBody>
          <a:bodyPr wrap="square">
            <a:spAutoFit/>
          </a:bodyPr>
          <a:lstStyle/>
          <a:p>
            <a:pPr algn="ctr"/>
            <a:r>
              <a:rPr lang="vi-VN" sz="3600" b="1" dirty="0">
                <a:solidFill>
                  <a:srgbClr val="FF0000"/>
                </a:solidFill>
                <a:latin typeface="+mj-lt"/>
              </a:rPr>
              <a:t>ỔN ĐỊNH TỔ CHỨC</a:t>
            </a:r>
          </a:p>
        </p:txBody>
      </p:sp>
      <p:sp>
        <p:nvSpPr>
          <p:cNvPr id="5" name="Rectangle 4"/>
          <p:cNvSpPr/>
          <p:nvPr/>
        </p:nvSpPr>
        <p:spPr>
          <a:xfrm>
            <a:off x="3676073" y="2299856"/>
            <a:ext cx="4862231" cy="3354765"/>
          </a:xfrm>
          <a:prstGeom prst="rect">
            <a:avLst/>
          </a:prstGeom>
        </p:spPr>
        <p:txBody>
          <a:bodyPr wrap="square">
            <a:spAutoFit/>
          </a:bodyPr>
          <a:lstStyle/>
          <a:p>
            <a:pPr algn="ctr"/>
            <a:r>
              <a:rPr lang="vi-VN" sz="3600" dirty="0">
                <a:latin typeface="+mj-lt"/>
              </a:rPr>
              <a:t>Câu đố</a:t>
            </a:r>
          </a:p>
          <a:p>
            <a:pPr algn="ctr"/>
            <a:r>
              <a:rPr lang="vi-VN" sz="3600" dirty="0">
                <a:latin typeface="+mj-lt"/>
              </a:rPr>
              <a:t>“</a:t>
            </a:r>
            <a:r>
              <a:rPr lang="vi-VN" sz="3600" i="1" dirty="0">
                <a:latin typeface="+mj-lt"/>
              </a:rPr>
              <a:t>Hoa gì màu đỏ</a:t>
            </a:r>
            <a:endParaRPr lang="vi-VN" sz="3600" dirty="0">
              <a:latin typeface="+mj-lt"/>
            </a:endParaRPr>
          </a:p>
          <a:p>
            <a:pPr algn="ctr"/>
            <a:r>
              <a:rPr lang="vi-VN" sz="3600" i="1" dirty="0">
                <a:latin typeface="+mj-lt"/>
              </a:rPr>
              <a:t>Êm mượt như nhung</a:t>
            </a:r>
            <a:endParaRPr lang="vi-VN" sz="3600" dirty="0">
              <a:latin typeface="+mj-lt"/>
            </a:endParaRPr>
          </a:p>
          <a:p>
            <a:pPr algn="ctr"/>
            <a:r>
              <a:rPr lang="vi-VN" sz="3600" i="1" dirty="0">
                <a:latin typeface="+mj-lt"/>
              </a:rPr>
              <a:t>Chú gà thoáng trông</a:t>
            </a:r>
            <a:endParaRPr lang="vi-VN" sz="3600" dirty="0">
              <a:latin typeface="+mj-lt"/>
            </a:endParaRPr>
          </a:p>
          <a:p>
            <a:pPr algn="ctr"/>
            <a:r>
              <a:rPr lang="vi-VN" sz="3600" i="1" dirty="0">
                <a:latin typeface="+mj-lt"/>
              </a:rPr>
              <a:t>Tưởng mào mình đấy!”</a:t>
            </a:r>
            <a:endParaRPr lang="vi-VN" sz="3600" dirty="0">
              <a:latin typeface="+mj-lt"/>
            </a:endParaRPr>
          </a:p>
          <a:p>
            <a:pPr algn="ctr"/>
            <a:endParaRPr lang="vi-VN" sz="3200" dirty="0">
              <a:solidFill>
                <a:srgbClr val="7030A0"/>
              </a:solidFill>
              <a:latin typeface="+mj-lt"/>
            </a:endParaRPr>
          </a:p>
        </p:txBody>
      </p:sp>
    </p:spTree>
    <p:extLst>
      <p:ext uri="{BB962C8B-B14F-4D97-AF65-F5344CB8AC3E}">
        <p14:creationId xmlns:p14="http://schemas.microsoft.com/office/powerpoint/2010/main" val="3646261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032387" y="914400"/>
            <a:ext cx="10618839" cy="1323439"/>
          </a:xfrm>
          <a:prstGeom prst="rect">
            <a:avLst/>
          </a:prstGeom>
          <a:noFill/>
        </p:spPr>
        <p:txBody>
          <a:bodyPr wrap="square" rtlCol="0">
            <a:spAutoFit/>
          </a:bodyPr>
          <a:lstStyle/>
          <a:p>
            <a:pPr algn="ctr"/>
            <a:r>
              <a:rPr lang="vi-VN" sz="4000" dirty="0">
                <a:solidFill>
                  <a:srgbClr val="7030A0"/>
                </a:solidFill>
                <a:latin typeface="+mj-lt"/>
              </a:rPr>
              <a:t>Các con thấy Cô Gà mơ trong truyện như thế nào?</a:t>
            </a:r>
          </a:p>
          <a:p>
            <a:pPr algn="ctr"/>
            <a:endParaRPr lang="vi-VN" sz="4000" dirty="0">
              <a:solidFill>
                <a:srgbClr val="7030A0"/>
              </a:solidFill>
              <a:latin typeface="+mj-lt"/>
            </a:endParaRPr>
          </a:p>
        </p:txBody>
      </p:sp>
    </p:spTree>
    <p:extLst>
      <p:ext uri="{BB962C8B-B14F-4D97-AF65-F5344CB8AC3E}">
        <p14:creationId xmlns:p14="http://schemas.microsoft.com/office/powerpoint/2010/main" val="1807378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33965" y="2429164"/>
            <a:ext cx="8100290" cy="646331"/>
          </a:xfrm>
          <a:prstGeom prst="rect">
            <a:avLst/>
          </a:prstGeom>
          <a:noFill/>
        </p:spPr>
        <p:txBody>
          <a:bodyPr wrap="square" rtlCol="0">
            <a:spAutoFit/>
          </a:bodyPr>
          <a:lstStyle/>
          <a:p>
            <a:r>
              <a:rPr lang="vi-VN" sz="3600" b="1" dirty="0">
                <a:solidFill>
                  <a:srgbClr val="7030A0"/>
                </a:solidFill>
                <a:latin typeface="+mj-lt"/>
              </a:rPr>
              <a:t>Lần 3: Cô cho trẻ xem video</a:t>
            </a:r>
          </a:p>
        </p:txBody>
      </p:sp>
    </p:spTree>
    <p:extLst>
      <p:ext uri="{BB962C8B-B14F-4D97-AF65-F5344CB8AC3E}">
        <p14:creationId xmlns:p14="http://schemas.microsoft.com/office/powerpoint/2010/main" val="1249294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Sự tích Hoa mào g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10821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74261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331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33965" y="2429164"/>
            <a:ext cx="8100290" cy="646331"/>
          </a:xfrm>
          <a:prstGeom prst="rect">
            <a:avLst/>
          </a:prstGeom>
          <a:noFill/>
        </p:spPr>
        <p:txBody>
          <a:bodyPr wrap="square" rtlCol="0">
            <a:spAutoFit/>
          </a:bodyPr>
          <a:lstStyle/>
          <a:p>
            <a:r>
              <a:rPr lang="vi-VN" sz="3600" b="1" dirty="0">
                <a:solidFill>
                  <a:srgbClr val="7030A0"/>
                </a:solidFill>
                <a:latin typeface="+mj-lt"/>
              </a:rPr>
              <a:t>Lần 1: Cô kể diễn cảm  + tranh</a:t>
            </a:r>
          </a:p>
        </p:txBody>
      </p:sp>
    </p:spTree>
    <p:extLst>
      <p:ext uri="{BB962C8B-B14F-4D97-AF65-F5344CB8AC3E}">
        <p14:creationId xmlns:p14="http://schemas.microsoft.com/office/powerpoint/2010/main" val="567498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27273"/>
          </a:xfrm>
          <a:prstGeom prst="rect">
            <a:avLst/>
          </a:prstGeom>
        </p:spPr>
      </p:pic>
    </p:spTree>
    <p:extLst>
      <p:ext uri="{BB962C8B-B14F-4D97-AF65-F5344CB8AC3E}">
        <p14:creationId xmlns:p14="http://schemas.microsoft.com/office/powerpoint/2010/main" val="1730701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8"/>
            <a:ext cx="12173527" cy="6855691"/>
          </a:xfrm>
          <a:prstGeom prst="rect">
            <a:avLst/>
          </a:prstGeom>
        </p:spPr>
      </p:pic>
      <p:sp>
        <p:nvSpPr>
          <p:cNvPr id="3" name="TextBox 2"/>
          <p:cNvSpPr txBox="1"/>
          <p:nvPr/>
        </p:nvSpPr>
        <p:spPr>
          <a:xfrm>
            <a:off x="397163" y="692728"/>
            <a:ext cx="11776363" cy="5940088"/>
          </a:xfrm>
          <a:prstGeom prst="rect">
            <a:avLst/>
          </a:prstGeom>
          <a:noFill/>
        </p:spPr>
        <p:txBody>
          <a:bodyPr wrap="square" rtlCol="0">
            <a:spAutoFit/>
          </a:bodyPr>
          <a:lstStyle/>
          <a:p>
            <a:r>
              <a:rPr lang="vi-VN" sz="2000" dirty="0">
                <a:solidFill>
                  <a:srgbClr val="7030A0"/>
                </a:solidFill>
                <a:latin typeface="+mj-lt"/>
              </a:rPr>
              <a:t>Ngày xưa, cô gà mái nào cũng có một cái mào đỏ rất đẹp như mào của các chú gà trống bây giờ. Một buổi sáng sớm, mái Mơ soi mình trong vũng nước và sung sướng thấy cái mào rực rỡ nằm trên đỉnh đầu của mình như một chùm hoa đỏ rực. Gà Mơ khoan khoái đập cánh và hát bài hát quen thuộc của họ nhà gà:</a:t>
            </a:r>
          </a:p>
          <a:p>
            <a:r>
              <a:rPr lang="vi-VN" sz="2000" dirty="0">
                <a:solidFill>
                  <a:srgbClr val="7030A0"/>
                </a:solidFill>
                <a:latin typeface="+mj-lt"/>
              </a:rPr>
              <a:t>“Cục ta, cục tác!</a:t>
            </a:r>
            <a:br>
              <a:rPr lang="vi-VN" sz="2000" dirty="0">
                <a:solidFill>
                  <a:srgbClr val="7030A0"/>
                </a:solidFill>
                <a:latin typeface="+mj-lt"/>
              </a:rPr>
            </a:br>
            <a:r>
              <a:rPr lang="vi-VN" sz="2000" dirty="0">
                <a:solidFill>
                  <a:srgbClr val="7030A0"/>
                </a:solidFill>
                <a:latin typeface="+mj-lt"/>
              </a:rPr>
              <a:t>Mào ta đã mọc!</a:t>
            </a:r>
            <a:br>
              <a:rPr lang="vi-VN" sz="2000" dirty="0">
                <a:solidFill>
                  <a:srgbClr val="7030A0"/>
                </a:solidFill>
                <a:latin typeface="+mj-lt"/>
              </a:rPr>
            </a:br>
            <a:r>
              <a:rPr lang="vi-VN" sz="2000" dirty="0">
                <a:solidFill>
                  <a:srgbClr val="7030A0"/>
                </a:solidFill>
                <a:latin typeface="+mj-lt"/>
              </a:rPr>
              <a:t>Cục ta, cục tác!</a:t>
            </a:r>
            <a:br>
              <a:rPr lang="vi-VN" sz="2000" dirty="0">
                <a:solidFill>
                  <a:srgbClr val="7030A0"/>
                </a:solidFill>
                <a:latin typeface="+mj-lt"/>
              </a:rPr>
            </a:br>
            <a:r>
              <a:rPr lang="vi-VN" sz="2000" dirty="0">
                <a:solidFill>
                  <a:srgbClr val="7030A0"/>
                </a:solidFill>
                <a:latin typeface="+mj-lt"/>
              </a:rPr>
              <a:t>Mào ta đã mọc!” Mọi vật quay qua nhìn gà Mơ và cùng xuýt xoa: “Chiếc mào mới xinh xắn làm sao, trông Gà Mơ thật đáng yêu”. Gà Mơ đi tung tăng khắp nơi kiếm mồi. Nó đến bên bể nước và chợt nghe có tiếng khóc ti tỉ. Mái mơ dừng lại nghiêng đầu, chớp chớp đôi mắt và lắng tai nghe. Thì ra, đó là một cây màu đỏ tía, lá thon dài đang tấm tức khóc một mình. Gà Mơ đang vui sướng, thấy bạn buồn, Mơ bỗng bối rối. Nó vội vàng chạy đến khẽ hỏi:</a:t>
            </a:r>
          </a:p>
          <a:p>
            <a:r>
              <a:rPr lang="vi-VN" sz="2000" dirty="0">
                <a:solidFill>
                  <a:srgbClr val="7030A0"/>
                </a:solidFill>
                <a:latin typeface="+mj-lt"/>
              </a:rPr>
              <a:t>– Bạn làm sao thế? Ai làm bạn phiền lòng?</a:t>
            </a:r>
          </a:p>
          <a:p>
            <a:r>
              <a:rPr lang="vi-VN" sz="2000" dirty="0">
                <a:solidFill>
                  <a:srgbClr val="7030A0"/>
                </a:solidFill>
                <a:latin typeface="+mj-lt"/>
              </a:rPr>
              <a:t>Cây rơi hạt nước mắt trong suốt như hạt sương xuống gốc và sụt sịt bảo:</a:t>
            </a:r>
          </a:p>
          <a:p>
            <a:r>
              <a:rPr lang="vi-VN" sz="2000" dirty="0">
                <a:solidFill>
                  <a:srgbClr val="7030A0"/>
                </a:solidFill>
                <a:latin typeface="+mj-lt"/>
              </a:rPr>
              <a:t>– Các cây quanh đây, cây nào cũng có hoa mà chỉ mỗi mình tôi là không có hoa. Vừa nãy có cây còn bảo rằng: “Đến gà Mái mơ cũng có hoa trên đầu. Thế mà…”</a:t>
            </a:r>
          </a:p>
          <a:p>
            <a:r>
              <a:rPr lang="vi-VN" sz="2000" dirty="0">
                <a:solidFill>
                  <a:srgbClr val="7030A0"/>
                </a:solidFill>
                <a:latin typeface="+mj-lt"/>
              </a:rPr>
              <a:t>Chưa nói dứt câu, cây lại bật khóc, nước mắt cứ rơi xuống thánh thót. Gà Mơ an ủi bao nhiêu cũng không làm cây nín. Gà Mơ nghĩ một lúc rồi quyết định:</a:t>
            </a:r>
          </a:p>
          <a:p>
            <a:r>
              <a:rPr lang="vi-VN" sz="2000" dirty="0">
                <a:solidFill>
                  <a:srgbClr val="7030A0"/>
                </a:solidFill>
                <a:latin typeface="+mj-lt"/>
              </a:rPr>
              <a:t>– Tôi cho bạn bông hoa đỏ trên đầu tôi nhé.</a:t>
            </a:r>
          </a:p>
          <a:p>
            <a:r>
              <a:rPr lang="vi-VN" sz="2000" dirty="0">
                <a:solidFill>
                  <a:srgbClr val="7030A0"/>
                </a:solidFill>
                <a:latin typeface="+mj-lt"/>
              </a:rPr>
              <a:t>Nghe Mái mơ nói thế, câu bỗng tươi tỉnh hỏi dồn:</a:t>
            </a:r>
          </a:p>
        </p:txBody>
      </p:sp>
      <p:sp>
        <p:nvSpPr>
          <p:cNvPr id="4" name="TextBox 3"/>
          <p:cNvSpPr txBox="1"/>
          <p:nvPr/>
        </p:nvSpPr>
        <p:spPr>
          <a:xfrm>
            <a:off x="3352800" y="203200"/>
            <a:ext cx="5772727" cy="400110"/>
          </a:xfrm>
          <a:prstGeom prst="rect">
            <a:avLst/>
          </a:prstGeom>
          <a:noFill/>
        </p:spPr>
        <p:txBody>
          <a:bodyPr wrap="square" rtlCol="0">
            <a:spAutoFit/>
          </a:bodyPr>
          <a:lstStyle/>
          <a:p>
            <a:pPr algn="ctr"/>
            <a:r>
              <a:rPr lang="vi-VN" sz="2000" b="1" dirty="0">
                <a:solidFill>
                  <a:srgbClr val="C00000"/>
                </a:solidFill>
                <a:latin typeface="+mj-lt"/>
              </a:rPr>
              <a:t>SỰ TÍCH HOA MÀO GÀ</a:t>
            </a:r>
          </a:p>
        </p:txBody>
      </p:sp>
    </p:spTree>
    <p:extLst>
      <p:ext uri="{BB962C8B-B14F-4D97-AF65-F5344CB8AC3E}">
        <p14:creationId xmlns:p14="http://schemas.microsoft.com/office/powerpoint/2010/main" val="111072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82"/>
            <a:ext cx="12192000" cy="6837218"/>
          </a:xfrm>
          <a:prstGeom prst="rect">
            <a:avLst/>
          </a:prstGeom>
        </p:spPr>
      </p:pic>
      <p:sp>
        <p:nvSpPr>
          <p:cNvPr id="3" name="TextBox 2"/>
          <p:cNvSpPr txBox="1"/>
          <p:nvPr/>
        </p:nvSpPr>
        <p:spPr>
          <a:xfrm>
            <a:off x="1080655" y="858982"/>
            <a:ext cx="10575636" cy="5016758"/>
          </a:xfrm>
          <a:prstGeom prst="rect">
            <a:avLst/>
          </a:prstGeom>
          <a:noFill/>
        </p:spPr>
        <p:txBody>
          <a:bodyPr wrap="square" rtlCol="0">
            <a:spAutoFit/>
          </a:bodyPr>
          <a:lstStyle/>
          <a:p>
            <a:r>
              <a:rPr lang="vi-VN" sz="2000" dirty="0">
                <a:solidFill>
                  <a:srgbClr val="7030A0"/>
                </a:solidFill>
                <a:latin typeface="+mj-lt"/>
              </a:rPr>
              <a:t>– Thật ư? Bạn cho tôi thật nhé?</a:t>
            </a:r>
          </a:p>
          <a:p>
            <a:r>
              <a:rPr lang="vi-VN" sz="2000" dirty="0">
                <a:solidFill>
                  <a:srgbClr val="7030A0"/>
                </a:solidFill>
                <a:latin typeface="+mj-lt"/>
              </a:rPr>
              <a:t>– Thật chứ. Tôi cho bạn bông hoa của tôi. Còn tôi, tôi là Mái mơ không cần có chiếc mào đỏ thắm như bông hoa ấy cũng được.</a:t>
            </a:r>
          </a:p>
          <a:p>
            <a:r>
              <a:rPr lang="vi-VN" sz="2000" dirty="0">
                <a:solidFill>
                  <a:srgbClr val="7030A0"/>
                </a:solidFill>
                <a:latin typeface="+mj-lt"/>
              </a:rPr>
              <a:t>– Thế thì sung sướng quá, xin cảm ơn bạn nhé!</a:t>
            </a:r>
          </a:p>
          <a:p>
            <a:r>
              <a:rPr lang="vi-VN" sz="2000" dirty="0">
                <a:solidFill>
                  <a:srgbClr val="7030A0"/>
                </a:solidFill>
                <a:latin typeface="+mj-lt"/>
              </a:rPr>
              <a:t>Sáng hôm sau, mọi người ngạc nhiên khi thấy chiếc mào đẹp đẽ của gà Mơ biến đâu mất. Còn cái cây thân đỏ tía lá thon dài bên bể nước thì lại nở một chùm hoa  đỏ đẹp và rực rỡ y hệt chiếc mào của Gà Mơ.</a:t>
            </a:r>
          </a:p>
          <a:p>
            <a:r>
              <a:rPr lang="vi-VN" sz="2000" dirty="0">
                <a:solidFill>
                  <a:srgbClr val="7030A0"/>
                </a:solidFill>
                <a:latin typeface="+mj-lt"/>
              </a:rPr>
              <a:t>Cây hoa sung sướng vươn mình đón ánh sáng mặt trời mỗi buổi sáng. Ánh nắng mặt trời lại nhuộm cho bông hoa thêm đỏ thắm. Cây khe khẽ kể cho mọi người nghe câu chuyện về lòng tốt của Gà Mơ. Ai cũng tấm tắc khen ngợi lòng tốt của gà Mái mơ. Khi thấy gà Mái mơ đi qua, mọi vật đều nghiêng đầu chào đón, chúc mừng.</a:t>
            </a:r>
          </a:p>
          <a:p>
            <a:r>
              <a:rPr lang="vi-VN" sz="2000" dirty="0">
                <a:solidFill>
                  <a:srgbClr val="7030A0"/>
                </a:solidFill>
                <a:latin typeface="+mj-lt"/>
              </a:rPr>
              <a:t>– Chúc cho bụng dạ tốt đẹp của gà Mái mơ sẽ sinh ra những viên ngọc quý.</a:t>
            </a:r>
          </a:p>
          <a:p>
            <a:r>
              <a:rPr lang="vi-VN" sz="2000" dirty="0">
                <a:solidFill>
                  <a:srgbClr val="7030A0"/>
                </a:solidFill>
                <a:latin typeface="+mj-lt"/>
              </a:rPr>
              <a:t>Thế là từ đó, bông hoa ấy được gọi là hoa Mào Gà để kỉ niệm tấm lòng tốt của gà Mái mơ. Và gà Mái mơ cứ mỗi ngày lại đẻ một quả trứng hồng tuyệt đẹp.</a:t>
            </a:r>
          </a:p>
          <a:p>
            <a:r>
              <a:rPr lang="vi-VN" sz="2000" dirty="0">
                <a:solidFill>
                  <a:srgbClr val="7030A0"/>
                </a:solidFill>
                <a:latin typeface="+mj-lt"/>
              </a:rPr>
              <a:t>Trên đầu Gà Mơ bây giờ cũng nhú lên một chiếc mào mới nho nhỏ, xinh xinh rồi đấy.</a:t>
            </a:r>
          </a:p>
          <a:p>
            <a:endParaRPr lang="vi-VN" sz="2000" dirty="0">
              <a:solidFill>
                <a:srgbClr val="7030A0"/>
              </a:solidFill>
            </a:endParaRPr>
          </a:p>
        </p:txBody>
      </p:sp>
    </p:spTree>
    <p:extLst>
      <p:ext uri="{BB962C8B-B14F-4D97-AF65-F5344CB8AC3E}">
        <p14:creationId xmlns:p14="http://schemas.microsoft.com/office/powerpoint/2010/main" val="790726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33965" y="2429164"/>
            <a:ext cx="8100290" cy="646331"/>
          </a:xfrm>
          <a:prstGeom prst="rect">
            <a:avLst/>
          </a:prstGeom>
          <a:noFill/>
        </p:spPr>
        <p:txBody>
          <a:bodyPr wrap="square" rtlCol="0">
            <a:spAutoFit/>
          </a:bodyPr>
          <a:lstStyle/>
          <a:p>
            <a:r>
              <a:rPr lang="vi-VN" sz="3600" b="1" dirty="0">
                <a:solidFill>
                  <a:srgbClr val="7030A0"/>
                </a:solidFill>
                <a:latin typeface="+mj-lt"/>
              </a:rPr>
              <a:t>Lần 2: Cô kể diễn </a:t>
            </a:r>
            <a:r>
              <a:rPr lang="vi-VN" sz="3600" b="1" dirty="0" smtClean="0">
                <a:solidFill>
                  <a:srgbClr val="7030A0"/>
                </a:solidFill>
                <a:latin typeface="+mj-lt"/>
              </a:rPr>
              <a:t>cảm, </a:t>
            </a:r>
            <a:r>
              <a:rPr lang="vi-VN" sz="3600" b="1" dirty="0">
                <a:solidFill>
                  <a:srgbClr val="7030A0"/>
                </a:solidFill>
                <a:latin typeface="+mj-lt"/>
              </a:rPr>
              <a:t>powerpoint</a:t>
            </a:r>
          </a:p>
        </p:txBody>
      </p:sp>
    </p:spTree>
    <p:extLst>
      <p:ext uri="{BB962C8B-B14F-4D97-AF65-F5344CB8AC3E}">
        <p14:creationId xmlns:p14="http://schemas.microsoft.com/office/powerpoint/2010/main" val="2193761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212436" y="5532582"/>
            <a:ext cx="7305964" cy="830997"/>
          </a:xfrm>
          <a:prstGeom prst="rect">
            <a:avLst/>
          </a:prstGeom>
          <a:noFill/>
        </p:spPr>
        <p:txBody>
          <a:bodyPr wrap="square" rtlCol="0">
            <a:spAutoFit/>
          </a:bodyPr>
          <a:lstStyle/>
          <a:p>
            <a:r>
              <a:rPr lang="vi-VN" sz="2400" dirty="0">
                <a:solidFill>
                  <a:srgbClr val="7030A0"/>
                </a:solidFill>
                <a:latin typeface="+mj-lt"/>
              </a:rPr>
              <a:t>Ngày xưa, cô gà mái nào cũng có một cái mào đỏ rất đẹp như mào của các chú gà trống bây giờ.</a:t>
            </a:r>
          </a:p>
        </p:txBody>
      </p:sp>
    </p:spTree>
    <p:extLst>
      <p:ext uri="{BB962C8B-B14F-4D97-AF65-F5344CB8AC3E}">
        <p14:creationId xmlns:p14="http://schemas.microsoft.com/office/powerpoint/2010/main" val="1605819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951</Words>
  <Application>Microsoft Office PowerPoint</Application>
  <PresentationFormat>Widescreen</PresentationFormat>
  <Paragraphs>75</Paragraphs>
  <Slides>34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26</cp:revision>
  <dcterms:created xsi:type="dcterms:W3CDTF">2024-10-03T05:53:45Z</dcterms:created>
  <dcterms:modified xsi:type="dcterms:W3CDTF">2025-02-11T08:00:14Z</dcterms:modified>
</cp:coreProperties>
</file>