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73" r:id="rId4"/>
    <p:sldId id="266" r:id="rId5"/>
    <p:sldId id="265" r:id="rId6"/>
    <p:sldId id="277" r:id="rId7"/>
    <p:sldId id="267" r:id="rId8"/>
    <p:sldId id="259" r:id="rId9"/>
    <p:sldId id="258" r:id="rId10"/>
    <p:sldId id="260" r:id="rId11"/>
    <p:sldId id="262" r:id="rId12"/>
    <p:sldId id="263" r:id="rId13"/>
    <p:sldId id="261" r:id="rId14"/>
    <p:sldId id="264" r:id="rId15"/>
    <p:sldId id="268" r:id="rId16"/>
    <p:sldId id="275" r:id="rId17"/>
    <p:sldId id="269" r:id="rId18"/>
    <p:sldId id="270" r:id="rId19"/>
    <p:sldId id="271" r:id="rId20"/>
    <p:sldId id="272" r:id="rId21"/>
    <p:sldId id="274"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0BA264-2B46-4E02-B2A6-F69A8DCC6F23}"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865B-A0A3-4D8F-9244-8C997748B4E4}" type="slidenum">
              <a:rPr lang="en-US" smtClean="0"/>
              <a:t>‹#›</a:t>
            </a:fld>
            <a:endParaRPr lang="en-US"/>
          </a:p>
        </p:txBody>
      </p:sp>
    </p:spTree>
    <p:extLst>
      <p:ext uri="{BB962C8B-B14F-4D97-AF65-F5344CB8AC3E}">
        <p14:creationId xmlns:p14="http://schemas.microsoft.com/office/powerpoint/2010/main" val="123494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BA264-2B46-4E02-B2A6-F69A8DCC6F23}"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865B-A0A3-4D8F-9244-8C997748B4E4}" type="slidenum">
              <a:rPr lang="en-US" smtClean="0"/>
              <a:t>‹#›</a:t>
            </a:fld>
            <a:endParaRPr lang="en-US"/>
          </a:p>
        </p:txBody>
      </p:sp>
    </p:spTree>
    <p:extLst>
      <p:ext uri="{BB962C8B-B14F-4D97-AF65-F5344CB8AC3E}">
        <p14:creationId xmlns:p14="http://schemas.microsoft.com/office/powerpoint/2010/main" val="120960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BA264-2B46-4E02-B2A6-F69A8DCC6F23}"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865B-A0A3-4D8F-9244-8C997748B4E4}" type="slidenum">
              <a:rPr lang="en-US" smtClean="0"/>
              <a:t>‹#›</a:t>
            </a:fld>
            <a:endParaRPr lang="en-US"/>
          </a:p>
        </p:txBody>
      </p:sp>
    </p:spTree>
    <p:extLst>
      <p:ext uri="{BB962C8B-B14F-4D97-AF65-F5344CB8AC3E}">
        <p14:creationId xmlns:p14="http://schemas.microsoft.com/office/powerpoint/2010/main" val="349573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BA264-2B46-4E02-B2A6-F69A8DCC6F23}"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865B-A0A3-4D8F-9244-8C997748B4E4}" type="slidenum">
              <a:rPr lang="en-US" smtClean="0"/>
              <a:t>‹#›</a:t>
            </a:fld>
            <a:endParaRPr lang="en-US"/>
          </a:p>
        </p:txBody>
      </p:sp>
    </p:spTree>
    <p:extLst>
      <p:ext uri="{BB962C8B-B14F-4D97-AF65-F5344CB8AC3E}">
        <p14:creationId xmlns:p14="http://schemas.microsoft.com/office/powerpoint/2010/main" val="143249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0BA264-2B46-4E02-B2A6-F69A8DCC6F23}"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B865B-A0A3-4D8F-9244-8C997748B4E4}" type="slidenum">
              <a:rPr lang="en-US" smtClean="0"/>
              <a:t>‹#›</a:t>
            </a:fld>
            <a:endParaRPr lang="en-US"/>
          </a:p>
        </p:txBody>
      </p:sp>
    </p:spTree>
    <p:extLst>
      <p:ext uri="{BB962C8B-B14F-4D97-AF65-F5344CB8AC3E}">
        <p14:creationId xmlns:p14="http://schemas.microsoft.com/office/powerpoint/2010/main" val="167026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0BA264-2B46-4E02-B2A6-F69A8DCC6F23}"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B865B-A0A3-4D8F-9244-8C997748B4E4}" type="slidenum">
              <a:rPr lang="en-US" smtClean="0"/>
              <a:t>‹#›</a:t>
            </a:fld>
            <a:endParaRPr lang="en-US"/>
          </a:p>
        </p:txBody>
      </p:sp>
    </p:spTree>
    <p:extLst>
      <p:ext uri="{BB962C8B-B14F-4D97-AF65-F5344CB8AC3E}">
        <p14:creationId xmlns:p14="http://schemas.microsoft.com/office/powerpoint/2010/main" val="195522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0BA264-2B46-4E02-B2A6-F69A8DCC6F23}"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B865B-A0A3-4D8F-9244-8C997748B4E4}" type="slidenum">
              <a:rPr lang="en-US" smtClean="0"/>
              <a:t>‹#›</a:t>
            </a:fld>
            <a:endParaRPr lang="en-US"/>
          </a:p>
        </p:txBody>
      </p:sp>
    </p:spTree>
    <p:extLst>
      <p:ext uri="{BB962C8B-B14F-4D97-AF65-F5344CB8AC3E}">
        <p14:creationId xmlns:p14="http://schemas.microsoft.com/office/powerpoint/2010/main" val="264704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0BA264-2B46-4E02-B2A6-F69A8DCC6F23}"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B865B-A0A3-4D8F-9244-8C997748B4E4}" type="slidenum">
              <a:rPr lang="en-US" smtClean="0"/>
              <a:t>‹#›</a:t>
            </a:fld>
            <a:endParaRPr lang="en-US"/>
          </a:p>
        </p:txBody>
      </p:sp>
    </p:spTree>
    <p:extLst>
      <p:ext uri="{BB962C8B-B14F-4D97-AF65-F5344CB8AC3E}">
        <p14:creationId xmlns:p14="http://schemas.microsoft.com/office/powerpoint/2010/main" val="2213259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BA264-2B46-4E02-B2A6-F69A8DCC6F23}"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B865B-A0A3-4D8F-9244-8C997748B4E4}" type="slidenum">
              <a:rPr lang="en-US" smtClean="0"/>
              <a:t>‹#›</a:t>
            </a:fld>
            <a:endParaRPr lang="en-US"/>
          </a:p>
        </p:txBody>
      </p:sp>
    </p:spTree>
    <p:extLst>
      <p:ext uri="{BB962C8B-B14F-4D97-AF65-F5344CB8AC3E}">
        <p14:creationId xmlns:p14="http://schemas.microsoft.com/office/powerpoint/2010/main" val="413422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0BA264-2B46-4E02-B2A6-F69A8DCC6F23}"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B865B-A0A3-4D8F-9244-8C997748B4E4}" type="slidenum">
              <a:rPr lang="en-US" smtClean="0"/>
              <a:t>‹#›</a:t>
            </a:fld>
            <a:endParaRPr lang="en-US"/>
          </a:p>
        </p:txBody>
      </p:sp>
    </p:spTree>
    <p:extLst>
      <p:ext uri="{BB962C8B-B14F-4D97-AF65-F5344CB8AC3E}">
        <p14:creationId xmlns:p14="http://schemas.microsoft.com/office/powerpoint/2010/main" val="212567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0BA264-2B46-4E02-B2A6-F69A8DCC6F23}"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B865B-A0A3-4D8F-9244-8C997748B4E4}" type="slidenum">
              <a:rPr lang="en-US" smtClean="0"/>
              <a:t>‹#›</a:t>
            </a:fld>
            <a:endParaRPr lang="en-US"/>
          </a:p>
        </p:txBody>
      </p:sp>
    </p:spTree>
    <p:extLst>
      <p:ext uri="{BB962C8B-B14F-4D97-AF65-F5344CB8AC3E}">
        <p14:creationId xmlns:p14="http://schemas.microsoft.com/office/powerpoint/2010/main" val="403444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BA264-2B46-4E02-B2A6-F69A8DCC6F23}" type="datetimeFigureOut">
              <a:rPr lang="en-US" smtClean="0"/>
              <a:t>2/12/2025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B865B-A0A3-4D8F-9244-8C997748B4E4}" type="slidenum">
              <a:rPr lang="en-US" smtClean="0"/>
              <a:t>‹#›</a:t>
            </a:fld>
            <a:endParaRPr lang="en-US"/>
          </a:p>
        </p:txBody>
      </p:sp>
    </p:spTree>
    <p:extLst>
      <p:ext uri="{BB962C8B-B14F-4D97-AF65-F5344CB8AC3E}">
        <p14:creationId xmlns:p14="http://schemas.microsoft.com/office/powerpoint/2010/main" val="2606239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29720"/>
          </a:xfrm>
          <a:prstGeom prst="rect">
            <a:avLst/>
          </a:prstGeom>
        </p:spPr>
      </p:pic>
      <p:sp>
        <p:nvSpPr>
          <p:cNvPr id="3" name="TextBox 2"/>
          <p:cNvSpPr txBox="1"/>
          <p:nvPr/>
        </p:nvSpPr>
        <p:spPr>
          <a:xfrm>
            <a:off x="1960775" y="188537"/>
            <a:ext cx="8955463" cy="984885"/>
          </a:xfrm>
          <a:prstGeom prst="rect">
            <a:avLst/>
          </a:prstGeom>
          <a:noFill/>
        </p:spPr>
        <p:txBody>
          <a:bodyPr wrap="square" rtlCol="0">
            <a:spAutoFit/>
          </a:bodyPr>
          <a:lstStyle/>
          <a:p>
            <a:pPr algn="ctr"/>
            <a:r>
              <a:rPr lang="en-US" sz="2000" b="1" dirty="0">
                <a:solidFill>
                  <a:srgbClr val="0070C0"/>
                </a:solidFill>
                <a:latin typeface="Times New Roman" panose="02020603050405020304" pitchFamily="18" charset="0"/>
                <a:cs typeface="Times New Roman" panose="02020603050405020304" pitchFamily="18" charset="0"/>
              </a:rPr>
              <a:t>ỦY BAN NÂM DÂN QUẬN LONG BIÊN</a:t>
            </a:r>
          </a:p>
          <a:p>
            <a:pPr algn="ctr"/>
            <a:r>
              <a:rPr lang="en-US" sz="2000" b="1" dirty="0">
                <a:solidFill>
                  <a:srgbClr val="0070C0"/>
                </a:solidFill>
                <a:latin typeface="Times New Roman" panose="02020603050405020304" pitchFamily="18" charset="0"/>
                <a:cs typeface="Times New Roman" panose="02020603050405020304" pitchFamily="18" charset="0"/>
              </a:rPr>
              <a:t>TRƯỜNG MẦM NON ĐỨC GIANG</a:t>
            </a:r>
          </a:p>
          <a:p>
            <a:endParaRPr lang="vi-VN"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4647" y="1006608"/>
            <a:ext cx="1342705" cy="1286222"/>
          </a:xfrm>
          <a:prstGeom prst="rect">
            <a:avLst/>
          </a:prstGeom>
        </p:spPr>
      </p:pic>
      <p:sp>
        <p:nvSpPr>
          <p:cNvPr id="5" name="TextBox 4"/>
          <p:cNvSpPr txBox="1"/>
          <p:nvPr/>
        </p:nvSpPr>
        <p:spPr>
          <a:xfrm>
            <a:off x="848139" y="2696066"/>
            <a:ext cx="11529391" cy="1231106"/>
          </a:xfrm>
          <a:prstGeom prst="rect">
            <a:avLst/>
          </a:prstGeom>
          <a:noFill/>
        </p:spPr>
        <p:txBody>
          <a:bodyPr wrap="square" rtlCol="0">
            <a:spAutoFit/>
          </a:bodyPr>
          <a:lstStyle/>
          <a:p>
            <a:pPr algn="ctr"/>
            <a:r>
              <a:rPr lang="en-US" sz="3000" b="1" dirty="0">
                <a:solidFill>
                  <a:srgbClr val="7030A0"/>
                </a:solidFill>
                <a:latin typeface="Times New Roman" panose="02020603050405020304" pitchFamily="18" charset="0"/>
                <a:cs typeface="Times New Roman" panose="02020603050405020304" pitchFamily="18" charset="0"/>
              </a:rPr>
              <a:t>LĨNH VỰC PHÁT TRIỂN NGÔN NGỮ</a:t>
            </a:r>
          </a:p>
          <a:p>
            <a:pPr algn="ctr"/>
            <a:r>
              <a:rPr lang="en-US" sz="2600" b="1" dirty="0">
                <a:solidFill>
                  <a:srgbClr val="7030A0"/>
                </a:solidFill>
                <a:latin typeface="Times New Roman" panose="02020603050405020304" pitchFamily="18" charset="0"/>
                <a:cs typeface="Times New Roman" panose="02020603050405020304" pitchFamily="18" charset="0"/>
              </a:rPr>
              <a:t>DẠY THƠ: MÙA XUÂN</a:t>
            </a:r>
          </a:p>
          <a:p>
            <a:endParaRPr lang="vi-VN" dirty="0"/>
          </a:p>
        </p:txBody>
      </p:sp>
      <p:sp>
        <p:nvSpPr>
          <p:cNvPr id="6" name="TextBox 5"/>
          <p:cNvSpPr txBox="1"/>
          <p:nvPr/>
        </p:nvSpPr>
        <p:spPr>
          <a:xfrm>
            <a:off x="4958499" y="4303951"/>
            <a:ext cx="5957739" cy="707886"/>
          </a:xfrm>
          <a:prstGeom prst="rect">
            <a:avLst/>
          </a:prstGeom>
          <a:noFill/>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LỨA TUỔI: MẪU GIÁO BÉ</a:t>
            </a:r>
          </a:p>
          <a:p>
            <a:pPr algn="ctr"/>
            <a:r>
              <a:rPr lang="en-US" sz="2000" b="1" dirty="0">
                <a:solidFill>
                  <a:srgbClr val="FF0000"/>
                </a:solidFill>
                <a:latin typeface="Times New Roman" panose="02020603050405020304" pitchFamily="18" charset="0"/>
                <a:cs typeface="Times New Roman" panose="02020603050405020304" pitchFamily="18" charset="0"/>
              </a:rPr>
              <a:t>GIÁO VIÊN: ĐINH THU TRANG</a:t>
            </a:r>
          </a:p>
        </p:txBody>
      </p:sp>
    </p:spTree>
    <p:extLst>
      <p:ext uri="{BB962C8B-B14F-4D97-AF65-F5344CB8AC3E}">
        <p14:creationId xmlns:p14="http://schemas.microsoft.com/office/powerpoint/2010/main" val="3773743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7684"/>
          </a:xfrm>
          <a:prstGeom prst="rect">
            <a:avLst/>
          </a:prstGeom>
        </p:spPr>
      </p:pic>
      <p:sp>
        <p:nvSpPr>
          <p:cNvPr id="3" name="TextBox 2"/>
          <p:cNvSpPr txBox="1"/>
          <p:nvPr/>
        </p:nvSpPr>
        <p:spPr>
          <a:xfrm>
            <a:off x="221673" y="5892800"/>
            <a:ext cx="7684654" cy="984885"/>
          </a:xfrm>
          <a:prstGeom prst="rect">
            <a:avLst/>
          </a:prstGeom>
          <a:noFill/>
        </p:spPr>
        <p:txBody>
          <a:bodyPr wrap="square" rtlCol="0">
            <a:spAutoFit/>
          </a:bodyPr>
          <a:lstStyle/>
          <a:p>
            <a:r>
              <a:rPr lang="vi-VN" sz="4000" b="1" dirty="0">
                <a:solidFill>
                  <a:srgbClr val="7030A0"/>
                </a:solidFill>
                <a:latin typeface="+mj-lt"/>
              </a:rPr>
              <a:t>Gọi bông hoa nở xoe tròn trên cây</a:t>
            </a:r>
          </a:p>
          <a:p>
            <a:endParaRPr lang="vi-VN" dirty="0"/>
          </a:p>
        </p:txBody>
      </p:sp>
    </p:spTree>
    <p:extLst>
      <p:ext uri="{BB962C8B-B14F-4D97-AF65-F5344CB8AC3E}">
        <p14:creationId xmlns:p14="http://schemas.microsoft.com/office/powerpoint/2010/main" val="3766336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76" y="0"/>
            <a:ext cx="12641344" cy="6858000"/>
          </a:xfrm>
          <a:prstGeom prst="rect">
            <a:avLst/>
          </a:prstGeom>
        </p:spPr>
      </p:pic>
      <p:sp>
        <p:nvSpPr>
          <p:cNvPr id="3" name="TextBox 2"/>
          <p:cNvSpPr txBox="1"/>
          <p:nvPr/>
        </p:nvSpPr>
        <p:spPr>
          <a:xfrm>
            <a:off x="5504873" y="5994400"/>
            <a:ext cx="5985163" cy="1323439"/>
          </a:xfrm>
          <a:prstGeom prst="rect">
            <a:avLst/>
          </a:prstGeom>
          <a:noFill/>
        </p:spPr>
        <p:txBody>
          <a:bodyPr wrap="square" rtlCol="0">
            <a:spAutoFit/>
          </a:bodyPr>
          <a:lstStyle/>
          <a:p>
            <a:r>
              <a:rPr lang="vi-VN" sz="4000" b="1" dirty="0">
                <a:solidFill>
                  <a:srgbClr val="FF0000"/>
                </a:solidFill>
                <a:latin typeface="+mj-lt"/>
              </a:rPr>
              <a:t>Gọi cơn nắng ấm tràn đầy</a:t>
            </a:r>
          </a:p>
          <a:p>
            <a:endParaRPr lang="vi-VN" sz="4000" b="1" dirty="0">
              <a:solidFill>
                <a:srgbClr val="FF0000"/>
              </a:solidFill>
              <a:latin typeface="+mj-lt"/>
            </a:endParaRPr>
          </a:p>
        </p:txBody>
      </p:sp>
    </p:spTree>
    <p:extLst>
      <p:ext uri="{BB962C8B-B14F-4D97-AF65-F5344CB8AC3E}">
        <p14:creationId xmlns:p14="http://schemas.microsoft.com/office/powerpoint/2010/main" val="379293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05"/>
            <a:ext cx="12192000" cy="6964605"/>
          </a:xfrm>
          <a:prstGeom prst="rect">
            <a:avLst/>
          </a:prstGeom>
        </p:spPr>
      </p:pic>
      <p:sp>
        <p:nvSpPr>
          <p:cNvPr id="3" name="TextBox 2"/>
          <p:cNvSpPr txBox="1"/>
          <p:nvPr/>
        </p:nvSpPr>
        <p:spPr>
          <a:xfrm>
            <a:off x="249382" y="6253018"/>
            <a:ext cx="7556012" cy="984885"/>
          </a:xfrm>
          <a:prstGeom prst="rect">
            <a:avLst/>
          </a:prstGeom>
          <a:noFill/>
        </p:spPr>
        <p:txBody>
          <a:bodyPr wrap="square" rtlCol="0">
            <a:spAutoFit/>
          </a:bodyPr>
          <a:lstStyle/>
          <a:p>
            <a:r>
              <a:rPr lang="vi-VN" sz="4000" b="1" dirty="0">
                <a:solidFill>
                  <a:srgbClr val="FF0000"/>
                </a:solidFill>
                <a:latin typeface="+mj-lt"/>
              </a:rPr>
              <a:t>Gọi con sáo vỗ cánh bay tìm đàn</a:t>
            </a:r>
          </a:p>
          <a:p>
            <a:endParaRPr lang="vi-VN" dirty="0"/>
          </a:p>
        </p:txBody>
      </p:sp>
    </p:spTree>
    <p:extLst>
      <p:ext uri="{BB962C8B-B14F-4D97-AF65-F5344CB8AC3E}">
        <p14:creationId xmlns:p14="http://schemas.microsoft.com/office/powerpoint/2010/main" val="3392941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022109" y="6096000"/>
            <a:ext cx="5800436" cy="984885"/>
          </a:xfrm>
          <a:prstGeom prst="rect">
            <a:avLst/>
          </a:prstGeom>
          <a:noFill/>
        </p:spPr>
        <p:txBody>
          <a:bodyPr wrap="square" rtlCol="0">
            <a:spAutoFit/>
          </a:bodyPr>
          <a:lstStyle/>
          <a:p>
            <a:r>
              <a:rPr lang="vi-VN" sz="4000" b="1" dirty="0">
                <a:solidFill>
                  <a:srgbClr val="7030A0"/>
                </a:solidFill>
                <a:latin typeface="+mj-lt"/>
              </a:rPr>
              <a:t>Gọi cho con én bay sang</a:t>
            </a:r>
          </a:p>
          <a:p>
            <a:endParaRPr lang="vi-VN" dirty="0"/>
          </a:p>
        </p:txBody>
      </p:sp>
    </p:spTree>
    <p:extLst>
      <p:ext uri="{BB962C8B-B14F-4D97-AF65-F5344CB8AC3E}">
        <p14:creationId xmlns:p14="http://schemas.microsoft.com/office/powerpoint/2010/main" val="2806727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8701"/>
          </a:xfrm>
          <a:prstGeom prst="rect">
            <a:avLst/>
          </a:prstGeom>
        </p:spPr>
      </p:pic>
      <p:sp>
        <p:nvSpPr>
          <p:cNvPr id="3" name="TextBox 2"/>
          <p:cNvSpPr txBox="1"/>
          <p:nvPr/>
        </p:nvSpPr>
        <p:spPr>
          <a:xfrm>
            <a:off x="3289955" y="6117996"/>
            <a:ext cx="8902045" cy="1323439"/>
          </a:xfrm>
          <a:prstGeom prst="rect">
            <a:avLst/>
          </a:prstGeom>
          <a:noFill/>
        </p:spPr>
        <p:txBody>
          <a:bodyPr wrap="square" rtlCol="0">
            <a:spAutoFit/>
          </a:bodyPr>
          <a:lstStyle/>
          <a:p>
            <a:r>
              <a:rPr lang="vi-VN" sz="4000" b="1" dirty="0">
                <a:solidFill>
                  <a:srgbClr val="7030A0"/>
                </a:solidFill>
                <a:latin typeface="+mj-lt"/>
              </a:rPr>
              <a:t>Gọi cơn gió thoảng mơ màng tiếng xuân</a:t>
            </a:r>
          </a:p>
          <a:p>
            <a:endParaRPr lang="vi-VN" sz="4000" b="1" dirty="0">
              <a:solidFill>
                <a:srgbClr val="7030A0"/>
              </a:solidFill>
              <a:latin typeface="+mj-lt"/>
            </a:endParaRPr>
          </a:p>
        </p:txBody>
      </p:sp>
    </p:spTree>
    <p:extLst>
      <p:ext uri="{BB962C8B-B14F-4D97-AF65-F5344CB8AC3E}">
        <p14:creationId xmlns:p14="http://schemas.microsoft.com/office/powerpoint/2010/main" val="2556392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3600" cy="6858000"/>
          </a:xfrm>
          <a:prstGeom prst="rect">
            <a:avLst/>
          </a:prstGeom>
        </p:spPr>
      </p:pic>
      <p:sp>
        <p:nvSpPr>
          <p:cNvPr id="3" name="TextBox 2"/>
          <p:cNvSpPr txBox="1"/>
          <p:nvPr/>
        </p:nvSpPr>
        <p:spPr>
          <a:xfrm>
            <a:off x="3602182" y="3066473"/>
            <a:ext cx="5865091" cy="1200329"/>
          </a:xfrm>
          <a:prstGeom prst="rect">
            <a:avLst/>
          </a:prstGeom>
          <a:noFill/>
        </p:spPr>
        <p:txBody>
          <a:bodyPr wrap="square" rtlCol="0">
            <a:spAutoFit/>
          </a:bodyPr>
          <a:lstStyle/>
          <a:p>
            <a:r>
              <a:rPr lang="vi-VN" sz="7200" b="1" dirty="0">
                <a:solidFill>
                  <a:srgbClr val="FF0000"/>
                </a:solidFill>
                <a:latin typeface="+mj-lt"/>
              </a:rPr>
              <a:t>ĐÀM THOẠI</a:t>
            </a:r>
          </a:p>
        </p:txBody>
      </p:sp>
    </p:spTree>
    <p:extLst>
      <p:ext uri="{BB962C8B-B14F-4D97-AF65-F5344CB8AC3E}">
        <p14:creationId xmlns:p14="http://schemas.microsoft.com/office/powerpoint/2010/main" val="980023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991678" y="407504"/>
            <a:ext cx="6182139" cy="584775"/>
          </a:xfrm>
          <a:prstGeom prst="rect">
            <a:avLst/>
          </a:prstGeom>
          <a:noFill/>
        </p:spPr>
        <p:txBody>
          <a:bodyPr wrap="square" rtlCol="0">
            <a:spAutoFit/>
          </a:bodyPr>
          <a:lstStyle/>
          <a:p>
            <a:pPr algn="ctr"/>
            <a:r>
              <a:rPr lang="vi-VN" sz="3200" b="1" dirty="0">
                <a:solidFill>
                  <a:srgbClr val="7030A0"/>
                </a:solidFill>
                <a:latin typeface="+mj-lt"/>
              </a:rPr>
              <a:t>Bài thơ nói về mùa gì trong năm?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5733" y="4129538"/>
            <a:ext cx="2911375" cy="17675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733" y="1716874"/>
            <a:ext cx="2857500" cy="1688069"/>
          </a:xfrm>
          <a:prstGeom prst="rect">
            <a:avLst/>
          </a:prstGeom>
        </p:spPr>
      </p:pic>
      <p:sp>
        <p:nvSpPr>
          <p:cNvPr id="6" name="TextBox 5"/>
          <p:cNvSpPr txBox="1"/>
          <p:nvPr/>
        </p:nvSpPr>
        <p:spPr>
          <a:xfrm>
            <a:off x="5929460" y="2366128"/>
            <a:ext cx="2956122" cy="369332"/>
          </a:xfrm>
          <a:prstGeom prst="rect">
            <a:avLst/>
          </a:prstGeom>
          <a:noFill/>
        </p:spPr>
        <p:txBody>
          <a:bodyPr wrap="square" rtlCol="0">
            <a:spAutoFit/>
          </a:bodyPr>
          <a:lstStyle/>
          <a:p>
            <a:r>
              <a:rPr lang="vi-VN" dirty="0"/>
              <a:t>Đáp án 1: Mùa đông</a:t>
            </a:r>
          </a:p>
        </p:txBody>
      </p:sp>
      <p:sp>
        <p:nvSpPr>
          <p:cNvPr id="7" name="TextBox 6"/>
          <p:cNvSpPr txBox="1"/>
          <p:nvPr/>
        </p:nvSpPr>
        <p:spPr>
          <a:xfrm>
            <a:off x="5929459" y="4703975"/>
            <a:ext cx="2657949" cy="369332"/>
          </a:xfrm>
          <a:prstGeom prst="rect">
            <a:avLst/>
          </a:prstGeom>
          <a:noFill/>
        </p:spPr>
        <p:txBody>
          <a:bodyPr wrap="square" rtlCol="0">
            <a:spAutoFit/>
          </a:bodyPr>
          <a:lstStyle/>
          <a:p>
            <a:r>
              <a:rPr lang="vi-VN" dirty="0"/>
              <a:t>Đáp án 2: Mùa xuân</a:t>
            </a:r>
          </a:p>
        </p:txBody>
      </p:sp>
    </p:spTree>
    <p:extLst>
      <p:ext uri="{BB962C8B-B14F-4D97-AF65-F5344CB8AC3E}">
        <p14:creationId xmlns:p14="http://schemas.microsoft.com/office/powerpoint/2010/main" val="1329246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nodeType="clickEffect">
                                  <p:stCondLst>
                                    <p:cond delay="0"/>
                                  </p:stCondLst>
                                  <p:childTnLst>
                                    <p:animEffect transition="out" filter="fade">
                                      <p:cBhvr>
                                        <p:cTn id="22" dur="1000"/>
                                        <p:tgtEl>
                                          <p:spTgt spid="5"/>
                                        </p:tgtEl>
                                      </p:cBhvr>
                                    </p:animEffect>
                                    <p:anim calcmode="lin" valueType="num">
                                      <p:cBhvr>
                                        <p:cTn id="23" dur="1000"/>
                                        <p:tgtEl>
                                          <p:spTgt spid="5"/>
                                        </p:tgtEl>
                                        <p:attrNameLst>
                                          <p:attrName>ppt_x</p:attrName>
                                        </p:attrNameLst>
                                      </p:cBhvr>
                                      <p:tavLst>
                                        <p:tav tm="0">
                                          <p:val>
                                            <p:strVal val="ppt_x"/>
                                          </p:val>
                                        </p:tav>
                                        <p:tav tm="100000">
                                          <p:val>
                                            <p:strVal val="ppt_x"/>
                                          </p:val>
                                        </p:tav>
                                      </p:tavLst>
                                    </p:anim>
                                    <p:anim calcmode="lin" valueType="num">
                                      <p:cBhvr>
                                        <p:cTn id="24" dur="1000"/>
                                        <p:tgtEl>
                                          <p:spTgt spid="5"/>
                                        </p:tgtEl>
                                        <p:attrNameLst>
                                          <p:attrName>ppt_y</p:attrName>
                                        </p:attrNameLst>
                                      </p:cBhvr>
                                      <p:tavLst>
                                        <p:tav tm="0">
                                          <p:val>
                                            <p:strVal val="ppt_y"/>
                                          </p:val>
                                        </p:tav>
                                        <p:tav tm="100000">
                                          <p:val>
                                            <p:strVal val="ppt_y+.1"/>
                                          </p:val>
                                        </p:tav>
                                      </p:tavLst>
                                    </p:anim>
                                    <p:set>
                                      <p:cBhvr>
                                        <p:cTn id="25" dur="1" fill="hold">
                                          <p:stCondLst>
                                            <p:cond delay="999"/>
                                          </p:stCondLst>
                                        </p:cTn>
                                        <p:tgtEl>
                                          <p:spTgt spid="5"/>
                                        </p:tgtEl>
                                        <p:attrNameLst>
                                          <p:attrName>style.visibility</p:attrName>
                                        </p:attrNameLst>
                                      </p:cBhvr>
                                      <p:to>
                                        <p:strVal val="hidden"/>
                                      </p:to>
                                    </p:set>
                                  </p:childTnLst>
                                </p:cTn>
                              </p:par>
                              <p:par>
                                <p:cTn id="26" presetID="42" presetClass="exit" presetSubtype="0" fill="hold" grpId="1" nodeType="withEffect">
                                  <p:stCondLst>
                                    <p:cond delay="0"/>
                                  </p:stCondLst>
                                  <p:childTnLst>
                                    <p:animEffect transition="out" filter="fade">
                                      <p:cBhvr>
                                        <p:cTn id="27" dur="1000"/>
                                        <p:tgtEl>
                                          <p:spTgt spid="6"/>
                                        </p:tgtEl>
                                      </p:cBhvr>
                                    </p:animEffect>
                                    <p:anim calcmode="lin" valueType="num">
                                      <p:cBhvr>
                                        <p:cTn id="28" dur="1000"/>
                                        <p:tgtEl>
                                          <p:spTgt spid="6"/>
                                        </p:tgtEl>
                                        <p:attrNameLst>
                                          <p:attrName>ppt_x</p:attrName>
                                        </p:attrNameLst>
                                      </p:cBhvr>
                                      <p:tavLst>
                                        <p:tav tm="0">
                                          <p:val>
                                            <p:strVal val="ppt_x"/>
                                          </p:val>
                                        </p:tav>
                                        <p:tav tm="100000">
                                          <p:val>
                                            <p:strVal val="ppt_x"/>
                                          </p:val>
                                        </p:tav>
                                      </p:tavLst>
                                    </p:anim>
                                    <p:anim calcmode="lin" valueType="num">
                                      <p:cBhvr>
                                        <p:cTn id="29" dur="1000"/>
                                        <p:tgtEl>
                                          <p:spTgt spid="6"/>
                                        </p:tgtEl>
                                        <p:attrNameLst>
                                          <p:attrName>ppt_y</p:attrName>
                                        </p:attrNameLst>
                                      </p:cBhvr>
                                      <p:tavLst>
                                        <p:tav tm="0">
                                          <p:val>
                                            <p:strVal val="ppt_y"/>
                                          </p:val>
                                        </p:tav>
                                        <p:tav tm="100000">
                                          <p:val>
                                            <p:strVal val="ppt_y+.1"/>
                                          </p:val>
                                        </p:tav>
                                      </p:tavLst>
                                    </p:anim>
                                    <p:set>
                                      <p:cBhvr>
                                        <p:cTn id="3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620078" y="407504"/>
            <a:ext cx="8497957" cy="584775"/>
          </a:xfrm>
          <a:prstGeom prst="rect">
            <a:avLst/>
          </a:prstGeom>
          <a:noFill/>
        </p:spPr>
        <p:txBody>
          <a:bodyPr wrap="square" rtlCol="0">
            <a:spAutoFit/>
          </a:bodyPr>
          <a:lstStyle/>
          <a:p>
            <a:r>
              <a:rPr lang="vi-VN" sz="3200" b="1" dirty="0">
                <a:solidFill>
                  <a:srgbClr val="FF0000"/>
                </a:solidFill>
                <a:latin typeface="+mj-lt"/>
              </a:rPr>
              <a:t>Trong bài thơ mùa xuân gọi dậy những gì đây?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92695"/>
            <a:ext cx="3826565" cy="27283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6564" y="1192696"/>
            <a:ext cx="4329936" cy="272837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6500" y="1192696"/>
            <a:ext cx="4035500" cy="272837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921068"/>
            <a:ext cx="3826565" cy="293693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6565" y="3921067"/>
            <a:ext cx="4329934" cy="293693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6499" y="3921067"/>
            <a:ext cx="4035501" cy="2936933"/>
          </a:xfrm>
          <a:prstGeom prst="rect">
            <a:avLst/>
          </a:prstGeom>
        </p:spPr>
      </p:pic>
    </p:spTree>
    <p:extLst>
      <p:ext uri="{BB962C8B-B14F-4D97-AF65-F5344CB8AC3E}">
        <p14:creationId xmlns:p14="http://schemas.microsoft.com/office/powerpoint/2010/main" val="3233876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341783" y="397565"/>
            <a:ext cx="8110329" cy="707886"/>
          </a:xfrm>
          <a:prstGeom prst="rect">
            <a:avLst/>
          </a:prstGeom>
          <a:noFill/>
        </p:spPr>
        <p:txBody>
          <a:bodyPr wrap="square" rtlCol="0">
            <a:spAutoFit/>
          </a:bodyPr>
          <a:lstStyle/>
          <a:p>
            <a:pPr algn="ctr"/>
            <a:r>
              <a:rPr lang="vi-VN" sz="4000" dirty="0">
                <a:solidFill>
                  <a:srgbClr val="FF0000"/>
                </a:solidFill>
                <a:latin typeface="+mj-lt"/>
              </a:rPr>
              <a:t>Mùa xuân đã gọi con Én đi đâu?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93889" y="2153676"/>
            <a:ext cx="2494722" cy="142582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047" y="4698894"/>
            <a:ext cx="2579563" cy="1367873"/>
          </a:xfrm>
          <a:prstGeom prst="rect">
            <a:avLst/>
          </a:prstGeom>
        </p:spPr>
      </p:pic>
      <p:sp>
        <p:nvSpPr>
          <p:cNvPr id="5" name="TextBox 4"/>
          <p:cNvSpPr txBox="1"/>
          <p:nvPr/>
        </p:nvSpPr>
        <p:spPr>
          <a:xfrm>
            <a:off x="5363852" y="2677212"/>
            <a:ext cx="2408548" cy="378758"/>
          </a:xfrm>
          <a:prstGeom prst="rect">
            <a:avLst/>
          </a:prstGeom>
          <a:noFill/>
        </p:spPr>
        <p:txBody>
          <a:bodyPr wrap="square" rtlCol="0">
            <a:spAutoFit/>
          </a:bodyPr>
          <a:lstStyle/>
          <a:p>
            <a:r>
              <a:rPr lang="vi-VN" dirty="0"/>
              <a:t>Đáp án 1: Bay sang</a:t>
            </a:r>
          </a:p>
        </p:txBody>
      </p:sp>
      <p:sp>
        <p:nvSpPr>
          <p:cNvPr id="6" name="TextBox 5"/>
          <p:cNvSpPr txBox="1"/>
          <p:nvPr/>
        </p:nvSpPr>
        <p:spPr>
          <a:xfrm>
            <a:off x="5363852" y="5198165"/>
            <a:ext cx="3167406" cy="369332"/>
          </a:xfrm>
          <a:prstGeom prst="rect">
            <a:avLst/>
          </a:prstGeom>
          <a:noFill/>
        </p:spPr>
        <p:txBody>
          <a:bodyPr wrap="square" rtlCol="0">
            <a:spAutoFit/>
          </a:bodyPr>
          <a:lstStyle/>
          <a:p>
            <a:r>
              <a:rPr lang="vi-VN" dirty="0"/>
              <a:t>Đáp án 2: Đập trên cành cây</a:t>
            </a:r>
          </a:p>
        </p:txBody>
      </p:sp>
    </p:spTree>
    <p:extLst>
      <p:ext uri="{BB962C8B-B14F-4D97-AF65-F5344CB8AC3E}">
        <p14:creationId xmlns:p14="http://schemas.microsoft.com/office/powerpoint/2010/main" val="1917493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4"/>
                                        </p:tgtEl>
                                        <p:attrNameLst>
                                          <p:attrName>ppt_w</p:attrName>
                                        </p:attrNameLst>
                                      </p:cBhvr>
                                      <p:tavLst>
                                        <p:tav tm="0">
                                          <p:val>
                                            <p:strVal val="ppt_w"/>
                                          </p:val>
                                        </p:tav>
                                        <p:tav tm="100000">
                                          <p:val>
                                            <p:fltVal val="0"/>
                                          </p:val>
                                        </p:tav>
                                      </p:tavLst>
                                    </p:anim>
                                    <p:anim calcmode="lin" valueType="num">
                                      <p:cBhvr>
                                        <p:cTn id="23" dur="500"/>
                                        <p:tgtEl>
                                          <p:spTgt spid="4"/>
                                        </p:tgtEl>
                                        <p:attrNameLst>
                                          <p:attrName>ppt_h</p:attrName>
                                        </p:attrNameLst>
                                      </p:cBhvr>
                                      <p:tavLst>
                                        <p:tav tm="0">
                                          <p:val>
                                            <p:strVal val="ppt_h"/>
                                          </p:val>
                                        </p:tav>
                                        <p:tav tm="100000">
                                          <p:val>
                                            <p:fltVal val="0"/>
                                          </p:val>
                                        </p:tav>
                                      </p:tavLst>
                                    </p:anim>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53" presetClass="exit" presetSubtype="32" fill="hold" grpId="1" nodeType="with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441174" y="268357"/>
            <a:ext cx="9312965" cy="1077218"/>
          </a:xfrm>
          <a:prstGeom prst="rect">
            <a:avLst/>
          </a:prstGeom>
          <a:noFill/>
        </p:spPr>
        <p:txBody>
          <a:bodyPr wrap="square" rtlCol="0">
            <a:spAutoFit/>
          </a:bodyPr>
          <a:lstStyle/>
          <a:p>
            <a:pPr algn="ctr"/>
            <a:r>
              <a:rPr lang="vi-VN" sz="3200" dirty="0">
                <a:solidFill>
                  <a:srgbClr val="FF0000"/>
                </a:solidFill>
                <a:latin typeface="+mj-lt"/>
              </a:rPr>
              <a:t>Các con có hiểu từ “gọi và từ gọi dậy” được nhắc đi nhắc lại trong bài là như thế nào không? </a:t>
            </a:r>
          </a:p>
        </p:txBody>
      </p:sp>
      <p:sp>
        <p:nvSpPr>
          <p:cNvPr id="3" name="TextBox 2"/>
          <p:cNvSpPr txBox="1"/>
          <p:nvPr/>
        </p:nvSpPr>
        <p:spPr>
          <a:xfrm>
            <a:off x="1620078" y="1798983"/>
            <a:ext cx="7941365" cy="2246769"/>
          </a:xfrm>
          <a:prstGeom prst="rect">
            <a:avLst/>
          </a:prstGeom>
          <a:noFill/>
        </p:spPr>
        <p:txBody>
          <a:bodyPr wrap="square" rtlCol="0">
            <a:spAutoFit/>
          </a:bodyPr>
          <a:lstStyle/>
          <a:p>
            <a:pPr algn="ctr"/>
            <a:r>
              <a:rPr lang="vi-VN" sz="2800" dirty="0">
                <a:solidFill>
                  <a:srgbClr val="7030A0"/>
                </a:solidFill>
                <a:latin typeface="+mj-lt"/>
              </a:rPr>
              <a:t>Giải nghĩa từ  “gọi và gọi dậy” có nghĩa là đánh thức, gọi về  những trồi non, nắng ấm, bông hoa … ngủ quên trong mùa đông lạnh giá thức dậy, quay về khi mùa xuân mùa xuân ấm áp đến.</a:t>
            </a:r>
          </a:p>
          <a:p>
            <a:pPr algn="ctr"/>
            <a:endParaRPr lang="vi-VN" sz="2800" dirty="0">
              <a:latin typeface="+mj-lt"/>
            </a:endParaRPr>
          </a:p>
        </p:txBody>
      </p:sp>
    </p:spTree>
    <p:extLst>
      <p:ext uri="{BB962C8B-B14F-4D97-AF65-F5344CB8AC3E}">
        <p14:creationId xmlns:p14="http://schemas.microsoft.com/office/powerpoint/2010/main" val="1994402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605414" y="778588"/>
            <a:ext cx="4371583" cy="646331"/>
          </a:xfrm>
          <a:prstGeom prst="rect">
            <a:avLst/>
          </a:prstGeom>
          <a:noFill/>
        </p:spPr>
        <p:txBody>
          <a:bodyPr wrap="square" rtlCol="0">
            <a:spAutoFit/>
          </a:bodyPr>
          <a:lstStyle/>
          <a:p>
            <a:r>
              <a:rPr lang="en-US" sz="3600">
                <a:solidFill>
                  <a:srgbClr val="FF0000"/>
                </a:solidFill>
              </a:rPr>
              <a:t>Mục đích – yêu cầu</a:t>
            </a:r>
          </a:p>
        </p:txBody>
      </p:sp>
      <p:sp>
        <p:nvSpPr>
          <p:cNvPr id="6" name="TextBox 5"/>
          <p:cNvSpPr txBox="1"/>
          <p:nvPr/>
        </p:nvSpPr>
        <p:spPr>
          <a:xfrm>
            <a:off x="876821" y="2141951"/>
            <a:ext cx="7828767" cy="4154984"/>
          </a:xfrm>
          <a:prstGeom prst="rect">
            <a:avLst/>
          </a:prstGeom>
          <a:noFill/>
        </p:spPr>
        <p:txBody>
          <a:bodyPr wrap="square" rtlCol="0">
            <a:spAutoFit/>
          </a:bodyPr>
          <a:lstStyle/>
          <a:p>
            <a:r>
              <a:rPr lang="vi-VN" sz="2400" b="1">
                <a:solidFill>
                  <a:srgbClr val="0070C0"/>
                </a:solidFill>
                <a:latin typeface="+mj-lt"/>
              </a:rPr>
              <a:t>1. Kiến thức:</a:t>
            </a:r>
            <a:endParaRPr lang="vi-VN" sz="2400">
              <a:solidFill>
                <a:srgbClr val="0070C0"/>
              </a:solidFill>
              <a:latin typeface="+mj-lt"/>
            </a:endParaRPr>
          </a:p>
          <a:p>
            <a:r>
              <a:rPr lang="vi-VN" sz="2400">
                <a:solidFill>
                  <a:srgbClr val="0070C0"/>
                </a:solidFill>
                <a:latin typeface="+mj-lt"/>
              </a:rPr>
              <a:t>- Trẻ nhớ tên tác giả, tên bài thơ "Mùa xuân“</a:t>
            </a:r>
            <a:r>
              <a:rPr lang="en-US" sz="2400">
                <a:solidFill>
                  <a:srgbClr val="0070C0"/>
                </a:solidFill>
                <a:latin typeface="+mj-lt"/>
              </a:rPr>
              <a:t>.</a:t>
            </a:r>
            <a:endParaRPr lang="vi-VN" sz="2400">
              <a:solidFill>
                <a:srgbClr val="0070C0"/>
              </a:solidFill>
              <a:latin typeface="+mj-lt"/>
            </a:endParaRPr>
          </a:p>
          <a:p>
            <a:r>
              <a:rPr lang="en-US" sz="2400">
                <a:solidFill>
                  <a:srgbClr val="0070C0"/>
                </a:solidFill>
                <a:latin typeface="+mj-lt"/>
              </a:rPr>
              <a:t>- </a:t>
            </a:r>
            <a:r>
              <a:rPr lang="vi-VN" sz="2400">
                <a:solidFill>
                  <a:srgbClr val="0070C0"/>
                </a:solidFill>
                <a:latin typeface="+mj-lt"/>
              </a:rPr>
              <a:t>Trẻ hiểu nội dung bài thơ</a:t>
            </a:r>
            <a:r>
              <a:rPr lang="en-US" sz="2400">
                <a:solidFill>
                  <a:srgbClr val="0070C0"/>
                </a:solidFill>
                <a:latin typeface="+mj-lt"/>
              </a:rPr>
              <a:t>.</a:t>
            </a:r>
          </a:p>
          <a:p>
            <a:endParaRPr lang="vi-VN" sz="2400">
              <a:solidFill>
                <a:srgbClr val="0070C0"/>
              </a:solidFill>
              <a:latin typeface="+mj-lt"/>
            </a:endParaRPr>
          </a:p>
          <a:p>
            <a:r>
              <a:rPr lang="vi-VN" sz="2400" b="1">
                <a:solidFill>
                  <a:srgbClr val="0070C0"/>
                </a:solidFill>
                <a:latin typeface="+mj-lt"/>
              </a:rPr>
              <a:t>2. Kỹ năng:</a:t>
            </a:r>
            <a:endParaRPr lang="vi-VN" sz="2400">
              <a:solidFill>
                <a:srgbClr val="0070C0"/>
              </a:solidFill>
              <a:latin typeface="+mj-lt"/>
            </a:endParaRPr>
          </a:p>
          <a:p>
            <a:r>
              <a:rPr lang="en-US" sz="2400">
                <a:solidFill>
                  <a:srgbClr val="0070C0"/>
                </a:solidFill>
                <a:latin typeface="Times New Roman" panose="02020603050405020304" pitchFamily="18" charset="0"/>
                <a:cs typeface="Times New Roman" panose="02020603050405020304" pitchFamily="18" charset="0"/>
              </a:rPr>
              <a:t>- Rèn cho trẻ kỹ năng ghi nhớ, chú ý có chủ đích.</a:t>
            </a:r>
          </a:p>
          <a:p>
            <a:r>
              <a:rPr lang="en-US" sz="2400">
                <a:solidFill>
                  <a:srgbClr val="0070C0"/>
                </a:solidFill>
                <a:latin typeface="Times New Roman" panose="02020603050405020304" pitchFamily="18" charset="0"/>
                <a:cs typeface="Times New Roman" panose="02020603050405020304" pitchFamily="18" charset="0"/>
              </a:rPr>
              <a:t>- Rèn kỹ năng trả lời câu hỏi mạch lạc.</a:t>
            </a:r>
          </a:p>
          <a:p>
            <a:endParaRPr lang="en-US" sz="2400">
              <a:solidFill>
                <a:srgbClr val="0070C0"/>
              </a:solidFill>
              <a:latin typeface="Times New Roman" panose="02020603050405020304" pitchFamily="18" charset="0"/>
              <a:cs typeface="Times New Roman" panose="02020603050405020304" pitchFamily="18" charset="0"/>
            </a:endParaRPr>
          </a:p>
          <a:p>
            <a:r>
              <a:rPr lang="vi-VN" sz="2400" b="1">
                <a:solidFill>
                  <a:srgbClr val="0070C0"/>
                </a:solidFill>
                <a:latin typeface="+mj-lt"/>
              </a:rPr>
              <a:t>3. Giáo dục:</a:t>
            </a:r>
            <a:endParaRPr lang="en-US" sz="2400" b="1">
              <a:solidFill>
                <a:srgbClr val="0070C0"/>
              </a:solidFill>
              <a:latin typeface="+mj-lt"/>
            </a:endParaRPr>
          </a:p>
          <a:p>
            <a:r>
              <a:rPr lang="en-US" sz="2400">
                <a:solidFill>
                  <a:srgbClr val="0070C0"/>
                </a:solidFill>
                <a:latin typeface="Times New Roman" panose="02020603050405020304" pitchFamily="18" charset="0"/>
                <a:cs typeface="Times New Roman" panose="02020603050405020304" pitchFamily="18" charset="0"/>
              </a:rPr>
              <a:t>- Trẻ hứng thú tham gia các hoạt động.</a:t>
            </a:r>
            <a:endParaRPr lang="vi-VN" sz="2400">
              <a:solidFill>
                <a:srgbClr val="0070C0"/>
              </a:solidFill>
              <a:latin typeface="Times New Roman" panose="02020603050405020304" pitchFamily="18" charset="0"/>
              <a:cs typeface="Times New Roman" panose="02020603050405020304" pitchFamily="18" charset="0"/>
            </a:endParaRPr>
          </a:p>
          <a:p>
            <a:r>
              <a:rPr lang="vi-VN" sz="2400">
                <a:solidFill>
                  <a:srgbClr val="0070C0"/>
                </a:solidFill>
                <a:latin typeface="+mj-lt"/>
              </a:rPr>
              <a:t>- Giáo dục trẻ yêu thích thiên nhiên và bảo vệ môi trường.</a:t>
            </a:r>
          </a:p>
        </p:txBody>
      </p:sp>
    </p:spTree>
    <p:extLst>
      <p:ext uri="{BB962C8B-B14F-4D97-AF65-F5344CB8AC3E}">
        <p14:creationId xmlns:p14="http://schemas.microsoft.com/office/powerpoint/2010/main" val="3953594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669774" y="1649896"/>
            <a:ext cx="8338930" cy="2062103"/>
          </a:xfrm>
          <a:prstGeom prst="rect">
            <a:avLst/>
          </a:prstGeom>
          <a:noFill/>
        </p:spPr>
        <p:txBody>
          <a:bodyPr wrap="square" rtlCol="0">
            <a:spAutoFit/>
          </a:bodyPr>
          <a:lstStyle/>
          <a:p>
            <a:pPr algn="ctr"/>
            <a:r>
              <a:rPr lang="vi-VN" sz="3200" dirty="0">
                <a:solidFill>
                  <a:srgbClr val="7030A0"/>
                </a:solidFill>
                <a:latin typeface="+mj-lt"/>
              </a:rPr>
              <a:t>“Mùa xuân” gọi con én bay sang còn có nghĩa là bay về. Vì mùa đông lạnh nên các con én bay đi trú rét, mùa xuân ấm áp đến các con én rủ nhau bay về để cùng đón mùa xuân</a:t>
            </a:r>
          </a:p>
        </p:txBody>
      </p:sp>
    </p:spTree>
    <p:extLst>
      <p:ext uri="{BB962C8B-B14F-4D97-AF65-F5344CB8AC3E}">
        <p14:creationId xmlns:p14="http://schemas.microsoft.com/office/powerpoint/2010/main" val="1648245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30217" y="2653748"/>
            <a:ext cx="7364896" cy="1015663"/>
          </a:xfrm>
          <a:prstGeom prst="rect">
            <a:avLst/>
          </a:prstGeom>
          <a:noFill/>
        </p:spPr>
        <p:txBody>
          <a:bodyPr wrap="square" rtlCol="0">
            <a:spAutoFit/>
          </a:bodyPr>
          <a:lstStyle/>
          <a:p>
            <a:pPr algn="ctr"/>
            <a:r>
              <a:rPr lang="vi-VN" sz="6000" b="1" dirty="0">
                <a:solidFill>
                  <a:srgbClr val="FF0000"/>
                </a:solidFill>
                <a:latin typeface="+mj-lt"/>
              </a:rPr>
              <a:t>Dạy trẻ đọc thơ</a:t>
            </a:r>
          </a:p>
        </p:txBody>
      </p:sp>
    </p:spTree>
    <p:extLst>
      <p:ext uri="{BB962C8B-B14F-4D97-AF65-F5344CB8AC3E}">
        <p14:creationId xmlns:p14="http://schemas.microsoft.com/office/powerpoint/2010/main" val="2294731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5309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266122" y="655983"/>
            <a:ext cx="6897756" cy="707886"/>
          </a:xfrm>
          <a:prstGeom prst="rect">
            <a:avLst/>
          </a:prstGeom>
          <a:noFill/>
        </p:spPr>
        <p:txBody>
          <a:bodyPr wrap="square" rtlCol="0">
            <a:spAutoFit/>
          </a:bodyPr>
          <a:lstStyle/>
          <a:p>
            <a:pPr algn="ctr"/>
            <a:r>
              <a:rPr lang="vi-VN" sz="4000" b="1" dirty="0">
                <a:solidFill>
                  <a:srgbClr val="7030A0"/>
                </a:solidFill>
                <a:latin typeface="+mj-lt"/>
              </a:rPr>
              <a:t>ỔN ĐỊNH TỔ CHỨC</a:t>
            </a:r>
          </a:p>
        </p:txBody>
      </p:sp>
      <p:sp>
        <p:nvSpPr>
          <p:cNvPr id="4" name="TextBox 3"/>
          <p:cNvSpPr txBox="1"/>
          <p:nvPr/>
        </p:nvSpPr>
        <p:spPr>
          <a:xfrm>
            <a:off x="3806687" y="2077278"/>
            <a:ext cx="3011556" cy="646331"/>
          </a:xfrm>
          <a:prstGeom prst="rect">
            <a:avLst/>
          </a:prstGeom>
          <a:noFill/>
        </p:spPr>
        <p:txBody>
          <a:bodyPr wrap="square" rtlCol="0">
            <a:spAutoFit/>
          </a:bodyPr>
          <a:lstStyle/>
          <a:p>
            <a:pPr algn="ctr"/>
            <a:r>
              <a:rPr lang="vi-VN" sz="3600" dirty="0">
                <a:solidFill>
                  <a:srgbClr val="7030A0"/>
                </a:solidFill>
                <a:latin typeface="+mj-lt"/>
              </a:rPr>
              <a:t>Câu đố</a:t>
            </a:r>
          </a:p>
        </p:txBody>
      </p:sp>
      <p:sp>
        <p:nvSpPr>
          <p:cNvPr id="5" name="TextBox 4"/>
          <p:cNvSpPr txBox="1"/>
          <p:nvPr/>
        </p:nvSpPr>
        <p:spPr>
          <a:xfrm>
            <a:off x="2554357" y="2594113"/>
            <a:ext cx="6023113" cy="2308324"/>
          </a:xfrm>
          <a:prstGeom prst="rect">
            <a:avLst/>
          </a:prstGeom>
          <a:noFill/>
        </p:spPr>
        <p:txBody>
          <a:bodyPr wrap="square" rtlCol="0">
            <a:spAutoFit/>
          </a:bodyPr>
          <a:lstStyle/>
          <a:p>
            <a:pPr algn="ctr"/>
            <a:r>
              <a:rPr lang="vi-VN" sz="2400" dirty="0">
                <a:solidFill>
                  <a:srgbClr val="FF0000"/>
                </a:solidFill>
                <a:latin typeface="+mj-lt"/>
              </a:rPr>
              <a:t>Mùa gì ấm áp</a:t>
            </a:r>
            <a:br>
              <a:rPr lang="vi-VN" sz="2400" dirty="0">
                <a:solidFill>
                  <a:srgbClr val="FF0000"/>
                </a:solidFill>
                <a:latin typeface="+mj-lt"/>
              </a:rPr>
            </a:br>
            <a:r>
              <a:rPr lang="vi-VN" sz="2400" dirty="0">
                <a:solidFill>
                  <a:srgbClr val="FF0000"/>
                </a:solidFill>
                <a:latin typeface="+mj-lt"/>
              </a:rPr>
              <a:t>Mưa phùn nhẹ bay</a:t>
            </a:r>
            <a:br>
              <a:rPr lang="vi-VN" sz="2400" dirty="0">
                <a:solidFill>
                  <a:srgbClr val="FF0000"/>
                </a:solidFill>
                <a:latin typeface="+mj-lt"/>
              </a:rPr>
            </a:br>
            <a:r>
              <a:rPr lang="vi-VN" sz="2400" dirty="0">
                <a:solidFill>
                  <a:srgbClr val="FF0000"/>
                </a:solidFill>
                <a:latin typeface="+mj-lt"/>
              </a:rPr>
              <a:t>Khắp chốn cỏ cây</a:t>
            </a:r>
            <a:br>
              <a:rPr lang="vi-VN" sz="2400" dirty="0">
                <a:solidFill>
                  <a:srgbClr val="FF0000"/>
                </a:solidFill>
                <a:latin typeface="+mj-lt"/>
              </a:rPr>
            </a:br>
            <a:r>
              <a:rPr lang="vi-VN" sz="2400" dirty="0">
                <a:solidFill>
                  <a:srgbClr val="FF0000"/>
                </a:solidFill>
                <a:latin typeface="+mj-lt"/>
              </a:rPr>
              <a:t>Đâm trồi nảy lộc ?</a:t>
            </a:r>
            <a:br>
              <a:rPr lang="vi-VN" sz="2400" dirty="0">
                <a:solidFill>
                  <a:srgbClr val="FF0000"/>
                </a:solidFill>
                <a:latin typeface="+mj-lt"/>
              </a:rPr>
            </a:br>
            <a:br>
              <a:rPr lang="vi-VN" sz="2400" dirty="0">
                <a:solidFill>
                  <a:srgbClr val="FF0000"/>
                </a:solidFill>
                <a:latin typeface="+mj-lt"/>
              </a:rPr>
            </a:br>
            <a:r>
              <a:rPr lang="vi-VN" sz="2400" dirty="0">
                <a:latin typeface="+mj-lt"/>
              </a:rPr>
              <a:t>                            </a:t>
            </a:r>
            <a:endParaRPr lang="vi-VN" dirty="0"/>
          </a:p>
        </p:txBody>
      </p:sp>
      <p:sp>
        <p:nvSpPr>
          <p:cNvPr id="6" name="TextBox 5"/>
          <p:cNvSpPr txBox="1"/>
          <p:nvPr/>
        </p:nvSpPr>
        <p:spPr>
          <a:xfrm>
            <a:off x="6698974" y="4452730"/>
            <a:ext cx="4472609" cy="1107996"/>
          </a:xfrm>
          <a:prstGeom prst="rect">
            <a:avLst/>
          </a:prstGeom>
          <a:noFill/>
        </p:spPr>
        <p:txBody>
          <a:bodyPr wrap="square" rtlCol="0">
            <a:spAutoFit/>
          </a:bodyPr>
          <a:lstStyle/>
          <a:p>
            <a:r>
              <a:rPr lang="vi-VN" sz="2400" dirty="0">
                <a:solidFill>
                  <a:srgbClr val="7030A0"/>
                </a:solidFill>
                <a:latin typeface="+mj-lt"/>
              </a:rPr>
              <a:t>Đáp án: Mùa Xuân</a:t>
            </a:r>
            <a:br>
              <a:rPr lang="vi-VN" sz="2400" dirty="0">
                <a:latin typeface="+mj-lt"/>
              </a:rPr>
            </a:br>
            <a:endParaRPr lang="vi-VN" sz="2400" dirty="0">
              <a:latin typeface="+mj-lt"/>
            </a:endParaRPr>
          </a:p>
          <a:p>
            <a:endParaRPr lang="vi-VN" dirty="0"/>
          </a:p>
        </p:txBody>
      </p:sp>
    </p:spTree>
    <p:extLst>
      <p:ext uri="{BB962C8B-B14F-4D97-AF65-F5344CB8AC3E}">
        <p14:creationId xmlns:p14="http://schemas.microsoft.com/office/powerpoint/2010/main" val="4200452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733965" y="2429164"/>
            <a:ext cx="8100290" cy="646331"/>
          </a:xfrm>
          <a:prstGeom prst="rect">
            <a:avLst/>
          </a:prstGeom>
          <a:noFill/>
        </p:spPr>
        <p:txBody>
          <a:bodyPr wrap="square" rtlCol="0">
            <a:spAutoFit/>
          </a:bodyPr>
          <a:lstStyle/>
          <a:p>
            <a:r>
              <a:rPr lang="vi-VN" sz="3600" b="1" dirty="0">
                <a:solidFill>
                  <a:srgbClr val="7030A0"/>
                </a:solidFill>
                <a:latin typeface="+mj-lt"/>
              </a:rPr>
              <a:t>Lần 1: Cô đọc diễn cảm bài thơ + tranh</a:t>
            </a:r>
          </a:p>
        </p:txBody>
      </p:sp>
    </p:spTree>
    <p:extLst>
      <p:ext uri="{BB962C8B-B14F-4D97-AF65-F5344CB8AC3E}">
        <p14:creationId xmlns:p14="http://schemas.microsoft.com/office/powerpoint/2010/main" val="2497263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239739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623930" y="218661"/>
            <a:ext cx="7007087" cy="523220"/>
          </a:xfrm>
          <a:prstGeom prst="rect">
            <a:avLst/>
          </a:prstGeom>
          <a:noFill/>
        </p:spPr>
        <p:txBody>
          <a:bodyPr wrap="square" rtlCol="0">
            <a:spAutoFit/>
          </a:bodyPr>
          <a:lstStyle/>
          <a:p>
            <a:r>
              <a:rPr lang="vi-VN" sz="2800" b="1" dirty="0">
                <a:latin typeface="+mj-lt"/>
              </a:rPr>
              <a:t>Cô vừa đọc cho các con nghe bài thơ gì?</a:t>
            </a:r>
          </a:p>
        </p:txBody>
      </p:sp>
      <p:pic>
        <p:nvPicPr>
          <p:cNvPr id="3" name="Picture 2"/>
          <p:cNvPicPr>
            <a:picLocks noChangeAspect="1"/>
          </p:cNvPicPr>
          <p:nvPr/>
        </p:nvPicPr>
        <p:blipFill>
          <a:blip r:embed="rId3"/>
          <a:stretch>
            <a:fillRect/>
          </a:stretch>
        </p:blipFill>
        <p:spPr>
          <a:xfrm>
            <a:off x="894521" y="1293950"/>
            <a:ext cx="2515025" cy="1414702"/>
          </a:xfrm>
          <a:prstGeom prst="rect">
            <a:avLst/>
          </a:prstGeom>
        </p:spPr>
      </p:pic>
      <p:sp>
        <p:nvSpPr>
          <p:cNvPr id="4" name="TextBox 3"/>
          <p:cNvSpPr txBox="1"/>
          <p:nvPr/>
        </p:nvSpPr>
        <p:spPr>
          <a:xfrm rot="10800000" flipH="1" flipV="1">
            <a:off x="3808430" y="1686217"/>
            <a:ext cx="6707170" cy="400110"/>
          </a:xfrm>
          <a:prstGeom prst="rect">
            <a:avLst/>
          </a:prstGeom>
          <a:noFill/>
        </p:spPr>
        <p:txBody>
          <a:bodyPr wrap="square" rtlCol="0">
            <a:spAutoFit/>
          </a:bodyPr>
          <a:lstStyle/>
          <a:p>
            <a:r>
              <a:rPr lang="vi-VN" sz="2000" dirty="0">
                <a:latin typeface="+mj-lt"/>
              </a:rPr>
              <a:t>Đáp án 1: Bài thơ “ Mùa Xuân ” – tác giả Dương Khâu Luông</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520" y="3899245"/>
            <a:ext cx="2515026" cy="1281940"/>
          </a:xfrm>
          <a:prstGeom prst="rect">
            <a:avLst/>
          </a:prstGeom>
        </p:spPr>
      </p:pic>
      <p:sp>
        <p:nvSpPr>
          <p:cNvPr id="6" name="TextBox 5"/>
          <p:cNvSpPr txBox="1"/>
          <p:nvPr/>
        </p:nvSpPr>
        <p:spPr>
          <a:xfrm>
            <a:off x="4214191" y="4263887"/>
            <a:ext cx="5416826" cy="400110"/>
          </a:xfrm>
          <a:prstGeom prst="rect">
            <a:avLst/>
          </a:prstGeom>
          <a:noFill/>
        </p:spPr>
        <p:txBody>
          <a:bodyPr wrap="square" rtlCol="0">
            <a:spAutoFit/>
          </a:bodyPr>
          <a:lstStyle/>
          <a:p>
            <a:r>
              <a:rPr lang="vi-VN" sz="2000" dirty="0">
                <a:latin typeface="+mj-lt"/>
              </a:rPr>
              <a:t>Đáp án 2: Bài thơ “ Rong và cá ”- tác giả Phạm Hổ</a:t>
            </a:r>
          </a:p>
        </p:txBody>
      </p:sp>
    </p:spTree>
    <p:extLst>
      <p:ext uri="{BB962C8B-B14F-4D97-AF65-F5344CB8AC3E}">
        <p14:creationId xmlns:p14="http://schemas.microsoft.com/office/powerpoint/2010/main" val="728014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nodeType="clickEffect">
                                  <p:stCondLst>
                                    <p:cond delay="0"/>
                                  </p:stCondLst>
                                  <p:childTnLst>
                                    <p:animEffect transition="out" filter="circle(out)">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par>
                                <p:cTn id="24" presetID="6" presetClass="exit" presetSubtype="32" fill="hold" grpId="1" nodeType="withEffect">
                                  <p:stCondLst>
                                    <p:cond delay="0"/>
                                  </p:stCondLst>
                                  <p:childTnLst>
                                    <p:animEffect transition="out" filter="circle(out)">
                                      <p:cBhvr>
                                        <p:cTn id="25" dur="2000"/>
                                        <p:tgtEl>
                                          <p:spTgt spid="6"/>
                                        </p:tgtEl>
                                      </p:cBhvr>
                                    </p:animEffect>
                                    <p:set>
                                      <p:cBhvr>
                                        <p:cTn id="26"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567709" y="2789382"/>
            <a:ext cx="8580582" cy="707886"/>
          </a:xfrm>
          <a:prstGeom prst="rect">
            <a:avLst/>
          </a:prstGeom>
          <a:noFill/>
        </p:spPr>
        <p:txBody>
          <a:bodyPr wrap="square" rtlCol="0">
            <a:spAutoFit/>
          </a:bodyPr>
          <a:lstStyle/>
          <a:p>
            <a:r>
              <a:rPr lang="vi-VN" sz="4000" b="1" dirty="0">
                <a:solidFill>
                  <a:srgbClr val="7030A0"/>
                </a:solidFill>
                <a:latin typeface="+mj-lt"/>
              </a:rPr>
              <a:t>Lần 2 : Cô đọc diễn cảm bài thơ + ppt</a:t>
            </a:r>
          </a:p>
        </p:txBody>
      </p:sp>
    </p:spTree>
    <p:extLst>
      <p:ext uri="{BB962C8B-B14F-4D97-AF65-F5344CB8AC3E}">
        <p14:creationId xmlns:p14="http://schemas.microsoft.com/office/powerpoint/2010/main" val="2615806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58000"/>
          </a:xfrm>
          <a:prstGeom prst="rect">
            <a:avLst/>
          </a:prstGeom>
        </p:spPr>
      </p:pic>
      <p:sp>
        <p:nvSpPr>
          <p:cNvPr id="3" name="TextBox 2"/>
          <p:cNvSpPr txBox="1"/>
          <p:nvPr/>
        </p:nvSpPr>
        <p:spPr>
          <a:xfrm>
            <a:off x="5829300" y="548640"/>
            <a:ext cx="7650479" cy="1015663"/>
          </a:xfrm>
          <a:prstGeom prst="rect">
            <a:avLst/>
          </a:prstGeom>
          <a:noFill/>
        </p:spPr>
        <p:txBody>
          <a:bodyPr wrap="square" rtlCol="0">
            <a:spAutoFit/>
          </a:bodyPr>
          <a:lstStyle/>
          <a:p>
            <a:r>
              <a:rPr lang="en-US" sz="6000" b="1">
                <a:solidFill>
                  <a:schemeClr val="tx1">
                    <a:lumMod val="95000"/>
                    <a:lumOff val="5000"/>
                  </a:schemeClr>
                </a:solidFill>
              </a:rPr>
              <a:t>Bài thơ “Mùa xuân”</a:t>
            </a:r>
          </a:p>
        </p:txBody>
      </p:sp>
      <p:sp>
        <p:nvSpPr>
          <p:cNvPr id="4" name="TextBox 3"/>
          <p:cNvSpPr txBox="1"/>
          <p:nvPr/>
        </p:nvSpPr>
        <p:spPr>
          <a:xfrm>
            <a:off x="7185892" y="1330036"/>
            <a:ext cx="5181600" cy="646331"/>
          </a:xfrm>
          <a:prstGeom prst="rect">
            <a:avLst/>
          </a:prstGeom>
          <a:noFill/>
        </p:spPr>
        <p:txBody>
          <a:bodyPr wrap="square" rtlCol="0">
            <a:spAutoFit/>
          </a:bodyPr>
          <a:lstStyle/>
          <a:p>
            <a:r>
              <a:rPr lang="vi-VN" sz="3600" b="1" dirty="0">
                <a:latin typeface="+mj-lt"/>
              </a:rPr>
              <a:t>Dương Khâu Luông</a:t>
            </a:r>
          </a:p>
        </p:txBody>
      </p:sp>
    </p:spTree>
    <p:extLst>
      <p:ext uri="{BB962C8B-B14F-4D97-AF65-F5344CB8AC3E}">
        <p14:creationId xmlns:p14="http://schemas.microsoft.com/office/powerpoint/2010/main" val="1768653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5209309"/>
            <a:ext cx="6206836" cy="1323439"/>
          </a:xfrm>
          <a:prstGeom prst="rect">
            <a:avLst/>
          </a:prstGeom>
          <a:noFill/>
        </p:spPr>
        <p:txBody>
          <a:bodyPr wrap="square" rtlCol="0">
            <a:spAutoFit/>
          </a:bodyPr>
          <a:lstStyle/>
          <a:p>
            <a:r>
              <a:rPr lang="vi-VN" sz="4000" b="1" dirty="0">
                <a:solidFill>
                  <a:srgbClr val="7030A0"/>
                </a:solidFill>
                <a:latin typeface="+mj-lt"/>
              </a:rPr>
              <a:t>Mùa xuân gọi dậy chồi non</a:t>
            </a:r>
          </a:p>
          <a:p>
            <a:endParaRPr lang="vi-VN" sz="4000" b="1" dirty="0">
              <a:solidFill>
                <a:srgbClr val="7030A0"/>
              </a:solidFill>
              <a:latin typeface="+mj-lt"/>
            </a:endParaRPr>
          </a:p>
        </p:txBody>
      </p:sp>
    </p:spTree>
    <p:extLst>
      <p:ext uri="{BB962C8B-B14F-4D97-AF65-F5344CB8AC3E}">
        <p14:creationId xmlns:p14="http://schemas.microsoft.com/office/powerpoint/2010/main" val="251229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458</Words>
  <Application>Microsoft Office PowerPoint</Application>
  <PresentationFormat>Widescreen</PresentationFormat>
  <Paragraphs>47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27</cp:revision>
  <dcterms:created xsi:type="dcterms:W3CDTF">2022-02-17T09:01:51Z</dcterms:created>
  <dcterms:modified xsi:type="dcterms:W3CDTF">2025-02-12T04:55:25Z</dcterms:modified>
</cp:coreProperties>
</file>