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3" r:id="rId2"/>
    <p:sldId id="260" r:id="rId3"/>
    <p:sldId id="259" r:id="rId4"/>
    <p:sldId id="258" r:id="rId5"/>
    <p:sldId id="266" r:id="rId6"/>
    <p:sldId id="279" r:id="rId7"/>
    <p:sldId id="261" r:id="rId8"/>
    <p:sldId id="267" r:id="rId9"/>
    <p:sldId id="280" r:id="rId10"/>
    <p:sldId id="281" r:id="rId11"/>
    <p:sldId id="270" r:id="rId12"/>
    <p:sldId id="282" r:id="rId13"/>
    <p:sldId id="27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6" d="100"/>
          <a:sy n="66" d="100"/>
        </p:scale>
        <p:origin x="90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5BE5DCF-6849-45B4-8313-F18E7B2EDB54}" type="datetimeFigureOut">
              <a:rPr lang="en-US" smtClean="0"/>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B3B821-7462-49E3-B7D6-39EDB6DD061E}" type="slidenum">
              <a:rPr lang="en-US" smtClean="0"/>
              <a:t>‹#›</a:t>
            </a:fld>
            <a:endParaRPr lang="en-US"/>
          </a:p>
        </p:txBody>
      </p:sp>
    </p:spTree>
    <p:extLst>
      <p:ext uri="{BB962C8B-B14F-4D97-AF65-F5344CB8AC3E}">
        <p14:creationId xmlns:p14="http://schemas.microsoft.com/office/powerpoint/2010/main" val="1172497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BE5DCF-6849-45B4-8313-F18E7B2EDB54}" type="datetimeFigureOut">
              <a:rPr lang="en-US" smtClean="0"/>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B3B821-7462-49E3-B7D6-39EDB6DD061E}" type="slidenum">
              <a:rPr lang="en-US" smtClean="0"/>
              <a:t>‹#›</a:t>
            </a:fld>
            <a:endParaRPr lang="en-US"/>
          </a:p>
        </p:txBody>
      </p:sp>
    </p:spTree>
    <p:extLst>
      <p:ext uri="{BB962C8B-B14F-4D97-AF65-F5344CB8AC3E}">
        <p14:creationId xmlns:p14="http://schemas.microsoft.com/office/powerpoint/2010/main" val="2287803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BE5DCF-6849-45B4-8313-F18E7B2EDB54}" type="datetimeFigureOut">
              <a:rPr lang="en-US" smtClean="0"/>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B3B821-7462-49E3-B7D6-39EDB6DD061E}" type="slidenum">
              <a:rPr lang="en-US" smtClean="0"/>
              <a:t>‹#›</a:t>
            </a:fld>
            <a:endParaRPr lang="en-US"/>
          </a:p>
        </p:txBody>
      </p:sp>
    </p:spTree>
    <p:extLst>
      <p:ext uri="{BB962C8B-B14F-4D97-AF65-F5344CB8AC3E}">
        <p14:creationId xmlns:p14="http://schemas.microsoft.com/office/powerpoint/2010/main" val="870106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BE5DCF-6849-45B4-8313-F18E7B2EDB54}" type="datetimeFigureOut">
              <a:rPr lang="en-US" smtClean="0"/>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B3B821-7462-49E3-B7D6-39EDB6DD061E}" type="slidenum">
              <a:rPr lang="en-US" smtClean="0"/>
              <a:t>‹#›</a:t>
            </a:fld>
            <a:endParaRPr lang="en-US"/>
          </a:p>
        </p:txBody>
      </p:sp>
    </p:spTree>
    <p:extLst>
      <p:ext uri="{BB962C8B-B14F-4D97-AF65-F5344CB8AC3E}">
        <p14:creationId xmlns:p14="http://schemas.microsoft.com/office/powerpoint/2010/main" val="1062872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5BE5DCF-6849-45B4-8313-F18E7B2EDB54}" type="datetimeFigureOut">
              <a:rPr lang="en-US" smtClean="0"/>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B3B821-7462-49E3-B7D6-39EDB6DD061E}" type="slidenum">
              <a:rPr lang="en-US" smtClean="0"/>
              <a:t>‹#›</a:t>
            </a:fld>
            <a:endParaRPr lang="en-US"/>
          </a:p>
        </p:txBody>
      </p:sp>
    </p:spTree>
    <p:extLst>
      <p:ext uri="{BB962C8B-B14F-4D97-AF65-F5344CB8AC3E}">
        <p14:creationId xmlns:p14="http://schemas.microsoft.com/office/powerpoint/2010/main" val="3939841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5BE5DCF-6849-45B4-8313-F18E7B2EDB54}" type="datetimeFigureOut">
              <a:rPr lang="en-US" smtClean="0"/>
              <a:t>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B3B821-7462-49E3-B7D6-39EDB6DD061E}" type="slidenum">
              <a:rPr lang="en-US" smtClean="0"/>
              <a:t>‹#›</a:t>
            </a:fld>
            <a:endParaRPr lang="en-US"/>
          </a:p>
        </p:txBody>
      </p:sp>
    </p:spTree>
    <p:extLst>
      <p:ext uri="{BB962C8B-B14F-4D97-AF65-F5344CB8AC3E}">
        <p14:creationId xmlns:p14="http://schemas.microsoft.com/office/powerpoint/2010/main" val="1230586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5BE5DCF-6849-45B4-8313-F18E7B2EDB54}" type="datetimeFigureOut">
              <a:rPr lang="en-US" smtClean="0"/>
              <a:t>11/2/2025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B3B821-7462-49E3-B7D6-39EDB6DD061E}" type="slidenum">
              <a:rPr lang="en-US" smtClean="0"/>
              <a:t>‹#›</a:t>
            </a:fld>
            <a:endParaRPr lang="en-US"/>
          </a:p>
        </p:txBody>
      </p:sp>
    </p:spTree>
    <p:extLst>
      <p:ext uri="{BB962C8B-B14F-4D97-AF65-F5344CB8AC3E}">
        <p14:creationId xmlns:p14="http://schemas.microsoft.com/office/powerpoint/2010/main" val="3061691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5BE5DCF-6849-45B4-8313-F18E7B2EDB54}" type="datetimeFigureOut">
              <a:rPr lang="en-US" smtClean="0"/>
              <a:t>11/2/2025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B3B821-7462-49E3-B7D6-39EDB6DD061E}" type="slidenum">
              <a:rPr lang="en-US" smtClean="0"/>
              <a:t>‹#›</a:t>
            </a:fld>
            <a:endParaRPr lang="en-US"/>
          </a:p>
        </p:txBody>
      </p:sp>
    </p:spTree>
    <p:extLst>
      <p:ext uri="{BB962C8B-B14F-4D97-AF65-F5344CB8AC3E}">
        <p14:creationId xmlns:p14="http://schemas.microsoft.com/office/powerpoint/2010/main" val="3184020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BE5DCF-6849-45B4-8313-F18E7B2EDB54}" type="datetimeFigureOut">
              <a:rPr lang="en-US" smtClean="0"/>
              <a:t>11/2/2025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B3B821-7462-49E3-B7D6-39EDB6DD061E}" type="slidenum">
              <a:rPr lang="en-US" smtClean="0"/>
              <a:t>‹#›</a:t>
            </a:fld>
            <a:endParaRPr lang="en-US"/>
          </a:p>
        </p:txBody>
      </p:sp>
    </p:spTree>
    <p:extLst>
      <p:ext uri="{BB962C8B-B14F-4D97-AF65-F5344CB8AC3E}">
        <p14:creationId xmlns:p14="http://schemas.microsoft.com/office/powerpoint/2010/main" val="3560602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5BE5DCF-6849-45B4-8313-F18E7B2EDB54}" type="datetimeFigureOut">
              <a:rPr lang="en-US" smtClean="0"/>
              <a:t>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B3B821-7462-49E3-B7D6-39EDB6DD061E}" type="slidenum">
              <a:rPr lang="en-US" smtClean="0"/>
              <a:t>‹#›</a:t>
            </a:fld>
            <a:endParaRPr lang="en-US"/>
          </a:p>
        </p:txBody>
      </p:sp>
    </p:spTree>
    <p:extLst>
      <p:ext uri="{BB962C8B-B14F-4D97-AF65-F5344CB8AC3E}">
        <p14:creationId xmlns:p14="http://schemas.microsoft.com/office/powerpoint/2010/main" val="1166354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5BE5DCF-6849-45B4-8313-F18E7B2EDB54}" type="datetimeFigureOut">
              <a:rPr lang="en-US" smtClean="0"/>
              <a:t>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B3B821-7462-49E3-B7D6-39EDB6DD061E}" type="slidenum">
              <a:rPr lang="en-US" smtClean="0"/>
              <a:t>‹#›</a:t>
            </a:fld>
            <a:endParaRPr lang="en-US"/>
          </a:p>
        </p:txBody>
      </p:sp>
    </p:spTree>
    <p:extLst>
      <p:ext uri="{BB962C8B-B14F-4D97-AF65-F5344CB8AC3E}">
        <p14:creationId xmlns:p14="http://schemas.microsoft.com/office/powerpoint/2010/main" val="1281423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BE5DCF-6849-45B4-8313-F18E7B2EDB54}" type="datetimeFigureOut">
              <a:rPr lang="en-US" smtClean="0"/>
              <a:t>11/2/2025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B3B821-7462-49E3-B7D6-39EDB6DD061E}" type="slidenum">
              <a:rPr lang="en-US" smtClean="0"/>
              <a:t>‹#›</a:t>
            </a:fld>
            <a:endParaRPr lang="en-US"/>
          </a:p>
        </p:txBody>
      </p:sp>
    </p:spTree>
    <p:extLst>
      <p:ext uri="{BB962C8B-B14F-4D97-AF65-F5344CB8AC3E}">
        <p14:creationId xmlns:p14="http://schemas.microsoft.com/office/powerpoint/2010/main" val="12734909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4.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1999672" y="293094"/>
            <a:ext cx="8174182" cy="1077218"/>
          </a:xfrm>
          <a:prstGeom prst="rect">
            <a:avLst/>
          </a:prstGeom>
        </p:spPr>
        <p:txBody>
          <a:bodyPr wrap="square">
            <a:spAutoFit/>
          </a:bodyPr>
          <a:lstStyle/>
          <a:p>
            <a:pPr algn="ctr"/>
            <a:r>
              <a:rPr lang="en-US" sz="3200" b="1" dirty="0">
                <a:solidFill>
                  <a:schemeClr val="bg1"/>
                </a:solidFill>
                <a:latin typeface="Times New Roman" panose="02020603050405020304" pitchFamily="18" charset="0"/>
                <a:cs typeface="Times New Roman" panose="02020603050405020304" pitchFamily="18" charset="0"/>
              </a:rPr>
              <a:t>ỦY BAN NHÂN DÂN QUẬN LONG BIÊN</a:t>
            </a:r>
          </a:p>
          <a:p>
            <a:pPr algn="ctr"/>
            <a:r>
              <a:rPr lang="en-US" sz="3200" b="1" dirty="0">
                <a:solidFill>
                  <a:schemeClr val="bg1"/>
                </a:solidFill>
                <a:latin typeface="Times New Roman" panose="02020603050405020304" pitchFamily="18" charset="0"/>
                <a:cs typeface="Times New Roman" panose="02020603050405020304" pitchFamily="18" charset="0"/>
              </a:rPr>
              <a:t>TRƯỜNG MẦM NON ĐỨC GIANG</a:t>
            </a:r>
          </a:p>
        </p:txBody>
      </p:sp>
      <p:pic>
        <p:nvPicPr>
          <p:cNvPr id="4" name="Picture 3">
            <a:extLst>
              <a:ext uri="{FF2B5EF4-FFF2-40B4-BE49-F238E27FC236}">
                <a16:creationId xmlns:a16="http://schemas.microsoft.com/office/drawing/2014/main" id="{C443E091-8372-6FA9-E7B5-803267D1A6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211" y="1445000"/>
            <a:ext cx="1238251" cy="1229969"/>
          </a:xfrm>
          <a:prstGeom prst="rect">
            <a:avLst/>
          </a:prstGeom>
        </p:spPr>
      </p:pic>
      <p:sp>
        <p:nvSpPr>
          <p:cNvPr id="5" name="Title 1"/>
          <p:cNvSpPr txBox="1">
            <a:spLocks/>
          </p:cNvSpPr>
          <p:nvPr/>
        </p:nvSpPr>
        <p:spPr>
          <a:xfrm>
            <a:off x="2679768" y="2749657"/>
            <a:ext cx="7325935" cy="42703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FF0000"/>
                </a:solidFill>
                <a:latin typeface="+mn-lt"/>
              </a:rPr>
              <a:t>LĨNH VỰC PHÁT TRIỂN NHẬN THỨC</a:t>
            </a:r>
          </a:p>
        </p:txBody>
      </p:sp>
      <p:sp>
        <p:nvSpPr>
          <p:cNvPr id="6" name="Rectangle 5"/>
          <p:cNvSpPr/>
          <p:nvPr/>
        </p:nvSpPr>
        <p:spPr>
          <a:xfrm>
            <a:off x="2335973" y="3149928"/>
            <a:ext cx="7837881" cy="1754326"/>
          </a:xfrm>
          <a:prstGeom prst="rect">
            <a:avLst/>
          </a:prstGeom>
        </p:spPr>
        <p:txBody>
          <a:bodyPr wrap="square">
            <a:spAutoFit/>
          </a:bodyPr>
          <a:lstStyle/>
          <a:p>
            <a:pPr algn="ctr"/>
            <a:endParaRPr lang="en-US" sz="2800" b="1">
              <a:solidFill>
                <a:srgbClr val="7030A0"/>
              </a:solidFill>
              <a:latin typeface="Times New Roman" panose="02020603050405020304" pitchFamily="18" charset="0"/>
              <a:cs typeface="Times New Roman" panose="02020603050405020304" pitchFamily="18" charset="0"/>
            </a:endParaRPr>
          </a:p>
          <a:p>
            <a:pPr algn="ctr"/>
            <a:r>
              <a:rPr lang="vi-VN" sz="4000" b="1">
                <a:solidFill>
                  <a:srgbClr val="FFFF00"/>
                </a:solidFill>
                <a:latin typeface="Times New Roman" panose="02020603050405020304" pitchFamily="18" charset="0"/>
                <a:cs typeface="Times New Roman" panose="02020603050405020304" pitchFamily="18" charset="0"/>
              </a:rPr>
              <a:t>KHÁM PHÁ </a:t>
            </a:r>
            <a:r>
              <a:rPr lang="en-US" sz="4000" b="1">
                <a:solidFill>
                  <a:srgbClr val="FFFF00"/>
                </a:solidFill>
                <a:latin typeface="Times New Roman" panose="02020603050405020304" pitchFamily="18" charset="0"/>
                <a:cs typeface="Times New Roman" panose="02020603050405020304" pitchFamily="18" charset="0"/>
              </a:rPr>
              <a:t>TAN, KHÔNG TAN</a:t>
            </a:r>
          </a:p>
          <a:p>
            <a:pPr algn="ctr"/>
            <a:r>
              <a:rPr lang="en-US" sz="4000" b="1">
                <a:solidFill>
                  <a:srgbClr val="FFFF00"/>
                </a:solidFill>
                <a:latin typeface="Times New Roman" panose="02020603050405020304" pitchFamily="18" charset="0"/>
                <a:cs typeface="Times New Roman" panose="02020603050405020304" pitchFamily="18" charset="0"/>
              </a:rPr>
              <a:t>Giáo Viên: Mai Thị Thu</a:t>
            </a:r>
            <a:endParaRPr lang="en-US" sz="4000" b="1" dirty="0">
              <a:solidFill>
                <a:srgbClr val="FFFF00"/>
              </a:solidFill>
              <a:latin typeface="Times New Roman" panose="02020603050405020304" pitchFamily="18" charset="0"/>
              <a:cs typeface="Times New Roman" panose="02020603050405020304" pitchFamily="18" charset="0"/>
            </a:endParaRPr>
          </a:p>
        </p:txBody>
      </p:sp>
      <p:sp>
        <p:nvSpPr>
          <p:cNvPr id="7" name="Rectangle 6"/>
          <p:cNvSpPr/>
          <p:nvPr/>
        </p:nvSpPr>
        <p:spPr>
          <a:xfrm rot="10800000" flipV="1">
            <a:off x="4019487" y="4904254"/>
            <a:ext cx="4071697" cy="1200329"/>
          </a:xfrm>
          <a:prstGeom prst="rect">
            <a:avLst/>
          </a:prstGeom>
        </p:spPr>
        <p:txBody>
          <a:bodyPr wrap="square">
            <a:spAutoFit/>
          </a:bodyPr>
          <a:lstStyle/>
          <a:p>
            <a:pPr algn="ctr"/>
            <a:r>
              <a:rPr lang="en-US" sz="3600" b="1">
                <a:solidFill>
                  <a:srgbClr val="FFFF00"/>
                </a:solidFill>
                <a:latin typeface="Times New Roman" panose="02020603050405020304" pitchFamily="18" charset="0"/>
                <a:cs typeface="Times New Roman" panose="02020603050405020304" pitchFamily="18" charset="0"/>
              </a:rPr>
              <a:t>Lứa tuổi</a:t>
            </a:r>
            <a:r>
              <a:rPr lang="vi-VN" sz="3600" b="1">
                <a:solidFill>
                  <a:srgbClr val="FFFF00"/>
                </a:solidFill>
                <a:latin typeface="Times New Roman" panose="02020603050405020304" pitchFamily="18" charset="0"/>
                <a:cs typeface="Times New Roman" panose="02020603050405020304" pitchFamily="18" charset="0"/>
              </a:rPr>
              <a:t>: </a:t>
            </a:r>
            <a:r>
              <a:rPr lang="en-US" sz="3600" b="1">
                <a:solidFill>
                  <a:srgbClr val="FFFF00"/>
                </a:solidFill>
                <a:latin typeface="Times New Roman" panose="02020603050405020304" pitchFamily="18" charset="0"/>
                <a:cs typeface="Times New Roman" panose="02020603050405020304" pitchFamily="18" charset="0"/>
              </a:rPr>
              <a:t>3 – 4 tuổi</a:t>
            </a:r>
            <a:endParaRPr lang="vi-VN" sz="3600" b="1" dirty="0">
              <a:solidFill>
                <a:srgbClr val="FFFF00"/>
              </a:solidFill>
              <a:latin typeface="Times New Roman" panose="02020603050405020304" pitchFamily="18" charset="0"/>
              <a:cs typeface="Times New Roman" panose="02020603050405020304" pitchFamily="18" charset="0"/>
            </a:endParaRPr>
          </a:p>
          <a:p>
            <a:pPr algn="ctr"/>
            <a:endParaRPr 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0787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circle(in)">
                                      <p:cBhvr>
                                        <p:cTn id="2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TextBox 2"/>
          <p:cNvSpPr txBox="1"/>
          <p:nvPr/>
        </p:nvSpPr>
        <p:spPr>
          <a:xfrm>
            <a:off x="2783540" y="2422404"/>
            <a:ext cx="6333565" cy="584775"/>
          </a:xfrm>
          <a:prstGeom prst="rect">
            <a:avLst/>
          </a:prstGeom>
          <a:noFill/>
        </p:spPr>
        <p:txBody>
          <a:bodyPr wrap="square" rtlCol="0">
            <a:spAutoFit/>
          </a:bodyPr>
          <a:lstStyle/>
          <a:p>
            <a:pPr algn="just"/>
            <a:r>
              <a:rPr lang="en-US" sz="3200" b="1">
                <a:solidFill>
                  <a:srgbClr val="FF0000"/>
                </a:solidFill>
              </a:rPr>
              <a:t>Trẻ chơi trò chơi: Cái gì biến mất</a:t>
            </a:r>
          </a:p>
        </p:txBody>
      </p:sp>
    </p:spTree>
    <p:extLst>
      <p:ext uri="{BB962C8B-B14F-4D97-AF65-F5344CB8AC3E}">
        <p14:creationId xmlns:p14="http://schemas.microsoft.com/office/powerpoint/2010/main" val="73962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5349E97-2C55-D7BC-EA62-ACA41BF5608C}"/>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p:cNvSpPr txBox="1"/>
          <p:nvPr/>
        </p:nvSpPr>
        <p:spPr>
          <a:xfrm>
            <a:off x="3697381" y="1124652"/>
            <a:ext cx="4797238" cy="584775"/>
          </a:xfrm>
          <a:prstGeom prst="rect">
            <a:avLst/>
          </a:prstGeom>
          <a:noFill/>
        </p:spPr>
        <p:txBody>
          <a:bodyPr wrap="square" rtlCol="0">
            <a:spAutoFit/>
          </a:bodyPr>
          <a:lstStyle/>
          <a:p>
            <a:pPr algn="just"/>
            <a:r>
              <a:rPr lang="en-US" sz="3200" b="1">
                <a:solidFill>
                  <a:srgbClr val="002060"/>
                </a:solidFill>
              </a:rPr>
              <a:t>Trò chơi 2: Bé tài giỏi</a:t>
            </a:r>
          </a:p>
        </p:txBody>
      </p:sp>
      <p:sp>
        <p:nvSpPr>
          <p:cNvPr id="4" name="TextBox 3"/>
          <p:cNvSpPr txBox="1"/>
          <p:nvPr/>
        </p:nvSpPr>
        <p:spPr>
          <a:xfrm>
            <a:off x="1640542" y="1905506"/>
            <a:ext cx="9345706" cy="3046988"/>
          </a:xfrm>
          <a:prstGeom prst="rect">
            <a:avLst/>
          </a:prstGeom>
          <a:noFill/>
        </p:spPr>
        <p:txBody>
          <a:bodyPr wrap="square" rtlCol="0">
            <a:spAutoFit/>
          </a:bodyPr>
          <a:lstStyle/>
          <a:p>
            <a:pPr algn="just"/>
            <a:r>
              <a:rPr lang="en-US" sz="3200" b="1">
                <a:solidFill>
                  <a:srgbClr val="0070C0"/>
                </a:solidFill>
              </a:rPr>
              <a:t>Chia trẻ thành 2 đội. Các đội lên chơi sẽ lấy theo yêu cầu của cô. Khi bản nhạc bắt đầu thì lần lượt 2 bạn đứng đầu hang chạy nhanh lên lấy chất tan hoặc không tan sau đó gắn lên trên bảng của đội mình. Kết quả đội nào lấy được nhiều hơn và đúng thì sẽ chiến thắng. Thời gian chơi là 1 bản nhạc.</a:t>
            </a:r>
          </a:p>
        </p:txBody>
      </p:sp>
    </p:spTree>
    <p:extLst>
      <p:ext uri="{BB962C8B-B14F-4D97-AF65-F5344CB8AC3E}">
        <p14:creationId xmlns:p14="http://schemas.microsoft.com/office/powerpoint/2010/main" val="2236692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750"/>
                                        <p:tgtEl>
                                          <p:spTgt spid="4"/>
                                        </p:tgtEl>
                                      </p:cBhvr>
                                    </p:animEffect>
                                    <p:anim calcmode="lin" valueType="num">
                                      <p:cBhvr>
                                        <p:cTn id="15" dur="750" fill="hold"/>
                                        <p:tgtEl>
                                          <p:spTgt spid="4"/>
                                        </p:tgtEl>
                                        <p:attrNameLst>
                                          <p:attrName>ppt_x</p:attrName>
                                        </p:attrNameLst>
                                      </p:cBhvr>
                                      <p:tavLst>
                                        <p:tav tm="0">
                                          <p:val>
                                            <p:strVal val="#ppt_x"/>
                                          </p:val>
                                        </p:tav>
                                        <p:tav tm="100000">
                                          <p:val>
                                            <p:strVal val="#ppt_x"/>
                                          </p:val>
                                        </p:tav>
                                      </p:tavLst>
                                    </p:anim>
                                    <p:anim calcmode="lin" valueType="num">
                                      <p:cBhvr>
                                        <p:cTn id="16" dur="7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5349E97-2C55-D7BC-EA62-ACA41BF5608C}"/>
              </a:ext>
            </a:extLst>
          </p:cNvPr>
          <p:cNvPicPr>
            <a:picLocks noChangeAspect="1"/>
          </p:cNvPicPr>
          <p:nvPr/>
        </p:nvPicPr>
        <p:blipFill>
          <a:blip r:embed="rId4"/>
          <a:stretch>
            <a:fillRect/>
          </a:stretch>
        </p:blipFill>
        <p:spPr>
          <a:xfrm>
            <a:off x="0" y="0"/>
            <a:ext cx="12192000" cy="6858000"/>
          </a:xfrm>
          <a:prstGeom prst="rect">
            <a:avLst/>
          </a:prstGeom>
        </p:spPr>
      </p:pic>
      <p:sp>
        <p:nvSpPr>
          <p:cNvPr id="3" name="TextBox 2"/>
          <p:cNvSpPr txBox="1"/>
          <p:nvPr/>
        </p:nvSpPr>
        <p:spPr>
          <a:xfrm>
            <a:off x="3240182" y="2348334"/>
            <a:ext cx="5191124" cy="584775"/>
          </a:xfrm>
          <a:prstGeom prst="rect">
            <a:avLst/>
          </a:prstGeom>
          <a:noFill/>
        </p:spPr>
        <p:txBody>
          <a:bodyPr wrap="square" rtlCol="0">
            <a:spAutoFit/>
          </a:bodyPr>
          <a:lstStyle/>
          <a:p>
            <a:pPr algn="just"/>
            <a:r>
              <a:rPr lang="en-US" sz="3200" b="1">
                <a:solidFill>
                  <a:srgbClr val="002060"/>
                </a:solidFill>
              </a:rPr>
              <a:t>Trẻ chơi trò chơi: Bé tài giỏi </a:t>
            </a:r>
          </a:p>
        </p:txBody>
      </p:sp>
      <p:pic>
        <p:nvPicPr>
          <p:cNvPr id="4" name="Karaoke Bé Yêu Biển Lắm - Nhạc Thiếu Nhi - Thiếu Nhi Music Karaok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17941" y="6028764"/>
            <a:ext cx="609600" cy="609600"/>
          </a:xfrm>
          <a:prstGeom prst="rect">
            <a:avLst/>
          </a:prstGeom>
        </p:spPr>
      </p:pic>
    </p:spTree>
    <p:extLst>
      <p:ext uri="{BB962C8B-B14F-4D97-AF65-F5344CB8AC3E}">
        <p14:creationId xmlns:p14="http://schemas.microsoft.com/office/powerpoint/2010/main" val="1607891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1" presetClass="mediacall" presetSubtype="0" fill="hold" nodeType="afterEffect">
                                  <p:stCondLst>
                                    <p:cond delay="0"/>
                                  </p:stCondLst>
                                  <p:childTnLst>
                                    <p:cmd type="call" cmd="playFrom(0.0)">
                                      <p:cBhvr>
                                        <p:cTn id="12" dur="16214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4"/>
                </p:tgtEl>
              </p:cMediaNode>
            </p:audio>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5" name="Rectangle 4"/>
          <p:cNvSpPr/>
          <p:nvPr/>
        </p:nvSpPr>
        <p:spPr>
          <a:xfrm>
            <a:off x="3212926" y="2554941"/>
            <a:ext cx="8553251" cy="2312893"/>
          </a:xfrm>
          <a:prstGeom prst="rect">
            <a:avLst/>
          </a:prstGeom>
          <a:noFill/>
        </p:spPr>
        <p:txBody>
          <a:bodyPr wrap="none" lIns="91440" tIns="45720" rIns="91440" bIns="45720">
            <a:prstTxWarp prst="textWave4">
              <a:avLst/>
            </a:prstTxWarp>
            <a:spAutoFit/>
            <a:scene3d>
              <a:camera prst="perspectiveRelaxedModerately"/>
              <a:lightRig rig="threePt" dir="t"/>
            </a:scene3d>
          </a:bodyPr>
          <a:lstStyle/>
          <a:p>
            <a:pPr algn="ctr"/>
            <a:r>
              <a:rPr lang="en-US" sz="5400" b="1" cap="none" spc="0">
                <a:ln w="6600">
                  <a:solidFill>
                    <a:schemeClr val="accent2"/>
                  </a:solidFill>
                  <a:prstDash val="solid"/>
                </a:ln>
                <a:solidFill>
                  <a:srgbClr val="FFFFFF"/>
                </a:solidFill>
                <a:effectLst>
                  <a:outerShdw dist="38100" dir="2700000" algn="tl" rotWithShape="0">
                    <a:schemeClr val="accent2"/>
                  </a:outerShdw>
                </a:effectLst>
              </a:rPr>
              <a:t>Chúc các bé chăm ngoan </a:t>
            </a:r>
          </a:p>
          <a:p>
            <a:pPr algn="ctr"/>
            <a:r>
              <a:rPr lang="en-US" sz="5400" b="1" cap="none" spc="0">
                <a:ln w="6600">
                  <a:solidFill>
                    <a:schemeClr val="accent2"/>
                  </a:solidFill>
                  <a:prstDash val="solid"/>
                </a:ln>
                <a:solidFill>
                  <a:srgbClr val="FFFFFF"/>
                </a:solidFill>
                <a:effectLst>
                  <a:outerShdw dist="38100" dir="2700000" algn="tl" rotWithShape="0">
                    <a:schemeClr val="accent2"/>
                  </a:outerShdw>
                </a:effectLst>
              </a:rPr>
              <a:t>học giỏi</a:t>
            </a:r>
          </a:p>
        </p:txBody>
      </p:sp>
    </p:spTree>
    <p:extLst>
      <p:ext uri="{BB962C8B-B14F-4D97-AF65-F5344CB8AC3E}">
        <p14:creationId xmlns:p14="http://schemas.microsoft.com/office/powerpoint/2010/main" val="15120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2074288" y="3233552"/>
            <a:ext cx="4519695" cy="584775"/>
          </a:xfrm>
          <a:prstGeom prst="rect">
            <a:avLst/>
          </a:prstGeom>
          <a:noFill/>
        </p:spPr>
        <p:txBody>
          <a:bodyPr wrap="square" rtlCol="0">
            <a:spAutoFit/>
          </a:bodyPr>
          <a:lstStyle/>
          <a:p>
            <a:pPr algn="just"/>
            <a:r>
              <a:rPr lang="en-US" sz="3200" b="1">
                <a:solidFill>
                  <a:schemeClr val="accent2">
                    <a:lumMod val="75000"/>
                  </a:schemeClr>
                </a:solidFill>
              </a:rPr>
              <a:t>Trẻ hát bài: Mùa hè đến</a:t>
            </a:r>
          </a:p>
        </p:txBody>
      </p:sp>
      <p:pic>
        <p:nvPicPr>
          <p:cNvPr id="4" name="mùa hè đế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10174" y="6137857"/>
            <a:ext cx="609600" cy="609600"/>
          </a:xfrm>
          <a:prstGeom prst="rect">
            <a:avLst/>
          </a:prstGeom>
        </p:spPr>
      </p:pic>
    </p:spTree>
    <p:extLst>
      <p:ext uri="{BB962C8B-B14F-4D97-AF65-F5344CB8AC3E}">
        <p14:creationId xmlns:p14="http://schemas.microsoft.com/office/powerpoint/2010/main" val="235957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81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2138682" y="1649449"/>
            <a:ext cx="6915165" cy="584775"/>
          </a:xfrm>
          <a:prstGeom prst="rect">
            <a:avLst/>
          </a:prstGeom>
          <a:noFill/>
        </p:spPr>
        <p:txBody>
          <a:bodyPr wrap="square" rtlCol="0">
            <a:spAutoFit/>
          </a:bodyPr>
          <a:lstStyle/>
          <a:p>
            <a:pPr algn="just"/>
            <a:r>
              <a:rPr lang="en-US" sz="3200" b="1">
                <a:solidFill>
                  <a:srgbClr val="00B050"/>
                </a:solidFill>
              </a:rPr>
              <a:t>Trẻ về nhóm khám phá Tan, không tan</a:t>
            </a:r>
          </a:p>
        </p:txBody>
      </p:sp>
      <p:sp>
        <p:nvSpPr>
          <p:cNvPr id="4" name="TextBox 3"/>
          <p:cNvSpPr txBox="1"/>
          <p:nvPr/>
        </p:nvSpPr>
        <p:spPr>
          <a:xfrm>
            <a:off x="2492850" y="2606400"/>
            <a:ext cx="6206827" cy="2554545"/>
          </a:xfrm>
          <a:prstGeom prst="rect">
            <a:avLst/>
          </a:prstGeom>
          <a:noFill/>
        </p:spPr>
        <p:txBody>
          <a:bodyPr wrap="square" rtlCol="0">
            <a:spAutoFit/>
          </a:bodyPr>
          <a:lstStyle/>
          <a:p>
            <a:pPr algn="just"/>
            <a:r>
              <a:rPr lang="en-US" sz="3200" b="1">
                <a:solidFill>
                  <a:srgbClr val="002060"/>
                </a:solidFill>
              </a:rPr>
              <a:t>Nhóm 1: Làm thí nghiệm về đường</a:t>
            </a:r>
          </a:p>
          <a:p>
            <a:pPr algn="just"/>
            <a:r>
              <a:rPr lang="en-US" sz="3200" b="1">
                <a:solidFill>
                  <a:srgbClr val="002060"/>
                </a:solidFill>
              </a:rPr>
              <a:t>Nhóm 2: Làm thí nghiệm về muối</a:t>
            </a:r>
          </a:p>
          <a:p>
            <a:pPr algn="just"/>
            <a:r>
              <a:rPr lang="en-US" sz="3200" b="1">
                <a:solidFill>
                  <a:srgbClr val="002060"/>
                </a:solidFill>
              </a:rPr>
              <a:t>Nhóm 3: Làm thí nghiệm về gạo</a:t>
            </a:r>
          </a:p>
          <a:p>
            <a:pPr algn="just"/>
            <a:r>
              <a:rPr lang="en-US" sz="3200" b="1">
                <a:solidFill>
                  <a:srgbClr val="002060"/>
                </a:solidFill>
              </a:rPr>
              <a:t>Nhóm 4: Khám phá về đỗ xanh</a:t>
            </a:r>
          </a:p>
          <a:p>
            <a:pPr algn="just"/>
            <a:endParaRPr lang="en-US" sz="3200" b="1">
              <a:solidFill>
                <a:srgbClr val="00B050"/>
              </a:solidFill>
            </a:endParaRPr>
          </a:p>
        </p:txBody>
      </p:sp>
    </p:spTree>
    <p:extLst>
      <p:ext uri="{BB962C8B-B14F-4D97-AF65-F5344CB8AC3E}">
        <p14:creationId xmlns:p14="http://schemas.microsoft.com/office/powerpoint/2010/main" val="2786873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491803" y="2628245"/>
            <a:ext cx="9208394" cy="1077218"/>
          </a:xfrm>
          <a:prstGeom prst="rect">
            <a:avLst/>
          </a:prstGeom>
          <a:noFill/>
        </p:spPr>
        <p:txBody>
          <a:bodyPr wrap="square" rtlCol="0">
            <a:spAutoFit/>
          </a:bodyPr>
          <a:lstStyle/>
          <a:p>
            <a:pPr algn="just"/>
            <a:r>
              <a:rPr lang="en-US" sz="3200" b="1">
                <a:solidFill>
                  <a:srgbClr val="00B050"/>
                </a:solidFill>
              </a:rPr>
              <a:t>Nhóm trưởng của từng nhóm lên nói về chất tan không tan </a:t>
            </a:r>
          </a:p>
        </p:txBody>
      </p:sp>
    </p:spTree>
    <p:extLst>
      <p:ext uri="{BB962C8B-B14F-4D97-AF65-F5344CB8AC3E}">
        <p14:creationId xmlns:p14="http://schemas.microsoft.com/office/powerpoint/2010/main" val="1696147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TextBox 3"/>
          <p:cNvSpPr txBox="1"/>
          <p:nvPr/>
        </p:nvSpPr>
        <p:spPr>
          <a:xfrm>
            <a:off x="3436511" y="1004522"/>
            <a:ext cx="4702936" cy="1077218"/>
          </a:xfrm>
          <a:prstGeom prst="rect">
            <a:avLst/>
          </a:prstGeom>
          <a:noFill/>
        </p:spPr>
        <p:txBody>
          <a:bodyPr wrap="square" rtlCol="0">
            <a:spAutoFit/>
          </a:bodyPr>
          <a:lstStyle/>
          <a:p>
            <a:pPr algn="ctr"/>
            <a:r>
              <a:rPr lang="en-US" sz="3200" b="1">
                <a:solidFill>
                  <a:srgbClr val="FF0000"/>
                </a:solidFill>
              </a:rPr>
              <a:t> Giáo viên Làm thí nghiệm Tan, không tan</a:t>
            </a:r>
          </a:p>
        </p:txBody>
      </p:sp>
      <p:sp>
        <p:nvSpPr>
          <p:cNvPr id="6" name="TextBox 5"/>
          <p:cNvSpPr txBox="1"/>
          <p:nvPr/>
        </p:nvSpPr>
        <p:spPr>
          <a:xfrm>
            <a:off x="2121792" y="2672196"/>
            <a:ext cx="7948414" cy="2062103"/>
          </a:xfrm>
          <a:prstGeom prst="rect">
            <a:avLst/>
          </a:prstGeom>
          <a:noFill/>
        </p:spPr>
        <p:txBody>
          <a:bodyPr wrap="square" rtlCol="0">
            <a:spAutoFit/>
          </a:bodyPr>
          <a:lstStyle/>
          <a:p>
            <a:pPr algn="just"/>
            <a:r>
              <a:rPr lang="en-US" sz="3200" b="1">
                <a:solidFill>
                  <a:srgbClr val="FF0000"/>
                </a:solidFill>
              </a:rPr>
              <a:t> </a:t>
            </a:r>
            <a:r>
              <a:rPr lang="en-US" sz="3200" b="1">
                <a:solidFill>
                  <a:srgbClr val="002060"/>
                </a:solidFill>
              </a:rPr>
              <a:t>Giáo viên thực hiện: Cho lần lượt muối, đường, gạo, đỗ xanh vào từng cốc nước. Trẻ quan sát hiện tượng. Hỏi trẻ về hiện tượng xảy ra khi làm thí nghiệm. </a:t>
            </a:r>
          </a:p>
        </p:txBody>
      </p:sp>
    </p:spTree>
    <p:extLst>
      <p:ext uri="{BB962C8B-B14F-4D97-AF65-F5344CB8AC3E}">
        <p14:creationId xmlns:p14="http://schemas.microsoft.com/office/powerpoint/2010/main" val="3925441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750"/>
                                        <p:tgtEl>
                                          <p:spTgt spid="6"/>
                                        </p:tgtEl>
                                      </p:cBhvr>
                                    </p:animEffect>
                                    <p:anim calcmode="lin" valueType="num">
                                      <p:cBhvr>
                                        <p:cTn id="15" dur="750" fill="hold"/>
                                        <p:tgtEl>
                                          <p:spTgt spid="6"/>
                                        </p:tgtEl>
                                        <p:attrNameLst>
                                          <p:attrName>ppt_x</p:attrName>
                                        </p:attrNameLst>
                                      </p:cBhvr>
                                      <p:tavLst>
                                        <p:tav tm="0">
                                          <p:val>
                                            <p:strVal val="#ppt_x"/>
                                          </p:val>
                                        </p:tav>
                                        <p:tav tm="100000">
                                          <p:val>
                                            <p:strVal val="#ppt_x"/>
                                          </p:val>
                                        </p:tav>
                                      </p:tavLst>
                                    </p:anim>
                                    <p:anim calcmode="lin" valueType="num">
                                      <p:cBhvr>
                                        <p:cTn id="16" dur="7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545464" y="1997839"/>
            <a:ext cx="9234153" cy="2862322"/>
          </a:xfrm>
          <a:prstGeom prst="rect">
            <a:avLst/>
          </a:prstGeom>
          <a:noFill/>
        </p:spPr>
        <p:txBody>
          <a:bodyPr wrap="square" rtlCol="0">
            <a:spAutoFit/>
          </a:bodyPr>
          <a:lstStyle/>
          <a:p>
            <a:r>
              <a:rPr lang="en-US" sz="3600" b="1">
                <a:solidFill>
                  <a:schemeClr val="accent6">
                    <a:lumMod val="50000"/>
                  </a:schemeClr>
                </a:solidFill>
                <a:latin typeface="Times New Roman" panose="02020603050405020304" pitchFamily="18" charset="0"/>
                <a:cs typeface="Times New Roman" panose="02020603050405020304" pitchFamily="18" charset="0"/>
              </a:rPr>
              <a:t>Chốt: K</a:t>
            </a:r>
            <a:r>
              <a:rPr lang="vi-VN" sz="3600" b="1">
                <a:solidFill>
                  <a:schemeClr val="accent6">
                    <a:lumMod val="50000"/>
                  </a:schemeClr>
                </a:solidFill>
                <a:latin typeface="Times New Roman" panose="02020603050405020304" pitchFamily="18" charset="0"/>
                <a:cs typeface="Times New Roman" panose="02020603050405020304" pitchFamily="18" charset="0"/>
              </a:rPr>
              <a:t>hi chúng mình</a:t>
            </a:r>
            <a:r>
              <a:rPr lang="en-US" sz="3600" b="1">
                <a:solidFill>
                  <a:schemeClr val="accent6">
                    <a:lumMod val="50000"/>
                  </a:schemeClr>
                </a:solidFill>
                <a:latin typeface="Times New Roman" panose="02020603050405020304" pitchFamily="18" charset="0"/>
                <a:cs typeface="Times New Roman" panose="02020603050405020304" pitchFamily="18" charset="0"/>
              </a:rPr>
              <a:t> </a:t>
            </a:r>
            <a:r>
              <a:rPr lang="vi-VN" sz="3600" b="1">
                <a:solidFill>
                  <a:schemeClr val="accent6">
                    <a:lumMod val="50000"/>
                  </a:schemeClr>
                </a:solidFill>
                <a:latin typeface="Times New Roman" panose="02020603050405020304" pitchFamily="18" charset="0"/>
                <a:cs typeface="Times New Roman" panose="02020603050405020304" pitchFamily="18" charset="0"/>
              </a:rPr>
              <a:t>cho đường, muối, </a:t>
            </a:r>
            <a:r>
              <a:rPr lang="en-US" sz="3600" b="1">
                <a:solidFill>
                  <a:schemeClr val="accent6">
                    <a:lumMod val="50000"/>
                  </a:schemeClr>
                </a:solidFill>
                <a:latin typeface="Times New Roman" panose="02020603050405020304" pitchFamily="18" charset="0"/>
                <a:cs typeface="Times New Roman" panose="02020603050405020304" pitchFamily="18" charset="0"/>
              </a:rPr>
              <a:t>gạo, đỗ xanh </a:t>
            </a:r>
            <a:r>
              <a:rPr lang="vi-VN" sz="3600" b="1">
                <a:solidFill>
                  <a:schemeClr val="accent6">
                    <a:lumMod val="50000"/>
                  </a:schemeClr>
                </a:solidFill>
                <a:latin typeface="Times New Roman" panose="02020603050405020304" pitchFamily="18" charset="0"/>
                <a:cs typeface="Times New Roman" panose="02020603050405020304" pitchFamily="18" charset="0"/>
              </a:rPr>
              <a:t> vào trong nước thì muối và đường là chất tan được trong nước, còn </a:t>
            </a:r>
            <a:r>
              <a:rPr lang="en-US" sz="3600" b="1">
                <a:solidFill>
                  <a:schemeClr val="accent6">
                    <a:lumMod val="50000"/>
                  </a:schemeClr>
                </a:solidFill>
                <a:latin typeface="Times New Roman" panose="02020603050405020304" pitchFamily="18" charset="0"/>
                <a:cs typeface="Times New Roman" panose="02020603050405020304" pitchFamily="18" charset="0"/>
              </a:rPr>
              <a:t>gạo, đỗ xanh</a:t>
            </a:r>
            <a:r>
              <a:rPr lang="vi-VN" sz="3600" b="1">
                <a:solidFill>
                  <a:schemeClr val="accent6">
                    <a:lumMod val="50000"/>
                  </a:schemeClr>
                </a:solidFill>
                <a:latin typeface="Times New Roman" panose="02020603050405020304" pitchFamily="18" charset="0"/>
                <a:cs typeface="Times New Roman" panose="02020603050405020304" pitchFamily="18" charset="0"/>
              </a:rPr>
              <a:t> là chất không tan được trong nước và lắng ở dưới đáy cốc</a:t>
            </a:r>
            <a:r>
              <a:rPr lang="vi-VN" b="1">
                <a:solidFill>
                  <a:srgbClr val="002060"/>
                </a:solidFill>
                <a:latin typeface="Times New Roman" panose="02020603050405020304" pitchFamily="18" charset="0"/>
                <a:cs typeface="Times New Roman" panose="02020603050405020304" pitchFamily="18" charset="0"/>
              </a:rPr>
              <a:t> </a:t>
            </a:r>
            <a:endParaRPr lang="en-US" b="1">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6674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56823" y="4607"/>
            <a:ext cx="11114468" cy="1077218"/>
          </a:xfrm>
          <a:prstGeom prst="rect">
            <a:avLst/>
          </a:prstGeom>
          <a:noFill/>
        </p:spPr>
        <p:txBody>
          <a:bodyPr wrap="square" rtlCol="0">
            <a:spAutoFit/>
          </a:bodyPr>
          <a:lstStyle/>
          <a:p>
            <a:pPr algn="just"/>
            <a:r>
              <a:rPr lang="en-US" sz="3200" b="1">
                <a:solidFill>
                  <a:srgbClr val="FF0000"/>
                </a:solidFill>
              </a:rPr>
              <a:t>Ngoài đường và muối là chất tan được trong nước thì còn chất nào tan được trong nước?</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114" y="1081825"/>
            <a:ext cx="3679063" cy="4275786"/>
          </a:xfrm>
          <a:prstGeom prst="rect">
            <a:avLst/>
          </a:prstGeom>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t="2974"/>
          <a:stretch/>
        </p:blipFill>
        <p:spPr>
          <a:xfrm>
            <a:off x="4430332" y="1068946"/>
            <a:ext cx="3687650" cy="4301543"/>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15648" r="14670"/>
          <a:stretch/>
        </p:blipFill>
        <p:spPr>
          <a:xfrm>
            <a:off x="8538691" y="1068946"/>
            <a:ext cx="3232600" cy="4146997"/>
          </a:xfrm>
          <a:prstGeom prst="rect">
            <a:avLst/>
          </a:prstGeom>
        </p:spPr>
      </p:pic>
      <p:sp>
        <p:nvSpPr>
          <p:cNvPr id="11" name="TextBox 10"/>
          <p:cNvSpPr txBox="1"/>
          <p:nvPr/>
        </p:nvSpPr>
        <p:spPr>
          <a:xfrm>
            <a:off x="1138577" y="5603831"/>
            <a:ext cx="1591561" cy="830997"/>
          </a:xfrm>
          <a:prstGeom prst="rect">
            <a:avLst/>
          </a:prstGeom>
          <a:noFill/>
        </p:spPr>
        <p:txBody>
          <a:bodyPr wrap="square" rtlCol="0">
            <a:spAutoFit/>
          </a:bodyPr>
          <a:lstStyle/>
          <a:p>
            <a:r>
              <a:rPr lang="en-US" sz="4800" b="1">
                <a:solidFill>
                  <a:srgbClr val="FF0066"/>
                </a:solidFill>
              </a:rPr>
              <a:t>C sủi</a:t>
            </a:r>
          </a:p>
        </p:txBody>
      </p:sp>
      <p:sp>
        <p:nvSpPr>
          <p:cNvPr id="12" name="TextBox 11"/>
          <p:cNvSpPr txBox="1"/>
          <p:nvPr/>
        </p:nvSpPr>
        <p:spPr>
          <a:xfrm>
            <a:off x="5261582" y="5603830"/>
            <a:ext cx="2025149" cy="830997"/>
          </a:xfrm>
          <a:prstGeom prst="rect">
            <a:avLst/>
          </a:prstGeom>
          <a:noFill/>
        </p:spPr>
        <p:txBody>
          <a:bodyPr wrap="square" rtlCol="0">
            <a:spAutoFit/>
          </a:bodyPr>
          <a:lstStyle/>
          <a:p>
            <a:r>
              <a:rPr lang="en-US" sz="4800" b="1">
                <a:solidFill>
                  <a:srgbClr val="FF0066"/>
                </a:solidFill>
              </a:rPr>
              <a:t>Cà phê</a:t>
            </a:r>
          </a:p>
        </p:txBody>
      </p:sp>
      <p:sp>
        <p:nvSpPr>
          <p:cNvPr id="13" name="TextBox 12"/>
          <p:cNvSpPr txBox="1"/>
          <p:nvPr/>
        </p:nvSpPr>
        <p:spPr>
          <a:xfrm>
            <a:off x="9335488" y="5449285"/>
            <a:ext cx="2199015" cy="830997"/>
          </a:xfrm>
          <a:prstGeom prst="rect">
            <a:avLst/>
          </a:prstGeom>
          <a:noFill/>
        </p:spPr>
        <p:txBody>
          <a:bodyPr wrap="square" rtlCol="0">
            <a:spAutoFit/>
          </a:bodyPr>
          <a:lstStyle/>
          <a:p>
            <a:r>
              <a:rPr lang="en-US" sz="4800" b="1">
                <a:solidFill>
                  <a:srgbClr val="FF0066"/>
                </a:solidFill>
              </a:rPr>
              <a:t>Sữa bột</a:t>
            </a:r>
          </a:p>
        </p:txBody>
      </p:sp>
    </p:spTree>
    <p:extLst>
      <p:ext uri="{BB962C8B-B14F-4D97-AF65-F5344CB8AC3E}">
        <p14:creationId xmlns:p14="http://schemas.microsoft.com/office/powerpoint/2010/main" val="3829807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anim calcmode="lin" valueType="num">
                                      <p:cBhvr>
                                        <p:cTn id="8" dur="750" fill="hold"/>
                                        <p:tgtEl>
                                          <p:spTgt spid="9"/>
                                        </p:tgtEl>
                                        <p:attrNameLst>
                                          <p:attrName>ppt_x</p:attrName>
                                        </p:attrNameLst>
                                      </p:cBhvr>
                                      <p:tavLst>
                                        <p:tav tm="0">
                                          <p:val>
                                            <p:strVal val="#ppt_x"/>
                                          </p:val>
                                        </p:tav>
                                        <p:tav tm="100000">
                                          <p:val>
                                            <p:strVal val="#ppt_x"/>
                                          </p:val>
                                        </p:tav>
                                      </p:tavLst>
                                    </p:anim>
                                    <p:anim calcmode="lin" valueType="num">
                                      <p:cBhvr>
                                        <p:cTn id="9" dur="75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diamond(in)">
                                      <p:cBhvr>
                                        <p:cTn id="14" dur="1000"/>
                                        <p:tgtEl>
                                          <p:spTgt spid="2"/>
                                        </p:tgtEl>
                                      </p:cBhvr>
                                    </p:animEffect>
                                  </p:childTnLst>
                                </p:cTn>
                              </p:par>
                              <p:par>
                                <p:cTn id="15" presetID="8"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amond(in)">
                                      <p:cBhvr>
                                        <p:cTn id="17" dur="1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7" presetClass="entr" presetSubtype="1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strVal val="#ppt_h"/>
                                          </p:val>
                                        </p:tav>
                                        <p:tav tm="100000">
                                          <p:val>
                                            <p:strVal val="#ppt_h"/>
                                          </p:val>
                                        </p:tav>
                                      </p:tavLst>
                                    </p:anim>
                                  </p:childTnLst>
                                </p:cTn>
                              </p:par>
                              <p:par>
                                <p:cTn id="24" presetID="17" presetClass="entr" presetSubtype="1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50" presetClass="entr" presetSubtype="0" decel="10000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strVal val="#ppt_w+.3"/>
                                          </p:val>
                                        </p:tav>
                                        <p:tav tm="100000">
                                          <p:val>
                                            <p:strVal val="#ppt_w"/>
                                          </p:val>
                                        </p:tav>
                                      </p:tavLst>
                                    </p:anim>
                                    <p:anim calcmode="lin" valueType="num">
                                      <p:cBhvr>
                                        <p:cTn id="33" dur="1000" fill="hold"/>
                                        <p:tgtEl>
                                          <p:spTgt spid="6"/>
                                        </p:tgtEl>
                                        <p:attrNameLst>
                                          <p:attrName>ppt_h</p:attrName>
                                        </p:attrNameLst>
                                      </p:cBhvr>
                                      <p:tavLst>
                                        <p:tav tm="0">
                                          <p:val>
                                            <p:strVal val="#ppt_h"/>
                                          </p:val>
                                        </p:tav>
                                        <p:tav tm="100000">
                                          <p:val>
                                            <p:strVal val="#ppt_h"/>
                                          </p:val>
                                        </p:tav>
                                      </p:tavLst>
                                    </p:anim>
                                    <p:animEffect transition="in" filter="fade">
                                      <p:cBhvr>
                                        <p:cTn id="34" dur="1000"/>
                                        <p:tgtEl>
                                          <p:spTgt spid="6"/>
                                        </p:tgtEl>
                                      </p:cBhvr>
                                    </p:animEffect>
                                  </p:childTnLst>
                                </p:cTn>
                              </p:par>
                              <p:par>
                                <p:cTn id="35" presetID="50" presetClass="entr" presetSubtype="0" decel="10000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1000" fill="hold"/>
                                        <p:tgtEl>
                                          <p:spTgt spid="13"/>
                                        </p:tgtEl>
                                        <p:attrNameLst>
                                          <p:attrName>ppt_w</p:attrName>
                                        </p:attrNameLst>
                                      </p:cBhvr>
                                      <p:tavLst>
                                        <p:tav tm="0">
                                          <p:val>
                                            <p:strVal val="#ppt_w+.3"/>
                                          </p:val>
                                        </p:tav>
                                        <p:tav tm="100000">
                                          <p:val>
                                            <p:strVal val="#ppt_w"/>
                                          </p:val>
                                        </p:tav>
                                      </p:tavLst>
                                    </p:anim>
                                    <p:anim calcmode="lin" valueType="num">
                                      <p:cBhvr>
                                        <p:cTn id="38" dur="1000" fill="hold"/>
                                        <p:tgtEl>
                                          <p:spTgt spid="13"/>
                                        </p:tgtEl>
                                        <p:attrNameLst>
                                          <p:attrName>ppt_h</p:attrName>
                                        </p:attrNameLst>
                                      </p:cBhvr>
                                      <p:tavLst>
                                        <p:tav tm="0">
                                          <p:val>
                                            <p:strVal val="#ppt_h"/>
                                          </p:val>
                                        </p:tav>
                                        <p:tav tm="100000">
                                          <p:val>
                                            <p:strVal val="#ppt_h"/>
                                          </p:val>
                                        </p:tav>
                                      </p:tavLst>
                                    </p:anim>
                                    <p:animEffect transition="in" filter="fade">
                                      <p:cBhvr>
                                        <p:cTn id="3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210235" y="351556"/>
            <a:ext cx="10287000" cy="584775"/>
          </a:xfrm>
          <a:prstGeom prst="rect">
            <a:avLst/>
          </a:prstGeom>
          <a:noFill/>
        </p:spPr>
        <p:txBody>
          <a:bodyPr wrap="square" rtlCol="0">
            <a:spAutoFit/>
          </a:bodyPr>
          <a:lstStyle/>
          <a:p>
            <a:pPr algn="just"/>
            <a:r>
              <a:rPr lang="en-US" sz="3200" b="1">
                <a:solidFill>
                  <a:srgbClr val="FF0000"/>
                </a:solidFill>
              </a:rPr>
              <a:t>Ngoài đỗ xanh và gạo còn chất không tan mà các con biết?</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216" y="1345127"/>
            <a:ext cx="3689537" cy="464722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9355" y="1345127"/>
            <a:ext cx="3795433" cy="470446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7177" y="1357312"/>
            <a:ext cx="3711388" cy="4635044"/>
          </a:xfrm>
          <a:prstGeom prst="rect">
            <a:avLst/>
          </a:prstGeom>
        </p:spPr>
      </p:pic>
      <p:sp>
        <p:nvSpPr>
          <p:cNvPr id="8" name="TextBox 7"/>
          <p:cNvSpPr txBox="1"/>
          <p:nvPr/>
        </p:nvSpPr>
        <p:spPr>
          <a:xfrm>
            <a:off x="971644" y="5985652"/>
            <a:ext cx="2420471" cy="830997"/>
          </a:xfrm>
          <a:prstGeom prst="rect">
            <a:avLst/>
          </a:prstGeom>
          <a:noFill/>
        </p:spPr>
        <p:txBody>
          <a:bodyPr wrap="square" rtlCol="0">
            <a:spAutoFit/>
          </a:bodyPr>
          <a:lstStyle/>
          <a:p>
            <a:r>
              <a:rPr lang="en-US" sz="4800" b="1">
                <a:solidFill>
                  <a:srgbClr val="FF0066"/>
                </a:solidFill>
              </a:rPr>
              <a:t>Cát đen</a:t>
            </a:r>
          </a:p>
        </p:txBody>
      </p:sp>
      <p:sp>
        <p:nvSpPr>
          <p:cNvPr id="9" name="TextBox 8"/>
          <p:cNvSpPr txBox="1"/>
          <p:nvPr/>
        </p:nvSpPr>
        <p:spPr>
          <a:xfrm>
            <a:off x="5661650" y="5985653"/>
            <a:ext cx="1182904" cy="830997"/>
          </a:xfrm>
          <a:prstGeom prst="rect">
            <a:avLst/>
          </a:prstGeom>
          <a:noFill/>
        </p:spPr>
        <p:txBody>
          <a:bodyPr wrap="square" rtlCol="0">
            <a:spAutoFit/>
          </a:bodyPr>
          <a:lstStyle/>
          <a:p>
            <a:r>
              <a:rPr lang="en-US" sz="4800" b="1">
                <a:solidFill>
                  <a:srgbClr val="FF0066"/>
                </a:solidFill>
              </a:rPr>
              <a:t>Lạc</a:t>
            </a:r>
          </a:p>
        </p:txBody>
      </p:sp>
      <p:sp>
        <p:nvSpPr>
          <p:cNvPr id="10" name="TextBox 9"/>
          <p:cNvSpPr txBox="1"/>
          <p:nvPr/>
        </p:nvSpPr>
        <p:spPr>
          <a:xfrm>
            <a:off x="9593582" y="5997838"/>
            <a:ext cx="1198578" cy="830997"/>
          </a:xfrm>
          <a:prstGeom prst="rect">
            <a:avLst/>
          </a:prstGeom>
          <a:noFill/>
        </p:spPr>
        <p:txBody>
          <a:bodyPr wrap="square" rtlCol="0">
            <a:spAutoFit/>
          </a:bodyPr>
          <a:lstStyle/>
          <a:p>
            <a:r>
              <a:rPr lang="en-US" sz="4800" b="1">
                <a:solidFill>
                  <a:srgbClr val="FF0066"/>
                </a:solidFill>
              </a:rPr>
              <a:t>Sỏi</a:t>
            </a:r>
          </a:p>
        </p:txBody>
      </p:sp>
    </p:spTree>
    <p:extLst>
      <p:ext uri="{BB962C8B-B14F-4D97-AF65-F5344CB8AC3E}">
        <p14:creationId xmlns:p14="http://schemas.microsoft.com/office/powerpoint/2010/main" val="343726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randombar(horizontal)">
                                      <p:cBhvr>
                                        <p:cTn id="14" dur="500"/>
                                        <p:tgtEl>
                                          <p:spTgt spid="2"/>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7"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strVal val="#ppt_h"/>
                                          </p:val>
                                        </p:tav>
                                        <p:tav tm="100000">
                                          <p:val>
                                            <p:strVal val="#ppt_h"/>
                                          </p:val>
                                        </p:tav>
                                      </p:tavLst>
                                    </p:anim>
                                  </p:childTnLst>
                                </p:cTn>
                              </p:par>
                              <p:par>
                                <p:cTn id="24" presetID="17" presetClass="entr" presetSubtype="1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arn(inVertical)">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TextBox 2"/>
          <p:cNvSpPr txBox="1"/>
          <p:nvPr/>
        </p:nvSpPr>
        <p:spPr>
          <a:xfrm>
            <a:off x="3697381" y="1124652"/>
            <a:ext cx="4797238" cy="584775"/>
          </a:xfrm>
          <a:prstGeom prst="rect">
            <a:avLst/>
          </a:prstGeom>
          <a:noFill/>
        </p:spPr>
        <p:txBody>
          <a:bodyPr wrap="square" rtlCol="0">
            <a:spAutoFit/>
          </a:bodyPr>
          <a:lstStyle/>
          <a:p>
            <a:pPr algn="just"/>
            <a:r>
              <a:rPr lang="en-US" sz="3200" b="1">
                <a:solidFill>
                  <a:srgbClr val="002060"/>
                </a:solidFill>
              </a:rPr>
              <a:t>Trò chơi 1: Cái gì biến mất</a:t>
            </a:r>
          </a:p>
        </p:txBody>
      </p:sp>
      <p:sp>
        <p:nvSpPr>
          <p:cNvPr id="4" name="TextBox 3"/>
          <p:cNvSpPr txBox="1"/>
          <p:nvPr/>
        </p:nvSpPr>
        <p:spPr>
          <a:xfrm>
            <a:off x="1492062" y="1944923"/>
            <a:ext cx="9507632" cy="2554545"/>
          </a:xfrm>
          <a:prstGeom prst="rect">
            <a:avLst/>
          </a:prstGeom>
          <a:noFill/>
        </p:spPr>
        <p:txBody>
          <a:bodyPr wrap="square" rtlCol="0">
            <a:spAutoFit/>
          </a:bodyPr>
          <a:lstStyle/>
          <a:p>
            <a:pPr algn="just"/>
            <a:r>
              <a:rPr lang="en-US" sz="3200" b="1">
                <a:solidFill>
                  <a:srgbClr val="0070C0"/>
                </a:solidFill>
              </a:rPr>
              <a:t>Trên bàn của cô có các chất tan: đường, muối… và không tan đó là gạo đỗ xanh. Khi cô nói trời tối thì tất cả các con hãy nhắm mắt lại. Khi cô nói trời sang thì các con hãy mở mắt ra và nhìn nhanh xem trên bàn của cô cái gì biến mất nhé.</a:t>
            </a:r>
          </a:p>
        </p:txBody>
      </p:sp>
    </p:spTree>
    <p:extLst>
      <p:ext uri="{BB962C8B-B14F-4D97-AF65-F5344CB8AC3E}">
        <p14:creationId xmlns:p14="http://schemas.microsoft.com/office/powerpoint/2010/main" val="3370810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750"/>
                                        <p:tgtEl>
                                          <p:spTgt spid="4"/>
                                        </p:tgtEl>
                                      </p:cBhvr>
                                    </p:animEffect>
                                    <p:anim calcmode="lin" valueType="num">
                                      <p:cBhvr>
                                        <p:cTn id="15" dur="750" fill="hold"/>
                                        <p:tgtEl>
                                          <p:spTgt spid="4"/>
                                        </p:tgtEl>
                                        <p:attrNameLst>
                                          <p:attrName>ppt_x</p:attrName>
                                        </p:attrNameLst>
                                      </p:cBhvr>
                                      <p:tavLst>
                                        <p:tav tm="0">
                                          <p:val>
                                            <p:strVal val="#ppt_x"/>
                                          </p:val>
                                        </p:tav>
                                        <p:tav tm="100000">
                                          <p:val>
                                            <p:strVal val="#ppt_x"/>
                                          </p:val>
                                        </p:tav>
                                      </p:tavLst>
                                    </p:anim>
                                    <p:anim calcmode="lin" valueType="num">
                                      <p:cBhvr>
                                        <p:cTn id="16" dur="7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TotalTime>
  <Words>412</Words>
  <Application>Microsoft Office PowerPoint</Application>
  <PresentationFormat>Widescreen</PresentationFormat>
  <Paragraphs>33</Paragraphs>
  <Slides>13</Slides>
  <Notes>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Administrator</cp:lastModifiedBy>
  <cp:revision>18</cp:revision>
  <dcterms:created xsi:type="dcterms:W3CDTF">2024-03-29T14:28:41Z</dcterms:created>
  <dcterms:modified xsi:type="dcterms:W3CDTF">2025-02-11T08:35:43Z</dcterms:modified>
</cp:coreProperties>
</file>