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59" r:id="rId3"/>
    <p:sldId id="258" r:id="rId4"/>
    <p:sldId id="276" r:id="rId5"/>
    <p:sldId id="277" r:id="rId6"/>
    <p:sldId id="278" r:id="rId7"/>
    <p:sldId id="265" r:id="rId8"/>
    <p:sldId id="264" r:id="rId9"/>
    <p:sldId id="266" r:id="rId10"/>
    <p:sldId id="267" r:id="rId11"/>
    <p:sldId id="279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E4F7D-F4E4-4BCC-B11C-DA6294DD303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9555E-EF94-4C31-BB75-1019070D4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9555E-EF94-4C31-BB75-1019070D45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4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CD019-99DD-08FF-107B-5733E0EB8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88463-0C59-8EA8-85A5-1A2F9DE43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5958E-399D-4779-CE66-0E0DDBD5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10734-936D-E3C4-8A73-C45D16E4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C15AF-7A61-2E11-050F-61ACF6AA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2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BE2C-D1A6-AAED-EA51-711D383A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41C28-B027-3709-9DFE-E85617880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53141-A7D9-B9FE-197B-BCF4A511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76C48-5A2B-7215-AA8C-F23AE88B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B2098-95EB-1818-F1D3-3A81D6FC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7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75F4-A8D1-08A6-A446-E3AE3A474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9D748-134F-BDD1-813C-DAA552F74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C48AD-0AC9-5265-0B22-0B72007C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5A9BF-FA85-D2CC-89F0-DE7BD3A5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E37D-5F82-0208-CF6D-D36C129D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7AFB-EB09-23BA-C745-8621F097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98F46-AC83-2747-DCD9-A713EAE59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8D587-0349-39D1-A7D4-21A1BB79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7AE01-3046-31C4-345D-FE91CC7E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B29B0-7012-9A5B-3104-68F08E2A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5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1BA6-0890-A283-982E-2C8B9F08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3FA7-5F03-14C0-3C3E-29AB61303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DBCD7-533A-2BAE-770A-C63204CA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D95E0-A14F-36C9-1281-B6BF0EC0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AD061-3DC1-A75A-6AF7-0724BBF5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1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B656-E242-6420-B4BF-BF1908D1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84731-BC96-F328-97D4-34C2B9130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7D539-11F2-39DF-6D11-193DF634D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7EF5F-554D-F60F-2D9E-74B959EE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F07DD-5EED-2D32-CC81-C45D9BAE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04EA1-220C-DDA6-7EF8-CDCFE4E0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4685-FB89-09AA-A7C2-D1BC3326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1D364-2794-BE08-C1E0-56AFAD12D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DE1EB-D9DE-D455-E3D8-8B87DBC79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094DC-B712-6AC5-243A-19603CD01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28FF4-0B06-571E-B5D4-91C7CEE77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E06BE-1677-FE3F-D2FE-5B09F384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E9AAE-024E-5E8B-FFDC-30A261AD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EFEC0-ADF9-14B1-2CE5-82E5B563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9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0571-DD17-0619-9122-810319A7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F59FD-09EF-C8B9-1E4E-AA5E5224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3C052-61A4-CBE8-AAA7-01F8F935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1918D-F98E-E06F-ADF0-5F2375D6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1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F1DBF-D7E1-8451-8F83-1EC099AC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B1A19-BDFE-B7A7-311C-66993643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DF2E-617D-E594-83CE-B7614AF3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3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F98E-6DC5-9CBE-91E6-1D296E03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FA89F-E259-0242-E574-92F5BA50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9503C-7E05-40D4-7892-534380F7C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CC5BF-AA81-63DD-007A-15C927E9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4BF68-B1C9-9D41-C9D9-696E071D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D6EC4-C87A-78C3-D1DB-765C0A98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620A-EA9E-7414-1B07-5CEAAA3F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3816A5-49BE-9F4C-3942-853B9AE1F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0A5FD-451C-F550-B806-A48F00D7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0D0AB-AEFF-0471-9705-02A81951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B4D-24CC-4885-B1BA-6C609F7D296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E56A6-87C5-272E-66F1-3FFE5E3A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651FF-C443-3204-7EA7-337D5B95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7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A5280-A68B-B458-B519-F1C172B3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754AA-1123-293B-64B8-0E1D2F8D8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024E8-1A45-9530-0AAB-4021D0221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8B4D-24CC-4885-B1BA-6C609F7D296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47846-1662-72EC-04B7-AF25DB36D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8B9D-06E9-0565-38F8-9F71690D3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807F9-765A-4D42-84A8-9F967633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5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6CB48145-0CDB-7194-17C3-C5784BD97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258763"/>
            <a:ext cx="6087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82981-745E-24E1-295B-C5FA4F013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76" y="1202218"/>
            <a:ext cx="989012" cy="10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79757A-7F2A-60C1-D336-A9FBB6D64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042" y="2097568"/>
            <a:ext cx="7037798" cy="1154162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Deflat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 H VỰC  PHÁT TRIỂN NHẬN THỨC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C14F3-BD6D-C5AE-A086-A84C43D3E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560" y="3690151"/>
            <a:ext cx="7434350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1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LQVT: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3</a:t>
            </a:r>
          </a:p>
          <a:p>
            <a:pPr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(4 -  5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25 - 30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CB40C-A164-4A4A-2A41-759DF4BDA8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C6247-C1FE-BAD4-52AC-623442403D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93" y="4604496"/>
            <a:ext cx="1943315" cy="1511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E38646-3616-CF57-F6B1-1F22364B3D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93" y="742123"/>
            <a:ext cx="1943315" cy="1511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07712-5F23-D7EC-EA98-CBD60685F0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3" b="96377" l="10000" r="92000">
                        <a14:foregroundMark x1="47818" y1="5314" x2="47818" y2="5314"/>
                        <a14:foregroundMark x1="67636" y1="94444" x2="67636" y2="94444"/>
                        <a14:foregroundMark x1="92000" y1="82609" x2="92000" y2="82609"/>
                        <a14:foregroundMark x1="63091" y1="91546" x2="63091" y2="91546"/>
                        <a14:foregroundMark x1="65818" y1="96618" x2="65818" y2="96618"/>
                        <a14:foregroundMark x1="63636" y1="30435" x2="63636" y2="30435"/>
                        <a14:foregroundMark x1="67091" y1="33575" x2="67091" y2="33575"/>
                        <a14:foregroundMark x1="42727" y1="35266" x2="42727" y2="35266"/>
                        <a14:foregroundMark x1="64364" y1="28261" x2="64364" y2="28261"/>
                        <a14:foregroundMark x1="45455" y1="42754" x2="45455" y2="42754"/>
                        <a14:foregroundMark x1="40727" y1="30676" x2="40727" y2="30676"/>
                        <a14:foregroundMark x1="42364" y1="34783" x2="42364" y2="34783"/>
                        <a14:foregroundMark x1="41636" y1="32367" x2="41636" y2="32367"/>
                        <a14:foregroundMark x1="40909" y1="31159" x2="40909" y2="31159"/>
                        <a14:foregroundMark x1="67818" y1="32126" x2="67818" y2="32126"/>
                        <a14:foregroundMark x1="53273" y1="1691" x2="53273" y2="1691"/>
                        <a14:foregroundMark x1="56182" y1="725" x2="56182" y2="725"/>
                        <a14:foregroundMark x1="55273" y1="483" x2="55273" y2="483"/>
                        <a14:foregroundMark x1="54000" y1="483" x2="54000" y2="483"/>
                        <a14:foregroundMark x1="51455" y1="1932" x2="51455" y2="1932"/>
                        <a14:foregroundMark x1="50545" y1="2899" x2="53273" y2="2415"/>
                        <a14:foregroundMark x1="50727" y1="2657" x2="59091" y2="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t="662" r="5415"/>
          <a:stretch/>
        </p:blipFill>
        <p:spPr>
          <a:xfrm>
            <a:off x="4922913" y="2494722"/>
            <a:ext cx="1728073" cy="18685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F27D2-DBAA-883E-3E9D-AD875264DE87}"/>
              </a:ext>
            </a:extLst>
          </p:cNvPr>
          <p:cNvSpPr txBox="1"/>
          <p:nvPr/>
        </p:nvSpPr>
        <p:spPr>
          <a:xfrm>
            <a:off x="7712171" y="1497813"/>
            <a:ext cx="12923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5E474BC-C20D-5D23-B1B3-973F770FFBD9}"/>
              </a:ext>
            </a:extLst>
          </p:cNvPr>
          <p:cNvSpPr/>
          <p:nvPr/>
        </p:nvSpPr>
        <p:spPr>
          <a:xfrm>
            <a:off x="6453809" y="874643"/>
            <a:ext cx="197177" cy="2120984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ED7B6-B7E5-D3E9-08DD-7F7F87FFDFE0}"/>
              </a:ext>
            </a:extLst>
          </p:cNvPr>
          <p:cNvSpPr txBox="1"/>
          <p:nvPr/>
        </p:nvSpPr>
        <p:spPr>
          <a:xfrm>
            <a:off x="6527441" y="1902352"/>
            <a:ext cx="1292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7030A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E8DC9AD-BB5E-5F37-B0BF-F08E71112802}"/>
              </a:ext>
            </a:extLst>
          </p:cNvPr>
          <p:cNvSpPr/>
          <p:nvPr/>
        </p:nvSpPr>
        <p:spPr>
          <a:xfrm rot="10800000">
            <a:off x="6256629" y="2658039"/>
            <a:ext cx="197180" cy="3583734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1402F-5EB2-CCEE-6004-BECCA62EF5EA}"/>
              </a:ext>
            </a:extLst>
          </p:cNvPr>
          <p:cNvSpPr txBox="1"/>
          <p:nvPr/>
        </p:nvSpPr>
        <p:spPr>
          <a:xfrm>
            <a:off x="6436309" y="2065669"/>
            <a:ext cx="1292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7030A0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510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DB6AB-16D5-6EC2-A2EE-53032BA71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1428AD-07D4-41DE-6007-0A0EBC4772B0}"/>
              </a:ext>
            </a:extLst>
          </p:cNvPr>
          <p:cNvSpPr txBox="1"/>
          <p:nvPr/>
        </p:nvSpPr>
        <p:spPr>
          <a:xfrm>
            <a:off x="2143081" y="1680020"/>
            <a:ext cx="7905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FF"/>
                </a:solidFill>
              </a:rPr>
              <a:t>Kết luận: Số lượng của nhóm đối tượng không thay đổi nhưng số tứ tự sẽ thay đổi tùy thuộc vào hướng đếm và vị trí của đối tượng đó trong dãy.</a:t>
            </a:r>
            <a:endParaRPr lang="en-US" sz="28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F5339-D42B-04F5-87D5-0B955DAC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CB667-1C8E-3A53-DB73-30587F710ADA}"/>
              </a:ext>
            </a:extLst>
          </p:cNvPr>
          <p:cNvSpPr txBox="1"/>
          <p:nvPr/>
        </p:nvSpPr>
        <p:spPr>
          <a:xfrm>
            <a:off x="4947301" y="2661476"/>
            <a:ext cx="307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Phần 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678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63ED5-776F-AD3C-32EE-E2F3C8270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0B98DF-1B78-FD84-20A6-144F37B7B2FD}"/>
              </a:ext>
            </a:extLst>
          </p:cNvPr>
          <p:cNvSpPr txBox="1"/>
          <p:nvPr/>
        </p:nvSpPr>
        <p:spPr>
          <a:xfrm>
            <a:off x="5008261" y="1247204"/>
            <a:ext cx="41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Trò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chơi</a:t>
            </a:r>
            <a:r>
              <a:rPr lang="en-US" sz="2800" b="1" dirty="0" smtClean="0">
                <a:solidFill>
                  <a:srgbClr val="FFFF00"/>
                </a:solidFill>
              </a:rPr>
              <a:t>: </a:t>
            </a:r>
            <a:r>
              <a:rPr lang="en-US" sz="2800" b="1" dirty="0" err="1" smtClean="0">
                <a:solidFill>
                  <a:srgbClr val="FFFF00"/>
                </a:solidFill>
              </a:rPr>
              <a:t>Bé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tài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giỏi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428AD-07D4-41DE-6007-0A0EBC4772B0}"/>
              </a:ext>
            </a:extLst>
          </p:cNvPr>
          <p:cNvSpPr txBox="1"/>
          <p:nvPr/>
        </p:nvSpPr>
        <p:spPr>
          <a:xfrm>
            <a:off x="3801253" y="2442020"/>
            <a:ext cx="7013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chemeClr val="bg1"/>
                </a:solidFill>
              </a:rPr>
              <a:t>Trên màn xuất hiện các câu hỏi. Bạn nào thông minh hãy chọn ra đáp án đúng. Thời gian dành cho mỗi câu hỏi là 5 giây</a:t>
            </a:r>
          </a:p>
        </p:txBody>
      </p:sp>
    </p:spTree>
    <p:extLst>
      <p:ext uri="{BB962C8B-B14F-4D97-AF65-F5344CB8AC3E}">
        <p14:creationId xmlns:p14="http://schemas.microsoft.com/office/powerpoint/2010/main" val="201666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F88DA-A5FF-2F6E-BDF4-D8D3387E8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50C162-30F3-0345-CE53-C370A0E97E1E}"/>
              </a:ext>
            </a:extLst>
          </p:cNvPr>
          <p:cNvSpPr txBox="1"/>
          <p:nvPr/>
        </p:nvSpPr>
        <p:spPr>
          <a:xfrm>
            <a:off x="2057514" y="601016"/>
            <a:ext cx="7512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7030A0"/>
                </a:solidFill>
              </a:rPr>
              <a:t>Bạn gấu bông màu trắng đứng ở vị trí thứ mấy khi đếm từ trái sang phải?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6AD13-50E0-74BF-409B-E63E5ECEB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41" b="93201" l="8167" r="90000">
                        <a14:foregroundMark x1="32667" y1="5473" x2="32667" y2="5473"/>
                        <a14:foregroundMark x1="37333" y1="5141" x2="37333" y2="5141"/>
                        <a14:foregroundMark x1="8333" y1="38308" x2="8333" y2="38308"/>
                        <a14:foregroundMark x1="27667" y1="93201" x2="27667" y2="93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3" y="1461755"/>
            <a:ext cx="2247900" cy="2450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D6755C-F44E-CFE2-A33D-FBE8401DBF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9974" l="9961" r="92773">
                        <a14:foregroundMark x1="92188" y1="26432" x2="92188" y2="26432"/>
                        <a14:foregroundMark x1="43359" y1="33984" x2="43359" y2="33984"/>
                        <a14:foregroundMark x1="59961" y1="35547" x2="59961" y2="35547"/>
                        <a14:foregroundMark x1="53516" y1="37891" x2="53516" y2="37891"/>
                        <a14:foregroundMark x1="92773" y1="81901" x2="92773" y2="81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0" t="11431" b="8800"/>
          <a:stretch/>
        </p:blipFill>
        <p:spPr>
          <a:xfrm>
            <a:off x="4299428" y="1540900"/>
            <a:ext cx="1941267" cy="24502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D67D79-7775-CFA1-95E6-5C068253A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41" b="93201" l="8167" r="90000">
                        <a14:foregroundMark x1="32667" y1="5473" x2="32667" y2="5473"/>
                        <a14:foregroundMark x1="37333" y1="5141" x2="37333" y2="5141"/>
                        <a14:foregroundMark x1="8333" y1="38308" x2="8333" y2="38308"/>
                        <a14:foregroundMark x1="27667" y1="93201" x2="27667" y2="93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00" y="1451139"/>
            <a:ext cx="2247900" cy="245021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988E364-6C87-0261-4645-F68165040398}"/>
              </a:ext>
            </a:extLst>
          </p:cNvPr>
          <p:cNvSpPr/>
          <p:nvPr/>
        </p:nvSpPr>
        <p:spPr>
          <a:xfrm>
            <a:off x="1447914" y="5178950"/>
            <a:ext cx="609600" cy="6217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63A265-E48B-958C-ECED-E6FCFD8C3BC2}"/>
              </a:ext>
            </a:extLst>
          </p:cNvPr>
          <p:cNvSpPr/>
          <p:nvPr/>
        </p:nvSpPr>
        <p:spPr>
          <a:xfrm>
            <a:off x="5935895" y="5245646"/>
            <a:ext cx="609600" cy="6217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134AFA-CD40-FDBD-2C46-8440FD0FC526}"/>
              </a:ext>
            </a:extLst>
          </p:cNvPr>
          <p:cNvSpPr txBox="1"/>
          <p:nvPr/>
        </p:nvSpPr>
        <p:spPr>
          <a:xfrm>
            <a:off x="2231137" y="5215967"/>
            <a:ext cx="252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5A19D9-156B-744F-1ED6-D10975482ACD}"/>
              </a:ext>
            </a:extLst>
          </p:cNvPr>
          <p:cNvSpPr txBox="1"/>
          <p:nvPr/>
        </p:nvSpPr>
        <p:spPr>
          <a:xfrm>
            <a:off x="6736877" y="5240256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4D66F4-4D4C-E728-1416-F823D6904741}"/>
              </a:ext>
            </a:extLst>
          </p:cNvPr>
          <p:cNvSpPr/>
          <p:nvPr/>
        </p:nvSpPr>
        <p:spPr>
          <a:xfrm>
            <a:off x="9985169" y="4744279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61A801-4DB6-1F25-CECF-0CBDA7328711}"/>
              </a:ext>
            </a:extLst>
          </p:cNvPr>
          <p:cNvSpPr/>
          <p:nvPr/>
        </p:nvSpPr>
        <p:spPr>
          <a:xfrm>
            <a:off x="10235323" y="5006012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80A611-9599-9806-360F-C3B8555A0CC8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C736E0-A685-49CC-4719-5E4FF8AD7D23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709F7-35AA-63FB-E3C7-30BD25369ADE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A7E62B-17C5-7923-213D-475AE96E1C1D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310225-4D06-7A4D-FDE6-F0F7967DB88D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2C44AB4-2F1C-9D9F-715C-88FB10574A5C}"/>
              </a:ext>
            </a:extLst>
          </p:cNvPr>
          <p:cNvSpPr/>
          <p:nvPr/>
        </p:nvSpPr>
        <p:spPr>
          <a:xfrm>
            <a:off x="1219200" y="3991117"/>
            <a:ext cx="4611757" cy="1675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7" grpId="0"/>
      <p:bldP spid="17" grpId="1"/>
      <p:bldP spid="18" grpId="0"/>
      <p:bldP spid="19" grpId="0" animBg="1"/>
      <p:bldP spid="19" grpId="1" animBg="1"/>
      <p:bldP spid="20" grpId="0" animBg="1"/>
      <p:bldP spid="20" grpId="1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75965B-E49A-EBD0-5CFA-DAE476F24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AE950C-AC3B-0495-8C83-73C148B8BBB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85" y="4657504"/>
            <a:ext cx="1943315" cy="1511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2B64D-EB9B-D0F2-8A9C-9E49ED3074A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84" y="2994992"/>
            <a:ext cx="1943315" cy="1511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68726-4140-9870-F8A7-84A177D904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3" b="96377" l="10000" r="92000">
                        <a14:foregroundMark x1="47818" y1="5314" x2="47818" y2="5314"/>
                        <a14:foregroundMark x1="67636" y1="94444" x2="67636" y2="94444"/>
                        <a14:foregroundMark x1="92000" y1="82609" x2="92000" y2="82609"/>
                        <a14:foregroundMark x1="63091" y1="91546" x2="63091" y2="91546"/>
                        <a14:foregroundMark x1="65818" y1="96618" x2="65818" y2="96618"/>
                        <a14:foregroundMark x1="63636" y1="30435" x2="63636" y2="30435"/>
                        <a14:foregroundMark x1="67091" y1="33575" x2="67091" y2="33575"/>
                        <a14:foregroundMark x1="42727" y1="35266" x2="42727" y2="35266"/>
                        <a14:foregroundMark x1="64364" y1="28261" x2="64364" y2="28261"/>
                        <a14:foregroundMark x1="45455" y1="42754" x2="45455" y2="42754"/>
                        <a14:foregroundMark x1="40727" y1="30676" x2="40727" y2="30676"/>
                        <a14:foregroundMark x1="42364" y1="34783" x2="42364" y2="34783"/>
                        <a14:foregroundMark x1="41636" y1="32367" x2="41636" y2="32367"/>
                        <a14:foregroundMark x1="40909" y1="31159" x2="40909" y2="31159"/>
                        <a14:foregroundMark x1="67818" y1="32126" x2="67818" y2="32126"/>
                        <a14:foregroundMark x1="53273" y1="1691" x2="53273" y2="1691"/>
                        <a14:foregroundMark x1="56182" y1="725" x2="56182" y2="725"/>
                        <a14:foregroundMark x1="55273" y1="483" x2="55273" y2="483"/>
                        <a14:foregroundMark x1="54000" y1="483" x2="54000" y2="483"/>
                        <a14:foregroundMark x1="51455" y1="1932" x2="51455" y2="1932"/>
                        <a14:foregroundMark x1="50545" y1="2899" x2="53273" y2="2415"/>
                        <a14:foregroundMark x1="50727" y1="2657" x2="59091" y2="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2" t="662" r="5415"/>
          <a:stretch/>
        </p:blipFill>
        <p:spPr>
          <a:xfrm>
            <a:off x="2539126" y="1126436"/>
            <a:ext cx="1728073" cy="1868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900BF7-500E-09F3-491A-7C977D14A9C3}"/>
              </a:ext>
            </a:extLst>
          </p:cNvPr>
          <p:cNvSpPr txBox="1"/>
          <p:nvPr/>
        </p:nvSpPr>
        <p:spPr>
          <a:xfrm>
            <a:off x="2323884" y="513640"/>
            <a:ext cx="858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7030A0"/>
                </a:solidFill>
              </a:rPr>
              <a:t>Bông hoa màu xanh ở vị trí thứ mấy khi đếm từ trên xuống dưới?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103850-25E6-F214-D482-4399DCA9240F}"/>
              </a:ext>
            </a:extLst>
          </p:cNvPr>
          <p:cNvSpPr/>
          <p:nvPr/>
        </p:nvSpPr>
        <p:spPr>
          <a:xfrm>
            <a:off x="5448726" y="2057093"/>
            <a:ext cx="609600" cy="6217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4C5FD-AD20-E025-725B-17ADD8340688}"/>
              </a:ext>
            </a:extLst>
          </p:cNvPr>
          <p:cNvSpPr txBox="1"/>
          <p:nvPr/>
        </p:nvSpPr>
        <p:spPr>
          <a:xfrm>
            <a:off x="6231950" y="2094110"/>
            <a:ext cx="251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00F084-EDD9-E224-CE97-B6DCA54013C2}"/>
              </a:ext>
            </a:extLst>
          </p:cNvPr>
          <p:cNvSpPr/>
          <p:nvPr/>
        </p:nvSpPr>
        <p:spPr>
          <a:xfrm>
            <a:off x="5448726" y="4179115"/>
            <a:ext cx="609600" cy="6217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0CEED-A1BD-6A32-72A7-FF483EBA2BAC}"/>
              </a:ext>
            </a:extLst>
          </p:cNvPr>
          <p:cNvSpPr txBox="1"/>
          <p:nvPr/>
        </p:nvSpPr>
        <p:spPr>
          <a:xfrm>
            <a:off x="6231949" y="4216132"/>
            <a:ext cx="2248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FC53C7-EB3A-0EB1-C32B-7453609F43A7}"/>
              </a:ext>
            </a:extLst>
          </p:cNvPr>
          <p:cNvSpPr/>
          <p:nvPr/>
        </p:nvSpPr>
        <p:spPr>
          <a:xfrm>
            <a:off x="9617961" y="4635730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62BA25-F6C8-D236-A2A5-64ED06425029}"/>
              </a:ext>
            </a:extLst>
          </p:cNvPr>
          <p:cNvSpPr/>
          <p:nvPr/>
        </p:nvSpPr>
        <p:spPr>
          <a:xfrm>
            <a:off x="9868115" y="4897463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037C8-9A15-375A-C97B-59053139BD9C}"/>
              </a:ext>
            </a:extLst>
          </p:cNvPr>
          <p:cNvSpPr txBox="1"/>
          <p:nvPr/>
        </p:nvSpPr>
        <p:spPr>
          <a:xfrm>
            <a:off x="10119671" y="4735239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E25CC6-C4D6-BB96-F479-317DC97C894A}"/>
              </a:ext>
            </a:extLst>
          </p:cNvPr>
          <p:cNvSpPr txBox="1"/>
          <p:nvPr/>
        </p:nvSpPr>
        <p:spPr>
          <a:xfrm>
            <a:off x="10119671" y="4735239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A4940D-4234-AD3C-81E7-AC5C333CB6E4}"/>
              </a:ext>
            </a:extLst>
          </p:cNvPr>
          <p:cNvSpPr txBox="1"/>
          <p:nvPr/>
        </p:nvSpPr>
        <p:spPr>
          <a:xfrm>
            <a:off x="10119671" y="4735239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DFA1C1-1D77-F4E6-52CC-6487B3774BC0}"/>
              </a:ext>
            </a:extLst>
          </p:cNvPr>
          <p:cNvSpPr txBox="1"/>
          <p:nvPr/>
        </p:nvSpPr>
        <p:spPr>
          <a:xfrm>
            <a:off x="10119671" y="4735239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194F45-1D4D-9F65-56EB-2D844D7D9F86}"/>
              </a:ext>
            </a:extLst>
          </p:cNvPr>
          <p:cNvSpPr txBox="1"/>
          <p:nvPr/>
        </p:nvSpPr>
        <p:spPr>
          <a:xfrm>
            <a:off x="10119671" y="4735239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0EA6B9E-AC33-4A83-F561-1E0EFE7351D5}"/>
              </a:ext>
            </a:extLst>
          </p:cNvPr>
          <p:cNvSpPr/>
          <p:nvPr/>
        </p:nvSpPr>
        <p:spPr>
          <a:xfrm>
            <a:off x="3644348" y="1126436"/>
            <a:ext cx="185530" cy="7288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300D58-36BC-29C3-FA3D-2E78871C9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E5F616-EEEF-3ED4-5D33-CF52C95F65F5}"/>
              </a:ext>
            </a:extLst>
          </p:cNvPr>
          <p:cNvSpPr txBox="1"/>
          <p:nvPr/>
        </p:nvSpPr>
        <p:spPr>
          <a:xfrm>
            <a:off x="2323884" y="513640"/>
            <a:ext cx="899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7030A0"/>
                </a:solidFill>
              </a:rPr>
              <a:t>Giỏ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hoa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hồng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màu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vàng</a:t>
            </a:r>
            <a:r>
              <a:rPr lang="en-US" sz="2400" b="1" dirty="0">
                <a:solidFill>
                  <a:srgbClr val="7030A0"/>
                </a:solidFill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</a:rPr>
              <a:t>vị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trí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thứ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mấy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khi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đếm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từ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phải</a:t>
            </a:r>
            <a:r>
              <a:rPr lang="en-US" sz="2400" b="1" dirty="0">
                <a:solidFill>
                  <a:srgbClr val="7030A0"/>
                </a:solidFill>
              </a:rPr>
              <a:t> sang </a:t>
            </a:r>
            <a:r>
              <a:rPr lang="en-US" sz="2400" b="1" dirty="0" err="1" smtClean="0">
                <a:solidFill>
                  <a:srgbClr val="7030A0"/>
                </a:solidFill>
              </a:rPr>
              <a:t>trái</a:t>
            </a:r>
            <a:r>
              <a:rPr lang="en-US" sz="2400" b="1" dirty="0" smtClean="0">
                <a:solidFill>
                  <a:srgbClr val="7030A0"/>
                </a:solidFill>
              </a:rPr>
              <a:t>?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35F52-3C69-C102-F77C-C6FF153A9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167" y1="89833" x2="48167" y2="89833"/>
                        <a14:foregroundMark x1="19167" y1="29500" x2="19167" y2="2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09" y="1488945"/>
            <a:ext cx="2491279" cy="249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2D64C-48C9-9441-79AF-336B3AB4FA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5429" l="4429" r="94429">
                        <a14:foregroundMark x1="4571" y1="45143" x2="4571" y2="45143"/>
                        <a14:foregroundMark x1="55143" y1="95429" x2="55143" y2="95429"/>
                        <a14:foregroundMark x1="94429" y1="44286" x2="94429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22" r="3623"/>
          <a:stretch/>
        </p:blipFill>
        <p:spPr>
          <a:xfrm>
            <a:off x="1293070" y="1965832"/>
            <a:ext cx="2061627" cy="1834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41340-E7C2-B6DA-53CF-AF88CE763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167" y1="89833" x2="48167" y2="89833"/>
                        <a14:foregroundMark x1="19167" y1="29500" x2="19167" y2="2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54" y="1488945"/>
            <a:ext cx="2491279" cy="249127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63A8B26-25EF-3515-7E7B-C9BCB324CB4D}"/>
              </a:ext>
            </a:extLst>
          </p:cNvPr>
          <p:cNvSpPr/>
          <p:nvPr/>
        </p:nvSpPr>
        <p:spPr>
          <a:xfrm>
            <a:off x="1447914" y="5178950"/>
            <a:ext cx="609600" cy="6217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DDEAF-F95C-ABE6-EF13-924555BB732A}"/>
              </a:ext>
            </a:extLst>
          </p:cNvPr>
          <p:cNvSpPr txBox="1"/>
          <p:nvPr/>
        </p:nvSpPr>
        <p:spPr>
          <a:xfrm>
            <a:off x="2231137" y="5215967"/>
            <a:ext cx="252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09B79D-0F18-E5D3-5A94-164D0F493064}"/>
              </a:ext>
            </a:extLst>
          </p:cNvPr>
          <p:cNvSpPr/>
          <p:nvPr/>
        </p:nvSpPr>
        <p:spPr>
          <a:xfrm>
            <a:off x="5701862" y="5039650"/>
            <a:ext cx="609600" cy="6217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01BD48-DA48-01B2-7382-5B4DB679563E}"/>
              </a:ext>
            </a:extLst>
          </p:cNvPr>
          <p:cNvSpPr txBox="1"/>
          <p:nvPr/>
        </p:nvSpPr>
        <p:spPr>
          <a:xfrm>
            <a:off x="6485085" y="5076667"/>
            <a:ext cx="252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2059B5-956D-B591-29FD-24F7887F22F5}"/>
              </a:ext>
            </a:extLst>
          </p:cNvPr>
          <p:cNvSpPr/>
          <p:nvPr/>
        </p:nvSpPr>
        <p:spPr>
          <a:xfrm>
            <a:off x="9367823" y="3520590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CFC0CC-0FCE-7C38-2534-F412734C2725}"/>
              </a:ext>
            </a:extLst>
          </p:cNvPr>
          <p:cNvSpPr/>
          <p:nvPr/>
        </p:nvSpPr>
        <p:spPr>
          <a:xfrm>
            <a:off x="9617977" y="3782323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55EC6-A45B-D82C-BACD-F721248D761C}"/>
              </a:ext>
            </a:extLst>
          </p:cNvPr>
          <p:cNvSpPr txBox="1"/>
          <p:nvPr/>
        </p:nvSpPr>
        <p:spPr>
          <a:xfrm>
            <a:off x="9869533" y="3620099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A7BAA-7BB0-7D4B-9730-B38B7E53B23F}"/>
              </a:ext>
            </a:extLst>
          </p:cNvPr>
          <p:cNvSpPr txBox="1"/>
          <p:nvPr/>
        </p:nvSpPr>
        <p:spPr>
          <a:xfrm>
            <a:off x="9869533" y="3620099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101F-586E-5630-A6AD-9A2E49C02882}"/>
              </a:ext>
            </a:extLst>
          </p:cNvPr>
          <p:cNvSpPr txBox="1"/>
          <p:nvPr/>
        </p:nvSpPr>
        <p:spPr>
          <a:xfrm>
            <a:off x="9869533" y="3620099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46FEB0-9F60-86CA-5577-9B5B45FA23C1}"/>
              </a:ext>
            </a:extLst>
          </p:cNvPr>
          <p:cNvSpPr txBox="1"/>
          <p:nvPr/>
        </p:nvSpPr>
        <p:spPr>
          <a:xfrm>
            <a:off x="9869533" y="3620099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069A4C-67A6-4498-9644-73969CB89328}"/>
              </a:ext>
            </a:extLst>
          </p:cNvPr>
          <p:cNvSpPr txBox="1"/>
          <p:nvPr/>
        </p:nvSpPr>
        <p:spPr>
          <a:xfrm>
            <a:off x="9869533" y="3620099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DF4730BA-1C3A-40C7-0AF3-1E44A934C01E}"/>
              </a:ext>
            </a:extLst>
          </p:cNvPr>
          <p:cNvSpPr/>
          <p:nvPr/>
        </p:nvSpPr>
        <p:spPr>
          <a:xfrm>
            <a:off x="2323884" y="3980224"/>
            <a:ext cx="5892464" cy="2737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4ABC10-BE1A-7566-29AE-89EB2F13C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5C743D-D0FD-902F-7A6B-95F36C50962A}"/>
              </a:ext>
            </a:extLst>
          </p:cNvPr>
          <p:cNvSpPr txBox="1"/>
          <p:nvPr/>
        </p:nvSpPr>
        <p:spPr>
          <a:xfrm>
            <a:off x="3842069" y="1260456"/>
            <a:ext cx="538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Trò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chơi</a:t>
            </a:r>
            <a:r>
              <a:rPr lang="en-US" sz="2800" b="1" dirty="0">
                <a:solidFill>
                  <a:schemeClr val="bg1"/>
                </a:solidFill>
              </a:rPr>
              <a:t> 2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Đội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nhanh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hơn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254C6A-026B-E627-D10E-D499CC5B45E7}"/>
              </a:ext>
            </a:extLst>
          </p:cNvPr>
          <p:cNvSpPr txBox="1"/>
          <p:nvPr/>
        </p:nvSpPr>
        <p:spPr>
          <a:xfrm>
            <a:off x="3509706" y="2322750"/>
            <a:ext cx="7013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FF00"/>
                </a:solidFill>
              </a:rPr>
              <a:t>Chia trẻ thành 2 đội. Khi nào có nhạc thì 2 bạn đứng đầu hàng chạy nhanh lên lấy hình ảnh gắn lê bảng của đội.Khi nào nhạc dừng thì trò chơi kết thúc.</a:t>
            </a:r>
          </a:p>
        </p:txBody>
      </p:sp>
    </p:spTree>
    <p:extLst>
      <p:ext uri="{BB962C8B-B14F-4D97-AF65-F5344CB8AC3E}">
        <p14:creationId xmlns:p14="http://schemas.microsoft.com/office/powerpoint/2010/main" val="176256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E54C5-3109-5909-5017-9730982C1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88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2A171B-892A-F993-4081-3517C50D7C21}"/>
              </a:ext>
            </a:extLst>
          </p:cNvPr>
          <p:cNvSpPr/>
          <p:nvPr/>
        </p:nvSpPr>
        <p:spPr>
          <a:xfrm>
            <a:off x="2119494" y="2901074"/>
            <a:ext cx="79530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HP001 4 hàng" panose="020B0603050302020204" pitchFamily="34" charset="0"/>
              </a:rPr>
              <a:t>Chúc các bé chăm ngoan </a:t>
            </a:r>
          </a:p>
          <a:p>
            <a:pPr algn="ctr"/>
            <a:r>
              <a:rPr lang="en-US" sz="5400" b="1" i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HP001 4 hàng" panose="020B0603050302020204" pitchFamily="34" charset="0"/>
              </a:rPr>
              <a:t>học giỏi </a:t>
            </a:r>
          </a:p>
        </p:txBody>
      </p:sp>
    </p:spTree>
    <p:extLst>
      <p:ext uri="{BB962C8B-B14F-4D97-AF65-F5344CB8AC3E}">
        <p14:creationId xmlns:p14="http://schemas.microsoft.com/office/powerpoint/2010/main" val="34041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EA861B-5A9D-FD47-9CD5-00F9C52A5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B16051-9508-B0D6-41B9-6E055CF674DC}"/>
              </a:ext>
            </a:extLst>
          </p:cNvPr>
          <p:cNvSpPr txBox="1"/>
          <p:nvPr/>
        </p:nvSpPr>
        <p:spPr>
          <a:xfrm>
            <a:off x="3194304" y="234086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Ổn định: Cho trẻ hát bài Tập đếm</a:t>
            </a:r>
          </a:p>
        </p:txBody>
      </p:sp>
      <p:pic>
        <p:nvPicPr>
          <p:cNvPr id="4" name="Tập đếm - Karaoke - Beat chuẩn - Nhạc thiếu nh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43" end="11351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5818" y="5978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567E60-A9C0-A4B3-9AF2-589468E36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24824-0D39-5A89-56E2-394662E2DFCB}"/>
              </a:ext>
            </a:extLst>
          </p:cNvPr>
          <p:cNvSpPr txBox="1"/>
          <p:nvPr/>
        </p:nvSpPr>
        <p:spPr>
          <a:xfrm>
            <a:off x="2812473" y="1111673"/>
            <a:ext cx="8617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HP001 4 hàng" panose="020B0603050302020204" pitchFamily="34" charset="0"/>
              </a:rPr>
              <a:t>Phần 1:</a:t>
            </a:r>
            <a:r>
              <a:rPr lang="en-US" sz="54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endParaRPr lang="en-US" sz="5400" b="1" smtClean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nhận biết </a:t>
            </a:r>
            <a:r>
              <a:rPr lang="en-US" sz="5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chữ số  </a:t>
            </a:r>
            <a:r>
              <a:rPr lang="en-US" sz="5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775BB-C4DE-4CAC-AD62-9B6D3C888BCF}"/>
              </a:ext>
            </a:extLst>
          </p:cNvPr>
          <p:cNvSpPr txBox="1"/>
          <p:nvPr/>
        </p:nvSpPr>
        <p:spPr>
          <a:xfrm>
            <a:off x="4002107" y="4369557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</a:rPr>
              <a:t>Trò chơi: Thi xem ai nhanh</a:t>
            </a:r>
          </a:p>
        </p:txBody>
      </p:sp>
    </p:spTree>
    <p:extLst>
      <p:ext uri="{BB962C8B-B14F-4D97-AF65-F5344CB8AC3E}">
        <p14:creationId xmlns:p14="http://schemas.microsoft.com/office/powerpoint/2010/main" val="256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6F4954-1607-DAA6-E3B0-8FFD248E7C46}"/>
              </a:ext>
            </a:extLst>
          </p:cNvPr>
          <p:cNvSpPr/>
          <p:nvPr/>
        </p:nvSpPr>
        <p:spPr>
          <a:xfrm>
            <a:off x="0" y="2015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7AD33-5B7D-BDC5-2A0B-FE738D7F9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5" b="98476" l="5900" r="97600">
                        <a14:foregroundMark x1="28200" y1="12043" x2="28200" y2="12043"/>
                        <a14:foregroundMark x1="29300" y1="8613" x2="29300" y2="8613"/>
                        <a14:foregroundMark x1="32100" y1="7088" x2="32100" y2="7088"/>
                        <a14:foregroundMark x1="35800" y1="6860" x2="35800" y2="6860"/>
                        <a14:foregroundMark x1="39500" y1="6631" x2="39500" y2="6631"/>
                        <a14:foregroundMark x1="44000" y1="7774" x2="44000" y2="7774"/>
                        <a14:foregroundMark x1="48200" y1="8613" x2="48200" y2="8613"/>
                        <a14:foregroundMark x1="52200" y1="8613" x2="52200" y2="8613"/>
                        <a14:foregroundMark x1="60900" y1="10747" x2="60900" y2="10747"/>
                        <a14:foregroundMark x1="10100" y1="76753" x2="10100" y2="76753"/>
                        <a14:foregroundMark x1="5900" y1="80183" x2="5900" y2="80183"/>
                        <a14:foregroundMark x1="90300" y1="65168" x2="90300" y2="65168"/>
                        <a14:foregroundMark x1="97600" y1="69055" x2="97600" y2="69055"/>
                        <a14:foregroundMark x1="26500" y1="39329" x2="26500" y2="39329"/>
                        <a14:foregroundMark x1="45700" y1="94207" x2="45700" y2="94207"/>
                        <a14:foregroundMark x1="46000" y1="98476" x2="46000" y2="98476"/>
                        <a14:foregroundMark x1="27900" y1="40244" x2="27900" y2="40244"/>
                        <a14:foregroundMark x1="27100" y1="39329" x2="27100" y2="3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75" y="1833283"/>
            <a:ext cx="4288769" cy="4027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805DF0-9A30-264A-C6B1-EEF89FE21452}"/>
              </a:ext>
            </a:extLst>
          </p:cNvPr>
          <p:cNvSpPr txBox="1"/>
          <p:nvPr/>
        </p:nvSpPr>
        <p:spPr>
          <a:xfrm>
            <a:off x="2197054" y="529431"/>
            <a:ext cx="779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mấy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bông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hoa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hồng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chọn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thẻ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mấy</a:t>
            </a:r>
            <a:r>
              <a:rPr lang="en-US" sz="2800" b="1" dirty="0" smtClean="0">
                <a:solidFill>
                  <a:srgbClr val="7030A0"/>
                </a:solidFill>
              </a:rPr>
              <a:t>?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7881027" y="1250872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latin typeface=".VnArialH" panose="020B7200000000000000" pitchFamily="34" charset="0"/>
              </a:rPr>
              <a:t>1</a:t>
            </a:r>
            <a:endParaRPr lang="en-US" sz="10000" b="1">
              <a:latin typeface=".VnArialH" panose="020B72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7881027" y="3161842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latin typeface=".VnArialH" panose="020B7200000000000000" pitchFamily="34" charset="0"/>
              </a:rPr>
              <a:t>2</a:t>
            </a:r>
            <a:endParaRPr lang="en-US" sz="10000" b="1">
              <a:latin typeface=".VnArialH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7881027" y="5020000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377ED0-1C4C-577E-2545-1D92AA28EC60}"/>
              </a:ext>
            </a:extLst>
          </p:cNvPr>
          <p:cNvSpPr/>
          <p:nvPr/>
        </p:nvSpPr>
        <p:spPr>
          <a:xfrm>
            <a:off x="9735170" y="4770351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AA0884-B000-92A9-5213-88EA651DDF1C}"/>
              </a:ext>
            </a:extLst>
          </p:cNvPr>
          <p:cNvSpPr/>
          <p:nvPr/>
        </p:nvSpPr>
        <p:spPr>
          <a:xfrm>
            <a:off x="9985324" y="5032084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DCC0CF-1118-F545-F275-05C25CBB1E72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AD870F-5AD8-2981-6B69-A9118E0B485B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052669-7767-D4ED-206C-7E26E78E1465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065CD-D126-1A3E-B19B-969F0B89FC0E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D1B540-4251-1314-2C85-BBD083BFE741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79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16432 0.2840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1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6F4954-1607-DAA6-E3B0-8FFD248E7C46}"/>
              </a:ext>
            </a:extLst>
          </p:cNvPr>
          <p:cNvSpPr/>
          <p:nvPr/>
        </p:nvSpPr>
        <p:spPr>
          <a:xfrm>
            <a:off x="0" y="2015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D83CC-5B1E-1345-F6D7-48A9459E1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8" b="89946" l="10000" r="99500">
                        <a14:foregroundMark x1="53833" y1="11141" x2="53833" y2="11141"/>
                        <a14:foregroundMark x1="65000" y1="2174" x2="65000" y2="2174"/>
                        <a14:foregroundMark x1="72333" y1="679" x2="72333" y2="679"/>
                        <a14:foregroundMark x1="75833" y1="1495" x2="75833" y2="1495"/>
                        <a14:foregroundMark x1="76500" y1="4076" x2="76500" y2="4076"/>
                        <a14:foregroundMark x1="77333" y1="8560" x2="77333" y2="8560"/>
                        <a14:foregroundMark x1="87667" y1="52853" x2="87667" y2="52853"/>
                        <a14:foregroundMark x1="98500" y1="61141" x2="98500" y2="61141"/>
                        <a14:foregroundMark x1="91833" y1="55027" x2="91833" y2="55027"/>
                        <a14:foregroundMark x1="94833" y1="57609" x2="94833" y2="57609"/>
                        <a14:foregroundMark x1="99500" y1="63859" x2="99500" y2="63859"/>
                        <a14:foregroundMark x1="98500" y1="74864" x2="98500" y2="74864"/>
                        <a14:foregroundMark x1="96833" y1="76766" x2="96833" y2="76766"/>
                        <a14:foregroundMark x1="92667" y1="80842" x2="92667" y2="80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311">
            <a:off x="3253135" y="1466174"/>
            <a:ext cx="2123712" cy="2457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C8551-E8C4-CB54-65DD-D19855F9E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8" b="89946" l="10000" r="99500">
                        <a14:foregroundMark x1="53833" y1="11141" x2="53833" y2="11141"/>
                        <a14:foregroundMark x1="65000" y1="2174" x2="65000" y2="2174"/>
                        <a14:foregroundMark x1="72333" y1="679" x2="72333" y2="679"/>
                        <a14:foregroundMark x1="75833" y1="1495" x2="75833" y2="1495"/>
                        <a14:foregroundMark x1="76500" y1="4076" x2="76500" y2="4076"/>
                        <a14:foregroundMark x1="77333" y1="8560" x2="77333" y2="8560"/>
                        <a14:foregroundMark x1="87667" y1="52853" x2="87667" y2="52853"/>
                        <a14:foregroundMark x1="98500" y1="61141" x2="98500" y2="61141"/>
                        <a14:foregroundMark x1="91833" y1="55027" x2="91833" y2="55027"/>
                        <a14:foregroundMark x1="94833" y1="57609" x2="94833" y2="57609"/>
                        <a14:foregroundMark x1="99500" y1="63859" x2="99500" y2="63859"/>
                        <a14:foregroundMark x1="98500" y1="74864" x2="98500" y2="74864"/>
                        <a14:foregroundMark x1="96833" y1="76766" x2="96833" y2="76766"/>
                        <a14:foregroundMark x1="92667" y1="80842" x2="92667" y2="80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311">
            <a:off x="5839879" y="1646164"/>
            <a:ext cx="2274823" cy="2097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05DF0-9A30-264A-C6B1-EEF89FE21452}"/>
              </a:ext>
            </a:extLst>
          </p:cNvPr>
          <p:cNvSpPr txBox="1"/>
          <p:nvPr/>
        </p:nvSpPr>
        <p:spPr>
          <a:xfrm>
            <a:off x="2197054" y="529431"/>
            <a:ext cx="779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Câu 1: </a:t>
            </a:r>
            <a:r>
              <a:rPr lang="en-US" sz="2800" b="1" smtClean="0">
                <a:solidFill>
                  <a:srgbClr val="7030A0"/>
                </a:solidFill>
              </a:rPr>
              <a:t>Có bao nhiêu con bướm, chọn thẻ số mấy? </a:t>
            </a:r>
            <a:endParaRPr lang="en-US" sz="2800" b="1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2013612" y="4894665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latin typeface=".VnArialH" panose="020B7200000000000000" pitchFamily="34" charset="0"/>
              </a:rPr>
              <a:t>1</a:t>
            </a:r>
            <a:endParaRPr lang="en-US" sz="10000" b="1">
              <a:latin typeface=".VnArialH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4992396" y="4894665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latin typeface=".VnArialH" panose="020B7200000000000000" pitchFamily="34" charset="0"/>
              </a:rPr>
              <a:t>2</a:t>
            </a:r>
            <a:endParaRPr lang="en-US" sz="10000" b="1">
              <a:latin typeface=".VnArialH" panose="020B72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7728293" y="4903188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377ED0-1C4C-577E-2545-1D92AA28EC60}"/>
              </a:ext>
            </a:extLst>
          </p:cNvPr>
          <p:cNvSpPr/>
          <p:nvPr/>
        </p:nvSpPr>
        <p:spPr>
          <a:xfrm>
            <a:off x="9735170" y="4770351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AA0884-B000-92A9-5213-88EA651DDF1C}"/>
              </a:ext>
            </a:extLst>
          </p:cNvPr>
          <p:cNvSpPr/>
          <p:nvPr/>
        </p:nvSpPr>
        <p:spPr>
          <a:xfrm>
            <a:off x="9985324" y="5032084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DCC0CF-1118-F545-F275-05C25CBB1E72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D870F-5AD8-2981-6B69-A9118E0B485B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52669-7767-D4ED-206C-7E26E78E1465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6065CD-D126-1A3E-B19B-969F0B89FC0E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1B540-4251-1314-2C85-BBD083BFE741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593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31641 -0.4599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-2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6F4954-1607-DAA6-E3B0-8FFD248E7C46}"/>
              </a:ext>
            </a:extLst>
          </p:cNvPr>
          <p:cNvSpPr/>
          <p:nvPr/>
        </p:nvSpPr>
        <p:spPr>
          <a:xfrm>
            <a:off x="0" y="2015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688" l="10000" r="95000">
                        <a14:foregroundMark x1="95000" y1="71719" x2="95000" y2="71719"/>
                        <a14:foregroundMark x1="31875" y1="94688" x2="31875" y2="9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4" y="1174656"/>
            <a:ext cx="2895600" cy="2591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805DF0-9A30-264A-C6B1-EEF89FE21452}"/>
              </a:ext>
            </a:extLst>
          </p:cNvPr>
          <p:cNvSpPr txBox="1"/>
          <p:nvPr/>
        </p:nvSpPr>
        <p:spPr>
          <a:xfrm>
            <a:off x="692727" y="130785"/>
            <a:ext cx="1080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bao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nhiêu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bông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hoa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hồng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màu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cam, </a:t>
            </a:r>
            <a:r>
              <a:rPr lang="en-US" sz="2800" b="1" dirty="0" err="1" smtClean="0">
                <a:solidFill>
                  <a:srgbClr val="7030A0"/>
                </a:solidFill>
              </a:rPr>
              <a:t>chọn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thẻ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mấy</a:t>
            </a:r>
            <a:r>
              <a:rPr lang="en-US" sz="2800" b="1" dirty="0" smtClean="0">
                <a:solidFill>
                  <a:srgbClr val="7030A0"/>
                </a:solidFill>
              </a:rPr>
              <a:t>?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688" l="10000" r="95000">
                        <a14:foregroundMark x1="95000" y1="71719" x2="95000" y2="71719"/>
                        <a14:foregroundMark x1="31875" y1="94688" x2="31875" y2="9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6" y="1174657"/>
            <a:ext cx="2895600" cy="2591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688" l="10000" r="95000">
                        <a14:foregroundMark x1="95000" y1="71719" x2="95000" y2="71719"/>
                        <a14:foregroundMark x1="31875" y1="94688" x2="31875" y2="9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28" y="1174655"/>
            <a:ext cx="2895600" cy="25914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2013612" y="4894665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latin typeface=".VnArialH" panose="020B7200000000000000" pitchFamily="34" charset="0"/>
              </a:rPr>
              <a:t>1</a:t>
            </a:r>
            <a:endParaRPr lang="en-US" sz="10000" b="1">
              <a:latin typeface=".VnArialH" panose="020B72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4992396" y="4894665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latin typeface=".VnArialH" panose="020B7200000000000000" pitchFamily="34" charset="0"/>
              </a:rPr>
              <a:t>2</a:t>
            </a:r>
            <a:endParaRPr lang="en-US" sz="10000" b="1">
              <a:latin typeface=".VnArialH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7728293" y="4903188"/>
            <a:ext cx="1018018" cy="16071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377ED0-1C4C-577E-2545-1D92AA28EC60}"/>
              </a:ext>
            </a:extLst>
          </p:cNvPr>
          <p:cNvSpPr/>
          <p:nvPr/>
        </p:nvSpPr>
        <p:spPr>
          <a:xfrm>
            <a:off x="9735170" y="4770351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AA0884-B000-92A9-5213-88EA651DDF1C}"/>
              </a:ext>
            </a:extLst>
          </p:cNvPr>
          <p:cNvSpPr/>
          <p:nvPr/>
        </p:nvSpPr>
        <p:spPr>
          <a:xfrm>
            <a:off x="9985324" y="5032084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CC0CF-1118-F545-F275-05C25CBB1E72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AD870F-5AD8-2981-6B69-A9118E0B485B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52669-7767-D4ED-206C-7E26E78E1465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065CD-D126-1A3E-B19B-969F0B89FC0E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D1B540-4251-1314-2C85-BBD083BFE741}"/>
              </a:ext>
            </a:extLst>
          </p:cNvPr>
          <p:cNvSpPr txBox="1"/>
          <p:nvPr/>
        </p:nvSpPr>
        <p:spPr>
          <a:xfrm>
            <a:off x="10236880" y="48698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03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26576 -0.46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2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34562-E40C-D419-FDEE-D370F689F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CEEC4E-0008-5B76-5291-4611A387A244}"/>
              </a:ext>
            </a:extLst>
          </p:cNvPr>
          <p:cNvSpPr txBox="1"/>
          <p:nvPr/>
        </p:nvSpPr>
        <p:spPr>
          <a:xfrm>
            <a:off x="3874405" y="2417636"/>
            <a:ext cx="582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Phần 2: Dạy trẻ nhận  biết số thứ tự trong phạm vi 3</a:t>
            </a:r>
          </a:p>
        </p:txBody>
      </p:sp>
    </p:spTree>
    <p:extLst>
      <p:ext uri="{BB962C8B-B14F-4D97-AF65-F5344CB8AC3E}">
        <p14:creationId xmlns:p14="http://schemas.microsoft.com/office/powerpoint/2010/main" val="146226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1944F0-1515-DDF9-A503-FB0362F06D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146BD-58DE-0E08-E03E-D5D32D6127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1969398"/>
            <a:ext cx="2748066" cy="2791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1D6D93-7CFB-E816-9F68-F0A5E39DD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" b="89946" l="10000" r="99500">
                        <a14:foregroundMark x1="53833" y1="11141" x2="53833" y2="11141"/>
                        <a14:foregroundMark x1="65000" y1="2174" x2="65000" y2="2174"/>
                        <a14:foregroundMark x1="72333" y1="679" x2="72333" y2="679"/>
                        <a14:foregroundMark x1="75833" y1="1495" x2="75833" y2="1495"/>
                        <a14:foregroundMark x1="76500" y1="4076" x2="76500" y2="4076"/>
                        <a14:foregroundMark x1="77333" y1="8560" x2="77333" y2="8560"/>
                        <a14:foregroundMark x1="87667" y1="52853" x2="87667" y2="52853"/>
                        <a14:foregroundMark x1="98500" y1="61141" x2="98500" y2="61141"/>
                        <a14:foregroundMark x1="91833" y1="55027" x2="91833" y2="55027"/>
                        <a14:foregroundMark x1="94833" y1="57609" x2="94833" y2="57609"/>
                        <a14:foregroundMark x1="99500" y1="63859" x2="99500" y2="63859"/>
                        <a14:foregroundMark x1="98500" y1="74864" x2="98500" y2="74864"/>
                        <a14:foregroundMark x1="96833" y1="76766" x2="96833" y2="76766"/>
                        <a14:foregroundMark x1="92667" y1="80842" x2="92667" y2="80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311">
            <a:off x="4042797" y="2133931"/>
            <a:ext cx="2569826" cy="2710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EE4ABD-75EB-93FE-EF55-88D523336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" b="89946" l="10000" r="99500">
                        <a14:foregroundMark x1="53833" y1="11141" x2="53833" y2="11141"/>
                        <a14:foregroundMark x1="65000" y1="2174" x2="65000" y2="2174"/>
                        <a14:foregroundMark x1="72333" y1="679" x2="72333" y2="679"/>
                        <a14:foregroundMark x1="75833" y1="1495" x2="75833" y2="1495"/>
                        <a14:foregroundMark x1="76500" y1="4076" x2="76500" y2="4076"/>
                        <a14:foregroundMark x1="77333" y1="8560" x2="77333" y2="8560"/>
                        <a14:foregroundMark x1="87667" y1="52853" x2="87667" y2="52853"/>
                        <a14:foregroundMark x1="98500" y1="61141" x2="98500" y2="61141"/>
                        <a14:foregroundMark x1="91833" y1="55027" x2="91833" y2="55027"/>
                        <a14:foregroundMark x1="94833" y1="57609" x2="94833" y2="57609"/>
                        <a14:foregroundMark x1="99500" y1="63859" x2="99500" y2="63859"/>
                        <a14:foregroundMark x1="98500" y1="74864" x2="98500" y2="74864"/>
                        <a14:foregroundMark x1="96833" y1="76766" x2="96833" y2="76766"/>
                        <a14:foregroundMark x1="92667" y1="80842" x2="92667" y2="80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311">
            <a:off x="7008632" y="2064476"/>
            <a:ext cx="2550315" cy="2729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B006B9-D15F-F06F-ADB3-1994C131F57B}"/>
              </a:ext>
            </a:extLst>
          </p:cNvPr>
          <p:cNvSpPr/>
          <p:nvPr/>
        </p:nvSpPr>
        <p:spPr>
          <a:xfrm>
            <a:off x="914401" y="1681493"/>
            <a:ext cx="8998226" cy="3079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F2E45-7EB1-7010-0B71-37937B74AB58}"/>
              </a:ext>
            </a:extLst>
          </p:cNvPr>
          <p:cNvSpPr txBox="1"/>
          <p:nvPr/>
        </p:nvSpPr>
        <p:spPr>
          <a:xfrm>
            <a:off x="9925284" y="1357201"/>
            <a:ext cx="12923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6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5133C0-91FE-4291-06FC-2ECDB99539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964B4-05FF-68F2-FA3B-D27C09C235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1969398"/>
            <a:ext cx="2748066" cy="2791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98EB18-B247-C1D7-3287-387E3AEC7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" b="89946" l="10000" r="99500">
                        <a14:foregroundMark x1="53833" y1="11141" x2="53833" y2="11141"/>
                        <a14:foregroundMark x1="65000" y1="2174" x2="65000" y2="2174"/>
                        <a14:foregroundMark x1="72333" y1="679" x2="72333" y2="679"/>
                        <a14:foregroundMark x1="75833" y1="1495" x2="75833" y2="1495"/>
                        <a14:foregroundMark x1="76500" y1="4076" x2="76500" y2="4076"/>
                        <a14:foregroundMark x1="77333" y1="8560" x2="77333" y2="8560"/>
                        <a14:foregroundMark x1="87667" y1="52853" x2="87667" y2="52853"/>
                        <a14:foregroundMark x1="98500" y1="61141" x2="98500" y2="61141"/>
                        <a14:foregroundMark x1="91833" y1="55027" x2="91833" y2="55027"/>
                        <a14:foregroundMark x1="94833" y1="57609" x2="94833" y2="57609"/>
                        <a14:foregroundMark x1="99500" y1="63859" x2="99500" y2="63859"/>
                        <a14:foregroundMark x1="98500" y1="74864" x2="98500" y2="74864"/>
                        <a14:foregroundMark x1="96833" y1="76766" x2="96833" y2="76766"/>
                        <a14:foregroundMark x1="92667" y1="80842" x2="92667" y2="80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311">
            <a:off x="4042797" y="2133931"/>
            <a:ext cx="2569826" cy="2710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42A1CA-527C-F24D-59A8-0726A29CF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" b="89946" l="10000" r="99500">
                        <a14:foregroundMark x1="53833" y1="11141" x2="53833" y2="11141"/>
                        <a14:foregroundMark x1="65000" y1="2174" x2="65000" y2="2174"/>
                        <a14:foregroundMark x1="72333" y1="679" x2="72333" y2="679"/>
                        <a14:foregroundMark x1="75833" y1="1495" x2="75833" y2="1495"/>
                        <a14:foregroundMark x1="76500" y1="4076" x2="76500" y2="4076"/>
                        <a14:foregroundMark x1="77333" y1="8560" x2="77333" y2="8560"/>
                        <a14:foregroundMark x1="87667" y1="52853" x2="87667" y2="52853"/>
                        <a14:foregroundMark x1="98500" y1="61141" x2="98500" y2="61141"/>
                        <a14:foregroundMark x1="91833" y1="55027" x2="91833" y2="55027"/>
                        <a14:foregroundMark x1="94833" y1="57609" x2="94833" y2="57609"/>
                        <a14:foregroundMark x1="99500" y1="63859" x2="99500" y2="63859"/>
                        <a14:foregroundMark x1="98500" y1="74864" x2="98500" y2="74864"/>
                        <a14:foregroundMark x1="96833" y1="76766" x2="96833" y2="76766"/>
                        <a14:foregroundMark x1="92667" y1="80842" x2="92667" y2="80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311">
            <a:off x="7008632" y="2064476"/>
            <a:ext cx="2550315" cy="272904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5B5C7AE-8BAF-D9D0-280F-3297733F7004}"/>
              </a:ext>
            </a:extLst>
          </p:cNvPr>
          <p:cNvSpPr/>
          <p:nvPr/>
        </p:nvSpPr>
        <p:spPr>
          <a:xfrm>
            <a:off x="543339" y="4598504"/>
            <a:ext cx="2849218" cy="450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A1897-BE6C-3912-6107-6D401CE32EEC}"/>
              </a:ext>
            </a:extLst>
          </p:cNvPr>
          <p:cNvSpPr txBox="1"/>
          <p:nvPr/>
        </p:nvSpPr>
        <p:spPr>
          <a:xfrm>
            <a:off x="1854292" y="4620828"/>
            <a:ext cx="1292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>
                <a:solidFill>
                  <a:srgbClr val="7030A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1B5E80-F582-4DFA-80C8-2F1C4111B603}"/>
              </a:ext>
            </a:extLst>
          </p:cNvPr>
          <p:cNvSpPr/>
          <p:nvPr/>
        </p:nvSpPr>
        <p:spPr>
          <a:xfrm rot="10800000">
            <a:off x="1577009" y="4535668"/>
            <a:ext cx="8131389" cy="450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3A361-5DFB-E85F-E870-27BAE0000F1D}"/>
              </a:ext>
            </a:extLst>
          </p:cNvPr>
          <p:cNvSpPr txBox="1"/>
          <p:nvPr/>
        </p:nvSpPr>
        <p:spPr>
          <a:xfrm>
            <a:off x="1485945" y="4693750"/>
            <a:ext cx="1292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>
                <a:solidFill>
                  <a:srgbClr val="7030A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65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397</Words>
  <Application>Microsoft Office PowerPoint</Application>
  <PresentationFormat>Widescreen</PresentationFormat>
  <Paragraphs>84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.VnArialH</vt:lpstr>
      <vt:lpstr>.VnAvant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created xsi:type="dcterms:W3CDTF">2024-07-24T00:57:14Z</dcterms:created>
  <dcterms:modified xsi:type="dcterms:W3CDTF">2025-12-10T04:09:26Z</dcterms:modified>
</cp:coreProperties>
</file>