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1" r:id="rId6"/>
    <p:sldId id="262" r:id="rId7"/>
    <p:sldId id="264" r:id="rId8"/>
    <p:sldId id="260" r:id="rId9"/>
    <p:sldId id="265" r:id="rId10"/>
    <p:sldId id="266" r:id="rId11"/>
    <p:sldId id="263" r:id="rId12"/>
    <p:sldId id="267" r:id="rId13"/>
    <p:sldId id="269" r:id="rId14"/>
    <p:sldId id="270" r:id="rId15"/>
    <p:sldId id="271" r:id="rId16"/>
    <p:sldId id="273" r:id="rId17"/>
    <p:sldId id="275" r:id="rId18"/>
    <p:sldId id="274" r:id="rId19"/>
    <p:sldId id="276"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96" y="1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AE94F4-E5F1-4255-9954-372475C569A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F4FF2-80A3-41DC-AF1D-CF8DCF40A1A8}"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3AE94F4-E5F1-4255-9954-372475C569A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F4FF2-80A3-41DC-AF1D-CF8DCF40A1A8}"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3AE94F4-E5F1-4255-9954-372475C569A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F4FF2-80A3-41DC-AF1D-CF8DCF40A1A8}"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3AE94F4-E5F1-4255-9954-372475C569A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F4FF2-80A3-41DC-AF1D-CF8DCF40A1A8}"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43AE94F4-E5F1-4255-9954-372475C569A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F4FF2-80A3-41DC-AF1D-CF8DCF40A1A8}"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43AE94F4-E5F1-4255-9954-372475C569A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6F4FF2-80A3-41DC-AF1D-CF8DCF40A1A8}"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43AE94F4-E5F1-4255-9954-372475C569A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6F4FF2-80A3-41DC-AF1D-CF8DCF40A1A8}"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AE94F4-E5F1-4255-9954-372475C569A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6F4FF2-80A3-41DC-AF1D-CF8DCF40A1A8}"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E94F4-E5F1-4255-9954-372475C569A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6F4FF2-80A3-41DC-AF1D-CF8DCF40A1A8}"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43AE94F4-E5F1-4255-9954-372475C569A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6F4FF2-80A3-41DC-AF1D-CF8DCF40A1A8}"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43AE94F4-E5F1-4255-9954-372475C569A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6F4FF2-80A3-41DC-AF1D-CF8DCF40A1A8}"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E94F4-E5F1-4255-9954-372475C569AE}"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F4FF2-80A3-41DC-AF1D-CF8DCF40A1A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jpeg"/><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jpeg"/><Relationship Id="rId1"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jpeg"/><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jpe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0.jpe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jpe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11.png"/><Relationship Id="rId3" Type="http://schemas.microsoft.com/office/2007/relationships/media" Target="../media/media1.mp4"/><Relationship Id="rId2" Type="http://schemas.openxmlformats.org/officeDocument/2006/relationships/video" Target="../media/media1.mp4"/><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jpe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jpe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WordArt 6"/>
          <p:cNvSpPr>
            <a:spLocks noChangeArrowheads="1" noChangeShapeType="1" noTextEdit="1"/>
          </p:cNvSpPr>
          <p:nvPr/>
        </p:nvSpPr>
        <p:spPr bwMode="auto">
          <a:xfrm>
            <a:off x="3471186" y="377923"/>
            <a:ext cx="5249623" cy="80432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defRPr/>
            </a:pPr>
            <a:r>
              <a:rPr lang="en-US" sz="2700" b="1" kern="10" dirty="0">
                <a:ln w="9525">
                  <a:solidFill>
                    <a:srgbClr val="000000"/>
                  </a:solidFill>
                  <a:round/>
                </a:ln>
                <a:solidFill>
                  <a:srgbClr val="101FB0"/>
                </a:solidFill>
                <a:latin typeface="Times New Roman" panose="02020603050405020304" pitchFamily="18" charset="0"/>
                <a:cs typeface="Times New Roman" panose="02020603050405020304" pitchFamily="18" charset="0"/>
              </a:rPr>
              <a:t>UBND PHƯỜNG VIỆT HƯNG</a:t>
            </a:r>
            <a:endParaRPr lang="en-US" sz="2700" b="1" kern="10" dirty="0">
              <a:ln w="9525">
                <a:solidFill>
                  <a:srgbClr val="000000"/>
                </a:solidFill>
                <a:round/>
              </a:ln>
              <a:solidFill>
                <a:srgbClr val="101FB0"/>
              </a:solidFill>
              <a:latin typeface="Times New Roman" panose="02020603050405020304" pitchFamily="18" charset="0"/>
              <a:cs typeface="Times New Roman" panose="02020603050405020304" pitchFamily="18" charset="0"/>
            </a:endParaRPr>
          </a:p>
          <a:p>
            <a:pPr algn="ctr">
              <a:spcBef>
                <a:spcPct val="20000"/>
              </a:spcBef>
              <a:defRPr/>
            </a:pPr>
            <a:r>
              <a:rPr lang="en-US" sz="2700" b="1" kern="10" dirty="0">
                <a:ln w="9525">
                  <a:solidFill>
                    <a:srgbClr val="000000"/>
                  </a:solidFill>
                  <a:round/>
                </a:ln>
                <a:solidFill>
                  <a:srgbClr val="101FB0"/>
                </a:solidFill>
                <a:latin typeface="Times New Roman" panose="02020603050405020304" pitchFamily="18" charset="0"/>
                <a:cs typeface="Times New Roman" panose="02020603050405020304" pitchFamily="18" charset="0"/>
              </a:rPr>
              <a:t>TRƯỜNG MẦM NON ĐỨC GIANG</a:t>
            </a:r>
            <a:endParaRPr lang="en-US" sz="2700" b="1" kern="10" dirty="0">
              <a:ln w="9525">
                <a:solidFill>
                  <a:srgbClr val="000000"/>
                </a:solidFill>
                <a:round/>
              </a:ln>
              <a:solidFill>
                <a:srgbClr val="101FB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078" y="310338"/>
            <a:ext cx="685166" cy="6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8"/>
          <p:cNvSpPr>
            <a:spLocks noChangeArrowheads="1" noChangeShapeType="1" noTextEdit="1"/>
          </p:cNvSpPr>
          <p:nvPr/>
        </p:nvSpPr>
        <p:spPr bwMode="auto">
          <a:xfrm>
            <a:off x="3961798" y="4417256"/>
            <a:ext cx="4924378" cy="79047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defRPr/>
            </a:pPr>
            <a:r>
              <a:rPr lang="en-US" sz="3600" b="1" kern="10" dirty="0">
                <a:ln w="9525">
                  <a:solidFill>
                    <a:srgbClr val="000000"/>
                  </a:solidFill>
                  <a:round/>
                </a:ln>
                <a:solidFill>
                  <a:srgbClr val="FF0000"/>
                </a:solidFill>
                <a:latin typeface="Teim new roman"/>
              </a:rPr>
              <a:t> Lớp: MG </a:t>
            </a:r>
            <a:r>
              <a:rPr lang="en-US" sz="3600" b="1" kern="10" dirty="0" smtClean="0">
                <a:ln w="9525">
                  <a:solidFill>
                    <a:srgbClr val="000000"/>
                  </a:solidFill>
                  <a:round/>
                </a:ln>
                <a:solidFill>
                  <a:srgbClr val="FF0000"/>
                </a:solidFill>
                <a:latin typeface="Teim new roman"/>
              </a:rPr>
              <a:t>nhỡ B1  </a:t>
            </a:r>
            <a:endParaRPr lang="en-US" sz="3600" b="1" kern="10" dirty="0">
              <a:ln w="9525">
                <a:solidFill>
                  <a:srgbClr val="000000"/>
                </a:solidFill>
                <a:round/>
              </a:ln>
              <a:solidFill>
                <a:srgbClr val="FF0000"/>
              </a:solidFill>
              <a:latin typeface="Teim new roman"/>
            </a:endParaRPr>
          </a:p>
        </p:txBody>
      </p:sp>
      <p:sp>
        <p:nvSpPr>
          <p:cNvPr id="8" name="WordArt 4"/>
          <p:cNvSpPr>
            <a:spLocks noChangeArrowheads="1" noChangeShapeType="1" noTextEdit="1"/>
          </p:cNvSpPr>
          <p:nvPr/>
        </p:nvSpPr>
        <p:spPr bwMode="auto">
          <a:xfrm>
            <a:off x="691661" y="1560172"/>
            <a:ext cx="11002169" cy="1257616"/>
          </a:xfrm>
          <a:prstGeom prst="rect">
            <a:avLst/>
          </a:prstGeom>
        </p:spPr>
        <p:txBody>
          <a:bodyPr wrap="none" fromWordArt="1">
            <a:prstTxWarp prst="textCanDown">
              <a:avLst>
                <a:gd name="adj" fmla="val 14287"/>
              </a:avLst>
            </a:prstTxWarp>
          </a:bodyPr>
          <a:lstStyle/>
          <a:p>
            <a:pPr algn="ctr"/>
            <a:r>
              <a:rPr lang="en-US" sz="3600" b="1" kern="10" dirty="0">
                <a:ln w="9525">
                  <a:solidFill>
                    <a:srgbClr val="000000"/>
                  </a:solidFill>
                  <a:round/>
                </a:ln>
                <a:solidFill>
                  <a:srgbClr val="FF0000"/>
                </a:solidFill>
                <a:effectLst>
                  <a:outerShdw dist="35921" dir="2700000" algn="ctr" rotWithShape="0">
                    <a:srgbClr val="808080">
                      <a:alpha val="79999"/>
                    </a:srgbClr>
                  </a:outerShdw>
                </a:effectLst>
                <a:latin typeface="TTesim new roman"/>
                <a:cs typeface="Times New Roman" panose="02020603050405020304" pitchFamily="18" charset="0"/>
              </a:rPr>
              <a:t>GIÁO ÁN : Lĩnh vực phát triển ngôn ngữ</a:t>
            </a:r>
            <a:endParaRPr lang="en-US" sz="3600" b="1" kern="10" dirty="0">
              <a:ln w="9525">
                <a:solidFill>
                  <a:srgbClr val="000000"/>
                </a:solidFill>
                <a:round/>
              </a:ln>
              <a:solidFill>
                <a:srgbClr val="FF0000"/>
              </a:solidFill>
              <a:effectLst>
                <a:outerShdw dist="35921" dir="2700000" algn="ctr" rotWithShape="0">
                  <a:srgbClr val="808080">
                    <a:alpha val="79999"/>
                  </a:srgbClr>
                </a:outerShdw>
              </a:effectLst>
              <a:latin typeface="TTesim new roman"/>
              <a:cs typeface="Times New Roman" panose="02020603050405020304" pitchFamily="18" charset="0"/>
            </a:endParaRPr>
          </a:p>
        </p:txBody>
      </p:sp>
      <p:sp>
        <p:nvSpPr>
          <p:cNvPr id="10" name="WordArt 5"/>
          <p:cNvSpPr>
            <a:spLocks noChangeArrowheads="1" noChangeShapeType="1" noTextEdit="1"/>
          </p:cNvSpPr>
          <p:nvPr/>
        </p:nvSpPr>
        <p:spPr bwMode="auto">
          <a:xfrm>
            <a:off x="1210423" y="3163731"/>
            <a:ext cx="9771151" cy="907044"/>
          </a:xfrm>
          <a:prstGeom prst="rect">
            <a:avLst/>
          </a:prstGeom>
        </p:spPr>
        <p:txBody>
          <a:bodyPr wrap="none" fromWordArt="1">
            <a:prstTxWarp prst="textWave1">
              <a:avLst>
                <a:gd name="adj1" fmla="val 13005"/>
                <a:gd name="adj2" fmla="val 0"/>
              </a:avLst>
            </a:prstTxWarp>
          </a:bodyPr>
          <a:lstStyle/>
          <a:p>
            <a:pPr algn="ctr"/>
            <a:r>
              <a:rPr lang="en-US" sz="3600" b="1" kern="10" dirty="0" smtClean="0">
                <a:ln w="12700">
                  <a:solidFill>
                    <a:srgbClr val="0000FF"/>
                  </a:solidFill>
                  <a:round/>
                </a:ln>
                <a:solidFill>
                  <a:srgbClr val="33CC33"/>
                </a:solidFill>
                <a:effectLst>
                  <a:outerShdw dist="35921" dir="2700000" sy="50000" kx="2115830" algn="bl" rotWithShape="0">
                    <a:srgbClr val="C0C0C0">
                      <a:alpha val="80000"/>
                    </a:srgbClr>
                  </a:outerShdw>
                </a:effectLst>
                <a:latin typeface=".tiems new ro man"/>
              </a:rPr>
              <a:t>Thơ: Chú giải phóng quân </a:t>
            </a:r>
            <a:endParaRPr lang="en-US" sz="3600" b="1" kern="10" dirty="0">
              <a:ln w="12700">
                <a:solidFill>
                  <a:srgbClr val="0000FF"/>
                </a:solidFill>
                <a:round/>
              </a:ln>
              <a:solidFill>
                <a:srgbClr val="33CC33"/>
              </a:solidFill>
              <a:effectLst>
                <a:outerShdw dist="35921" dir="2700000" sy="50000" kx="2115830" algn="bl" rotWithShape="0">
                  <a:srgbClr val="C0C0C0">
                    <a:alpha val="80000"/>
                  </a:srgbClr>
                </a:outerShdw>
              </a:effectLst>
              <a:latin typeface=".VnAvant"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25400"/>
            <a:ext cx="12192000" cy="6914896"/>
          </a:xfrm>
          <a:prstGeom prst="rect">
            <a:avLst/>
          </a:prstGeom>
        </p:spPr>
      </p:pic>
      <p:sp>
        <p:nvSpPr>
          <p:cNvPr id="3" name="Rectangle 2"/>
          <p:cNvSpPr/>
          <p:nvPr/>
        </p:nvSpPr>
        <p:spPr>
          <a:xfrm>
            <a:off x="158496" y="182246"/>
            <a:ext cx="5455920" cy="1285480"/>
          </a:xfrm>
          <a:prstGeom prst="rect">
            <a:avLst/>
          </a:prstGeom>
        </p:spPr>
        <p:txBody>
          <a:bodyPr wrap="square">
            <a:spAutoFit/>
          </a:bodyPr>
          <a:lstStyle/>
          <a:p>
            <a:pPr>
              <a:lnSpc>
                <a:spcPct val="107000"/>
              </a:lnSpc>
              <a:spcAft>
                <a:spcPts val="800"/>
              </a:spcAft>
            </a:pPr>
            <a:r>
              <a:rPr lang="en-US" sz="20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Chú </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giải phóng </a:t>
            </a:r>
            <a:r>
              <a:rPr lang="en-US" sz="20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quân</a:t>
            </a:r>
            <a:endParaRPr lang="en-US" sz="20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Chú là </a:t>
            </a: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chú </a:t>
            </a:r>
            <a:r>
              <a:rPr lang="en-US" sz="20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em</a:t>
            </a:r>
            <a:endParaRPr lang="en-US" sz="16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Chú đi tiền tuyến nửa đêm chú về</a:t>
            </a:r>
            <a:endParaRPr lang="en-US" sz="1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0"/>
            <a:ext cx="12192000" cy="6914896"/>
          </a:xfrm>
          <a:prstGeom prst="rect">
            <a:avLst/>
          </a:prstGeom>
        </p:spPr>
      </p:pic>
      <p:sp>
        <p:nvSpPr>
          <p:cNvPr id="4" name="Rectangle 3"/>
          <p:cNvSpPr/>
          <p:nvPr/>
        </p:nvSpPr>
        <p:spPr>
          <a:xfrm>
            <a:off x="195072" y="330241"/>
            <a:ext cx="6096000" cy="787652"/>
          </a:xfrm>
          <a:prstGeom prst="rect">
            <a:avLst/>
          </a:prstGeom>
        </p:spPr>
        <p:txBody>
          <a:bodyPr>
            <a:spAutoFit/>
          </a:bodyPr>
          <a:lstStyle/>
          <a:p>
            <a:pPr>
              <a:lnSpc>
                <a:spcPct val="107000"/>
              </a:lnSpc>
              <a:spcAft>
                <a:spcPts val="800"/>
              </a:spcAft>
            </a:pPr>
            <a:r>
              <a:rPr lang="en-US" dirty="0" smtClean="0">
                <a:latin typeface="Time New Roman"/>
                <a:ea typeface="Calibri" panose="020F0502020204030204" pitchFamily="34" charset="0"/>
                <a:cs typeface="Times New Roman" panose="02020603050405020304" pitchFamily="18" charset="0"/>
              </a:rPr>
              <a:t> </a:t>
            </a:r>
            <a:r>
              <a:rPr lang="en-US"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Khi về chú mang theo những gì?</a:t>
            </a:r>
            <a:endParaRPr lang="en-US" sz="1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b="1" i="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86512" y="724067"/>
            <a:ext cx="6096000" cy="787652"/>
          </a:xfrm>
          <a:prstGeom prst="rect">
            <a:avLst/>
          </a:prstGeom>
        </p:spPr>
        <p:txBody>
          <a:bodyPr>
            <a:spAutoFit/>
          </a:bodyPr>
          <a:lstStyle/>
          <a:p>
            <a:pPr>
              <a:lnSpc>
                <a:spcPct val="107000"/>
              </a:lnSpc>
              <a:spcAft>
                <a:spcPts val="800"/>
              </a:spcAft>
            </a:pPr>
            <a:r>
              <a:rPr lang="en-US" b="1" i="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Ba </a:t>
            </a:r>
            <a:r>
              <a:rPr lang="en-US"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lô con cóc to bè.</a:t>
            </a:r>
            <a:endParaRPr lang="en-US" sz="1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Mũ tai bèo bẻ vành xoè trên </a:t>
            </a:r>
            <a:r>
              <a:rPr lang="en-US" b="1" i="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vai</a:t>
            </a:r>
            <a:endParaRPr lang="en-US" sz="1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25400"/>
            <a:ext cx="12192000" cy="6914896"/>
          </a:xfrm>
          <a:prstGeom prst="rect">
            <a:avLst/>
          </a:prstGeom>
        </p:spPr>
      </p:pic>
      <p:sp>
        <p:nvSpPr>
          <p:cNvPr id="3" name="Rectangle 2"/>
          <p:cNvSpPr/>
          <p:nvPr/>
        </p:nvSpPr>
        <p:spPr>
          <a:xfrm>
            <a:off x="185928" y="191390"/>
            <a:ext cx="4660392" cy="399405"/>
          </a:xfrm>
          <a:prstGeom prst="rect">
            <a:avLst/>
          </a:prstGeom>
        </p:spPr>
        <p:txBody>
          <a:bodyPr wrap="square">
            <a:spAutoFit/>
          </a:bodyPr>
          <a:lstStyle/>
          <a:p>
            <a:pPr>
              <a:lnSpc>
                <a:spcPct val="107000"/>
              </a:lnSpc>
              <a:spcAft>
                <a:spcPts val="800"/>
              </a:spcAft>
            </a:pPr>
            <a:r>
              <a:rPr lang="en-US" sz="2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Chú về cả nhà đã đón chú như thế nào</a:t>
            </a:r>
            <a:r>
              <a:rPr lang="en-US" sz="20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185928" y="590795"/>
            <a:ext cx="4660392" cy="665118"/>
          </a:xfrm>
          <a:prstGeom prst="rect">
            <a:avLst/>
          </a:prstGeom>
        </p:spPr>
        <p:txBody>
          <a:bodyPr wrap="square">
            <a:spAutoFit/>
          </a:bodyPr>
          <a:lstStyle/>
          <a:p>
            <a:pPr>
              <a:lnSpc>
                <a:spcPct val="107000"/>
              </a:lnSpc>
              <a:spcAft>
                <a:spcPts val="800"/>
              </a:spcAft>
            </a:pPr>
            <a:r>
              <a:rPr lang="en-US" b="1" i="1" dirty="0" smtClean="0">
                <a:solidFill>
                  <a:srgbClr val="FFFF00"/>
                </a:solidFill>
                <a:latin typeface="Times New Roman" panose="02020603050405020304" pitchFamily="18" charset="0"/>
                <a:cs typeface="Times New Roman" panose="02020603050405020304" pitchFamily="18" charset="0"/>
              </a:rPr>
              <a:t>Cả </a:t>
            </a:r>
            <a:r>
              <a:rPr lang="en-US" b="1" i="1" dirty="0">
                <a:solidFill>
                  <a:srgbClr val="FFFF00"/>
                </a:solidFill>
                <a:latin typeface="Times New Roman" panose="02020603050405020304" pitchFamily="18" charset="0"/>
                <a:cs typeface="Times New Roman" panose="02020603050405020304" pitchFamily="18" charset="0"/>
              </a:rPr>
              <a:t>nhà mừng quá chú ơi</a:t>
            </a:r>
            <a:br>
              <a:rPr lang="en-US" b="1" i="1" dirty="0">
                <a:solidFill>
                  <a:srgbClr val="FFFF00"/>
                </a:solidFill>
                <a:latin typeface="Times New Roman" panose="02020603050405020304" pitchFamily="18" charset="0"/>
                <a:cs typeface="Times New Roman" panose="02020603050405020304" pitchFamily="18" charset="0"/>
              </a:rPr>
            </a:br>
            <a:r>
              <a:rPr lang="en-US" b="1" i="1" dirty="0">
                <a:solidFill>
                  <a:srgbClr val="FFFF00"/>
                </a:solidFill>
                <a:latin typeface="Times New Roman" panose="02020603050405020304" pitchFamily="18" charset="0"/>
                <a:cs typeface="Times New Roman" panose="02020603050405020304" pitchFamily="18" charset="0"/>
              </a:rPr>
              <a:t>Y như em đã mơ rồi đêm </a:t>
            </a:r>
            <a:r>
              <a:rPr lang="en-US" b="1" i="1" dirty="0" smtClean="0">
                <a:solidFill>
                  <a:srgbClr val="FFFF00"/>
                </a:solidFill>
                <a:latin typeface="Times New Roman" panose="02020603050405020304" pitchFamily="18" charset="0"/>
                <a:cs typeface="Times New Roman" panose="02020603050405020304" pitchFamily="18" charset="0"/>
              </a:rPr>
              <a:t>nao</a:t>
            </a:r>
            <a:endParaRPr lang="en-US" sz="16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6019800" y="0"/>
            <a:ext cx="6172200" cy="754758"/>
          </a:xfrm>
          <a:prstGeom prst="rect">
            <a:avLst/>
          </a:prstGeom>
        </p:spPr>
        <p:txBody>
          <a:bodyPr wrap="square">
            <a:spAutoFit/>
          </a:bodyPr>
          <a:lstStyle/>
          <a:p>
            <a:pPr>
              <a:lnSpc>
                <a:spcPct val="107000"/>
              </a:lnSpc>
              <a:spcAft>
                <a:spcPts val="800"/>
              </a:spcAft>
            </a:pPr>
            <a:r>
              <a:rPr lang="en-US" sz="16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Cảm xúc của mọi người như thế nào khi được nghe chú kể chuyện ?</a:t>
            </a:r>
            <a:endParaRPr lang="en-US" sz="1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b="1" i="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4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7354824" y="360932"/>
            <a:ext cx="6096000" cy="853567"/>
          </a:xfrm>
          <a:prstGeom prst="rect">
            <a:avLst/>
          </a:prstGeom>
        </p:spPr>
        <p:txBody>
          <a:bodyPr>
            <a:spAutoFit/>
          </a:bodyPr>
          <a:lstStyle/>
          <a:p>
            <a:pPr>
              <a:lnSpc>
                <a:spcPct val="107000"/>
              </a:lnSpc>
              <a:spcAft>
                <a:spcPts val="800"/>
              </a:spcAft>
            </a:pPr>
            <a:r>
              <a:rPr lang="en-US" sz="2000" b="1" i="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Chú </a:t>
            </a:r>
            <a:r>
              <a:rPr lang="en-US" sz="20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về kể chuyện vui sao</a:t>
            </a:r>
            <a:endParaRPr lang="en-US" sz="16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b="1" i="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Mỹ thua cũng khóc như nhiều trẻ con</a:t>
            </a:r>
            <a:endParaRPr lang="en-US" sz="1600" b="1" i="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76200" y="137065"/>
            <a:ext cx="6096000" cy="832023"/>
          </a:xfrm>
          <a:prstGeom prst="rect">
            <a:avLst/>
          </a:prstGeom>
        </p:spPr>
        <p:txBody>
          <a:bodyPr>
            <a:spAutoFit/>
          </a:bodyPr>
          <a:lstStyle/>
          <a:p>
            <a:pPr>
              <a:lnSpc>
                <a:spcPct val="107000"/>
              </a:lnSpc>
              <a:spcAft>
                <a:spcPts val="800"/>
              </a:spcAft>
            </a:pP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Chắp tay lạy má xin cơm</a:t>
            </a:r>
            <a:endPar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 mà có đói chả </a:t>
            </a:r>
            <a:r>
              <a:rPr lang="en-US"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hèn </a:t>
            </a: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thế đâu</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67640" y="109094"/>
            <a:ext cx="6096000" cy="399405"/>
          </a:xfrm>
          <a:prstGeom prst="rect">
            <a:avLst/>
          </a:prstGeom>
        </p:spPr>
        <p:txBody>
          <a:bodyPr>
            <a:spAutoFit/>
          </a:bodyPr>
          <a:lstStyle/>
          <a:p>
            <a:pPr>
              <a:lnSpc>
                <a:spcPct val="107000"/>
              </a:lnSpc>
              <a:spcAft>
                <a:spcPts val="800"/>
              </a:spcAft>
            </a:pPr>
            <a:r>
              <a:rPr lang="en-US"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Ước </a:t>
            </a: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mơ của em bé sau này làm gì</a:t>
            </a:r>
            <a:r>
              <a:rPr lang="en-US"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167640" y="685166"/>
            <a:ext cx="4578096" cy="787652"/>
          </a:xfrm>
          <a:prstGeom prst="rect">
            <a:avLst/>
          </a:prstGeom>
        </p:spPr>
        <p:txBody>
          <a:bodyPr wrap="square">
            <a:spAutoFit/>
          </a:bodyPr>
          <a:lstStyle/>
          <a:p>
            <a:pPr>
              <a:lnSpc>
                <a:spcPct val="107000"/>
              </a:lnSpc>
              <a:spcAft>
                <a:spcPts val="800"/>
              </a:spcAft>
            </a:pP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Muốn xin chiếc mũ tai bèo.</a:t>
            </a:r>
            <a:endParaRPr lang="en-US" sz="1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 cô giải phóng vượt đèo Trường Sơn”</a:t>
            </a:r>
            <a:endParaRPr lang="en-US" sz="1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008" y="0"/>
            <a:ext cx="12192000" cy="6858000"/>
          </a:xfrm>
          <a:prstGeom prst="rect">
            <a:avLst/>
          </a:prstGeom>
        </p:spPr>
      </p:pic>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8740" y="196038"/>
            <a:ext cx="685166" cy="6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987296" y="2943491"/>
            <a:ext cx="8345424" cy="1676741"/>
          </a:xfrm>
          <a:prstGeom prst="rect">
            <a:avLst/>
          </a:prstGeom>
        </p:spPr>
        <p:txBody>
          <a:bodyPr wrap="square">
            <a:spAutoFit/>
          </a:bodyPr>
          <a:lstStyle/>
          <a:p>
            <a:pPr>
              <a:lnSpc>
                <a:spcPct val="107000"/>
              </a:lnSpc>
              <a:spcAft>
                <a:spcPts val="800"/>
              </a:spcAft>
            </a:pP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Ước mơ của bé thật cao đẹp. Còn các con sau này các con có thích trở thành cô chú giải phóng quân không?</a:t>
            </a:r>
            <a:endParaRPr lang="en-US" sz="14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Các con ạ chú giải phóng quân chính là các chú bộ đội. Ngày nay tuy hết giặc mỹ nhưng các chú cũng rất vất vả canh giữ biên giới hải đảo xa xôi để bảo vệ hoà bình cho đất nước để mọi người đi làm và các em bé được đến trường.</a:t>
            </a:r>
            <a:endParaRPr lang="en-US" sz="1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79131"/>
            <a:ext cx="12192000" cy="6937131"/>
          </a:xfrm>
          <a:prstGeom prst="rect">
            <a:avLst/>
          </a:prstGeom>
        </p:spPr>
      </p:pic>
      <p:pic>
        <p:nvPicPr>
          <p:cNvPr id="4" name="Picture 3" descr="D:\Desktop\A2 nam 2021-2022\logotruong.jpg"/>
          <p:cNvPicPr>
            <a:picLocks noChangeAspect="1" noChangeArrowheads="1"/>
          </p:cNvPicPr>
          <p:nvPr/>
        </p:nvPicPr>
        <p:blipFill>
          <a:blip r:embed="rId2" cstate="print">
            <a:clrChange>
              <a:clrFrom>
                <a:srgbClr val="FBF7F4"/>
              </a:clrFrom>
              <a:clrTo>
                <a:srgbClr val="FBF7F4">
                  <a:alpha val="0"/>
                </a:srgbClr>
              </a:clrTo>
            </a:clrChange>
            <a:extLst>
              <a:ext uri="{28A0092B-C50C-407E-A947-70E740481C1C}">
                <a14:useLocalDpi xmlns:a14="http://schemas.microsoft.com/office/drawing/2010/main" val="0"/>
              </a:ext>
            </a:extLst>
          </a:blip>
          <a:srcRect/>
          <a:stretch>
            <a:fillRect/>
          </a:stretch>
        </p:blipFill>
        <p:spPr bwMode="auto">
          <a:xfrm>
            <a:off x="198534" y="166019"/>
            <a:ext cx="646114" cy="6513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67342" y="817354"/>
            <a:ext cx="7608277" cy="1569660"/>
          </a:xfrm>
          <a:prstGeom prst="rect">
            <a:avLst/>
          </a:prstGeom>
        </p:spPr>
        <p:txBody>
          <a:bodyPr wrap="square">
            <a:spAutoFit/>
          </a:bodyPr>
          <a:lstStyle/>
          <a:p>
            <a:r>
              <a:rPr lang="pt-BR" sz="2400" dirty="0" smtClean="0">
                <a:solidFill>
                  <a:srgbClr val="FFFF00"/>
                </a:solidFill>
                <a:latin typeface="Times New Roman" panose="02020603050405020304" pitchFamily="18" charset="0"/>
                <a:ea typeface="Times New Roman" panose="02020603050405020304" pitchFamily="18" charset="0"/>
              </a:rPr>
              <a:t>Cô giáo dục trẻ : Qua bài thơ các con </a:t>
            </a:r>
            <a:r>
              <a:rPr lang="pt-BR" sz="2400" dirty="0" smtClean="0">
                <a:solidFill>
                  <a:srgbClr val="FFFF00"/>
                </a:solidFill>
                <a:latin typeface="Times New Roman" panose="02020603050405020304" pitchFamily="18" charset="0"/>
                <a:ea typeface="Times New Roman" panose="02020603050405020304" pitchFamily="18" charset="0"/>
              </a:rPr>
              <a:t>hãy biết </a:t>
            </a:r>
            <a:r>
              <a:rPr lang="en-US" sz="24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yêu quý, kính trọng và biết </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ơn </a:t>
            </a:r>
            <a:r>
              <a:rPr lang="en-US" sz="24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chú </a:t>
            </a:r>
            <a:r>
              <a:rPr lang="en-US" sz="2400" dirty="0" smtClean="0">
                <a:solidFill>
                  <a:srgbClr val="FFFF00"/>
                </a:solidFill>
                <a:latin typeface="Times New Roman" panose="02020603050405020304" pitchFamily="18" charset="0"/>
                <a:cs typeface="Times New Roman" panose="02020603050405020304" pitchFamily="18" charset="0"/>
              </a:rPr>
              <a:t>giải </a:t>
            </a:r>
            <a:r>
              <a:rPr lang="en-US" sz="2400" dirty="0">
                <a:solidFill>
                  <a:srgbClr val="FFFF00"/>
                </a:solidFill>
                <a:latin typeface="Times New Roman" panose="02020603050405020304" pitchFamily="18" charset="0"/>
                <a:cs typeface="Times New Roman" panose="02020603050405020304" pitchFamily="18" charset="0"/>
              </a:rPr>
              <a:t>phóng quân, các chú bộ đội </a:t>
            </a:r>
            <a:r>
              <a:rPr lang="en-US" sz="2400" dirty="0" smtClean="0">
                <a:solidFill>
                  <a:srgbClr val="FFFF00"/>
                </a:solidFill>
                <a:latin typeface="Times New Roman" panose="02020603050405020304" pitchFamily="18" charset="0"/>
                <a:cs typeface="Times New Roman" panose="02020603050405020304" pitchFamily="18" charset="0"/>
              </a:rPr>
              <a:t>đã ngày đêm chiến đấu bảo vệ </a:t>
            </a:r>
            <a:r>
              <a:rPr lang="en-US" sz="2400" dirty="0">
                <a:solidFill>
                  <a:srgbClr val="FFFF00"/>
                </a:solidFill>
                <a:latin typeface="Times New Roman" panose="02020603050405020304" pitchFamily="18" charset="0"/>
                <a:cs typeface="Times New Roman" panose="02020603050405020304" pitchFamily="18" charset="0"/>
              </a:rPr>
              <a:t>Tổ </a:t>
            </a:r>
            <a:r>
              <a:rPr lang="en-US" sz="2400" dirty="0" smtClean="0">
                <a:solidFill>
                  <a:srgbClr val="FFFF00"/>
                </a:solidFill>
                <a:latin typeface="Times New Roman" panose="02020603050405020304" pitchFamily="18" charset="0"/>
                <a:cs typeface="Times New Roman" panose="02020603050405020304" pitchFamily="18" charset="0"/>
              </a:rPr>
              <a:t>Quốc, đem lại bình yên cho mọi người .</a:t>
            </a:r>
            <a:endParaRPr lang="en-US" sz="2400"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008" y="0"/>
            <a:ext cx="12192000" cy="6858000"/>
          </a:xfrm>
          <a:prstGeom prst="rect">
            <a:avLst/>
          </a:prstGeom>
        </p:spPr>
      </p:pic>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8740" y="196038"/>
            <a:ext cx="685166" cy="6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048000" y="2612879"/>
            <a:ext cx="6096000" cy="1632242"/>
          </a:xfrm>
          <a:prstGeom prst="rect">
            <a:avLst/>
          </a:prstGeom>
        </p:spPr>
        <p:txBody>
          <a:bodyPr>
            <a:spAutoFit/>
          </a:bodyPr>
          <a:lstStyle/>
          <a:p>
            <a:pPr>
              <a:lnSpc>
                <a:spcPct val="107000"/>
              </a:lnSpc>
              <a:spcAft>
                <a:spcPts val="750"/>
              </a:spcAft>
            </a:pPr>
            <a:r>
              <a:rPr lang="pt-BR"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Dạy </a:t>
            </a:r>
            <a:r>
              <a:rPr lang="pt-BR"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trẻ đọc </a:t>
            </a:r>
            <a:r>
              <a:rPr lang="pt-BR" sz="20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thơ</a:t>
            </a:r>
            <a:endParaRPr lang="en-US" sz="1600" i="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pt-BR" sz="1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altLang="en-US" dirty="0">
                <a:solidFill>
                  <a:srgbClr val="7030A0"/>
                </a:solidFill>
                <a:latin typeface="Times New Roman" panose="02020603050405020304" pitchFamily="18" charset="0"/>
              </a:rPr>
              <a:t>Lớp đọc, tổ đọc ( đọc nối tiếp), nhóm đọc</a:t>
            </a:r>
            <a:endParaRPr lang="en-US" altLang="en-US" dirty="0">
              <a:solidFill>
                <a:srgbClr val="7030A0"/>
              </a:solidFill>
              <a:latin typeface="Times New Roman" panose="02020603050405020304" pitchFamily="18" charset="0"/>
            </a:endParaRPr>
          </a:p>
          <a:p>
            <a:r>
              <a:rPr lang="en-US" altLang="en-US" dirty="0">
                <a:solidFill>
                  <a:srgbClr val="7030A0"/>
                </a:solidFill>
                <a:latin typeface="Times New Roman" panose="02020603050405020304" pitchFamily="18" charset="0"/>
              </a:rPr>
              <a:t>(Đọc thơ theo tranh)</a:t>
            </a:r>
            <a:endParaRPr lang="en-US" altLang="en-US" dirty="0">
              <a:solidFill>
                <a:srgbClr val="7030A0"/>
              </a:solidFill>
              <a:latin typeface="Times New Roman" panose="02020603050405020304" pitchFamily="18" charset="0"/>
            </a:endParaRPr>
          </a:p>
          <a:p>
            <a:r>
              <a:rPr lang="en-US" altLang="en-US" dirty="0">
                <a:solidFill>
                  <a:srgbClr val="7030A0"/>
                </a:solidFill>
                <a:latin typeface="Times New Roman" panose="02020603050405020304" pitchFamily="18" charset="0"/>
              </a:rPr>
              <a:t>- Cá nhân trẻ đọc sử </a:t>
            </a:r>
            <a:r>
              <a:rPr lang="en-US" altLang="en-US" dirty="0" smtClean="0">
                <a:solidFill>
                  <a:srgbClr val="7030A0"/>
                </a:solidFill>
                <a:latin typeface="Times New Roman" panose="02020603050405020304" pitchFamily="18" charset="0"/>
              </a:rPr>
              <a:t>dụng Powponit</a:t>
            </a:r>
            <a:endParaRPr lang="en-US" altLang="en-US" dirty="0" smtClean="0">
              <a:solidFill>
                <a:srgbClr val="7030A0"/>
              </a:solidFill>
            </a:endParaRPr>
          </a:p>
          <a:p>
            <a:pPr>
              <a:spcAft>
                <a:spcPts val="750"/>
              </a:spcAft>
            </a:pPr>
            <a:endParaRPr lang="pt-BR" dirty="0">
              <a:solidFill>
                <a:srgbClr val="7030A0"/>
              </a:solidFill>
              <a:latin typeface="Times New Roman" panose="02020603050405020304" pitchFamily="18" charset="0"/>
              <a:ea typeface="Times New Roman" panose="02020603050405020304" pitchFamily="18" charset="0"/>
            </a:endParaRPr>
          </a:p>
        </p:txBody>
      </p:sp>
      <p:sp>
        <p:nvSpPr>
          <p:cNvPr id="6" name="Rectangle 5"/>
          <p:cNvSpPr/>
          <p:nvPr/>
        </p:nvSpPr>
        <p:spPr>
          <a:xfrm>
            <a:off x="3048000" y="4049227"/>
            <a:ext cx="6096000" cy="677108"/>
          </a:xfrm>
          <a:prstGeom prst="rect">
            <a:avLst/>
          </a:prstGeom>
        </p:spPr>
        <p:txBody>
          <a:bodyPr>
            <a:spAutoFit/>
          </a:bodyPr>
          <a:lstStyle/>
          <a:p>
            <a:pPr>
              <a:spcBef>
                <a:spcPct val="0"/>
              </a:spcBef>
            </a:pPr>
            <a:r>
              <a:rPr lang="en-US" altLang="en-US" sz="2000" b="1" dirty="0">
                <a:solidFill>
                  <a:srgbClr val="FF0000"/>
                </a:solidFill>
                <a:latin typeface="Times New Roman" panose="02020603050405020304" pitchFamily="18" charset="0"/>
                <a:cs typeface="Times New Roman" panose="02020603050405020304" pitchFamily="18" charset="0"/>
              </a:rPr>
              <a:t>3. Kết thúc</a:t>
            </a:r>
            <a:endParaRPr lang="en-US" altLang="en-US" sz="2000" b="1" dirty="0">
              <a:solidFill>
                <a:srgbClr val="FF0000"/>
              </a:solidFill>
              <a:latin typeface="Times New Roman" panose="02020603050405020304" pitchFamily="18" charset="0"/>
              <a:cs typeface="Times New Roman" panose="02020603050405020304" pitchFamily="18" charset="0"/>
            </a:endParaRPr>
          </a:p>
          <a:p>
            <a:pPr>
              <a:spcBef>
                <a:spcPct val="0"/>
              </a:spcBef>
              <a:buClrTx/>
              <a:buSzTx/>
              <a:buNone/>
            </a:pPr>
            <a:r>
              <a:rPr lang="pt-BR" b="1" dirty="0">
                <a:solidFill>
                  <a:srgbClr val="7030A0"/>
                </a:solidFill>
                <a:latin typeface="Times New Roman" panose="02020603050405020304" pitchFamily="18" charset="0"/>
                <a:ea typeface="Times New Roman" panose="02020603050405020304" pitchFamily="18" charset="0"/>
              </a:rPr>
              <a:t> </a:t>
            </a:r>
            <a:r>
              <a:rPr lang="pt-BR" dirty="0">
                <a:solidFill>
                  <a:srgbClr val="7030A0"/>
                </a:solidFill>
                <a:latin typeface="Times New Roman" panose="02020603050405020304" pitchFamily="18" charset="0"/>
                <a:ea typeface="Times New Roman" panose="02020603050405020304" pitchFamily="18" charset="0"/>
              </a:rPr>
              <a:t>Cô cùng trẻ vận động theo nhạc bài hát : </a:t>
            </a:r>
            <a:r>
              <a:rPr lang="pt-BR" dirty="0" smtClean="0">
                <a:solidFill>
                  <a:srgbClr val="7030A0"/>
                </a:solidFill>
                <a:latin typeface="Times New Roman" panose="02020603050405020304" pitchFamily="18" charset="0"/>
                <a:ea typeface="Times New Roman" panose="02020603050405020304" pitchFamily="18" charset="0"/>
              </a:rPr>
              <a:t>“ Chú bộ đội ”.</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5733" y="530352"/>
            <a:ext cx="701236" cy="722376"/>
          </a:xfrm>
          <a:prstGeom prst="rect">
            <a:avLst/>
          </a:prstGeom>
        </p:spPr>
      </p:pic>
      <p:sp>
        <p:nvSpPr>
          <p:cNvPr id="4" name="WordArt 35"/>
          <p:cNvSpPr>
            <a:spLocks noChangeArrowheads="1" noChangeShapeType="1" noTextEdit="1"/>
          </p:cNvSpPr>
          <p:nvPr/>
        </p:nvSpPr>
        <p:spPr bwMode="auto">
          <a:xfrm>
            <a:off x="485999" y="2083984"/>
            <a:ext cx="11220001" cy="1608992"/>
          </a:xfrm>
          <a:prstGeom prst="rect">
            <a:avLst/>
          </a:prstGeom>
        </p:spPr>
        <p:txBody>
          <a:bodyPr wrap="none" fromWordArt="1">
            <a:prstTxWarp prst="textCurveUp">
              <a:avLst>
                <a:gd name="adj" fmla="val 40356"/>
              </a:avLst>
            </a:prstTxWarp>
          </a:bodyPr>
          <a:lstStyle/>
          <a:p>
            <a:pPr algn="ctr">
              <a:buFontTx/>
              <a:buNone/>
            </a:pPr>
            <a:r>
              <a:rPr lang="en-US" sz="2700" kern="10" dirty="0" smtClean="0">
                <a:ln w="12700">
                  <a:solidFill>
                    <a:srgbClr val="0000FF"/>
                  </a:solidFill>
                  <a:round/>
                </a:ln>
                <a:solidFill>
                  <a:srgbClr val="FF0000"/>
                </a:solidFill>
                <a:effectLst>
                  <a:outerShdw dist="45791" dir="2021404" algn="ctr" rotWithShape="0">
                    <a:srgbClr val="808080">
                      <a:alpha val="79999"/>
                    </a:srgbClr>
                  </a:outerShdw>
                </a:effectLst>
                <a:latin typeface="tiems newroman"/>
                <a:cs typeface="Times New Roman" panose="02020603050405020304" pitchFamily="18" charset="0"/>
              </a:rPr>
              <a:t>Xin chào hẹn gặp lại các bé !</a:t>
            </a:r>
            <a:endParaRPr lang="en-US" sz="2700" kern="10" dirty="0">
              <a:ln w="12700">
                <a:solidFill>
                  <a:srgbClr val="0000FF"/>
                </a:solidFill>
                <a:round/>
              </a:ln>
              <a:solidFill>
                <a:srgbClr val="FF0000"/>
              </a:solidFill>
              <a:effectLst>
                <a:outerShdw dist="45791" dir="2021404" algn="ctr" rotWithShape="0">
                  <a:srgbClr val="808080">
                    <a:alpha val="79999"/>
                  </a:srgbClr>
                </a:outerShdw>
              </a:effectLst>
              <a:latin typeface=" tiems newroman"/>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
            <a:ext cx="12192000" cy="6989885"/>
          </a:xfrm>
          <a:prstGeom prst="rect">
            <a:avLst/>
          </a:prstGeom>
        </p:spPr>
      </p:pic>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04830"/>
            <a:ext cx="685166" cy="6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415561" y="1582340"/>
            <a:ext cx="8739554" cy="3693319"/>
          </a:xfrm>
          <a:prstGeom prst="rect">
            <a:avLst/>
          </a:prstGeom>
        </p:spPr>
        <p:txBody>
          <a:bodyPr wrap="square">
            <a:spAutoFit/>
          </a:bodyPr>
          <a:lstStyle/>
          <a:p>
            <a:pPr>
              <a:spcAft>
                <a:spcPts val="0"/>
              </a:spcAft>
            </a:pPr>
            <a:endParaRPr lang="en-US"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Kiến thức</a:t>
            </a:r>
            <a:endParaRPr lang="en-US"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Trẻ biết tên bài thơ: Chú giải phóng </a:t>
            </a:r>
            <a:r>
              <a:rPr lang="en-US"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quân của tác giả </a:t>
            </a:r>
            <a:r>
              <a:rPr lang="en-US" dirty="0">
                <a:solidFill>
                  <a:srgbClr val="7030A0"/>
                </a:solidFill>
                <a:latin typeface="Times New Roman" panose="02020603050405020304" pitchFamily="18" charset="0"/>
                <a:cs typeface="Times New Roman" panose="02020603050405020304" pitchFamily="18" charset="0"/>
              </a:rPr>
              <a:t>Lê Thị Cẩm </a:t>
            </a:r>
            <a:r>
              <a:rPr lang="en-US" dirty="0" smtClean="0">
                <a:solidFill>
                  <a:srgbClr val="7030A0"/>
                </a:solidFill>
                <a:latin typeface="Times New Roman" panose="02020603050405020304" pitchFamily="18" charset="0"/>
                <a:cs typeface="Times New Roman" panose="02020603050405020304" pitchFamily="18" charset="0"/>
              </a:rPr>
              <a:t>Thơ</a:t>
            </a:r>
            <a:endParaRPr lang="en-US"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Trẻ biết nội dung bài thơ: nói về chú bộ </a:t>
            </a:r>
            <a:r>
              <a:rPr lang="en-US"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đội </a:t>
            </a:r>
            <a:r>
              <a:rPr lang="en-US"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giải phóng quân đi </a:t>
            </a:r>
            <a:r>
              <a:rPr lang="en-US"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chiến đấu vả nửa </a:t>
            </a:r>
            <a:r>
              <a:rPr lang="en-US"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đêm mới </a:t>
            </a:r>
            <a:r>
              <a:rPr lang="en-US"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được về </a:t>
            </a:r>
            <a:r>
              <a:rPr lang="en-US"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mà vân </a:t>
            </a:r>
            <a:r>
              <a:rPr lang="en-US"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vui vẻ tươi </a:t>
            </a:r>
            <a:r>
              <a:rPr lang="en-US"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cười.</a:t>
            </a:r>
            <a:endParaRPr lang="en-US"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Kỹ năng</a:t>
            </a:r>
            <a:endParaRPr lang="en-US"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Trẻ đọc thuộc bài thơ thơ, đọc rõ lời, kết hợp điệu bộ nhẹ nhàng</a:t>
            </a:r>
            <a:endParaRPr lang="en-US"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Trẻ trả lời được câu hỏi của cô , đủ ý.</a:t>
            </a:r>
            <a:endParaRPr lang="en-US"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Hiểu được những hình ảnh miêu tả vẻ đẹp của </a:t>
            </a:r>
            <a:r>
              <a:rPr lang="en-US"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thiên nhiên, những từ mới : </a:t>
            </a:r>
            <a:r>
              <a:rPr lang="en-US"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ba lô</a:t>
            </a:r>
            <a:r>
              <a:rPr lang="en-US"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mũ </a:t>
            </a:r>
            <a:r>
              <a:rPr lang="en-US"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tai bèo</a:t>
            </a:r>
            <a:r>
              <a:rPr lang="en-US"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giải </a:t>
            </a:r>
            <a:r>
              <a:rPr lang="en-US"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phóng</a:t>
            </a:r>
            <a:r>
              <a:rPr lang="en-US"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trường </a:t>
            </a:r>
            <a:r>
              <a:rPr lang="en-US"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sơn</a:t>
            </a:r>
            <a:endParaRPr lang="en-US"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Thái độ</a:t>
            </a:r>
            <a:endParaRPr lang="en-US"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Giáo dục trẻ yêu </a:t>
            </a:r>
            <a:r>
              <a:rPr lang="en-US"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quý ,biết ơn cô chú </a:t>
            </a:r>
            <a:r>
              <a:rPr lang="en-US" dirty="0" smtClean="0">
                <a:solidFill>
                  <a:srgbClr val="7030A0"/>
                </a:solidFill>
                <a:latin typeface="Times New Roman" panose="02020603050405020304" pitchFamily="18" charset="0"/>
                <a:cs typeface="Times New Roman" panose="02020603050405020304" pitchFamily="18" charset="0"/>
              </a:rPr>
              <a:t>giải phóng quân, </a:t>
            </a:r>
            <a:r>
              <a:rPr lang="en-US" dirty="0">
                <a:solidFill>
                  <a:srgbClr val="7030A0"/>
                </a:solidFill>
                <a:latin typeface="Times New Roman" panose="02020603050405020304" pitchFamily="18" charset="0"/>
                <a:cs typeface="Times New Roman" panose="02020603050405020304" pitchFamily="18" charset="0"/>
              </a:rPr>
              <a:t>các chú bộ đội cầm súng bảo vệ </a:t>
            </a:r>
            <a:r>
              <a:rPr lang="en-US" dirty="0" smtClean="0">
                <a:solidFill>
                  <a:srgbClr val="7030A0"/>
                </a:solidFill>
                <a:latin typeface="Times New Roman" panose="02020603050405020304" pitchFamily="18" charset="0"/>
                <a:cs typeface="Times New Roman" panose="02020603050405020304" pitchFamily="18" charset="0"/>
              </a:rPr>
              <a:t>Tổ Quốc</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106260" y="1169214"/>
            <a:ext cx="2625462" cy="507831"/>
          </a:xfrm>
          <a:prstGeom prst="rect">
            <a:avLst/>
          </a:prstGeom>
        </p:spPr>
        <p:txBody>
          <a:bodyPr wrap="none">
            <a:spAutoFit/>
          </a:bodyPr>
          <a:lstStyle/>
          <a:p>
            <a:pPr algn="ctr">
              <a:lnSpc>
                <a:spcPct val="150000"/>
              </a:lnSpc>
              <a:spcAft>
                <a:spcPts val="0"/>
              </a:spcAft>
            </a:pPr>
            <a:r>
              <a:rPr lang="nl-NL" b="1" dirty="0" smtClean="0">
                <a:solidFill>
                  <a:srgbClr val="FF0000"/>
                </a:solidFill>
                <a:latin typeface="Times New Roman" panose="02020603050405020304" pitchFamily="18" charset="0"/>
                <a:ea typeface="Times New Roman" panose="02020603050405020304" pitchFamily="18" charset="0"/>
              </a:rPr>
              <a:t>MỤC ĐÍCH - YÊU CẦU</a:t>
            </a:r>
            <a:endParaRPr lang="en-US" sz="1600" dirty="0">
              <a:solidFill>
                <a:srgbClr val="FF0000"/>
              </a:solidFill>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832" y="116907"/>
            <a:ext cx="685166" cy="6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8740" y="196038"/>
            <a:ext cx="685166" cy="6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599592" y="2914580"/>
            <a:ext cx="7605111" cy="2246769"/>
          </a:xfrm>
          <a:prstGeom prst="rect">
            <a:avLst/>
          </a:prstGeom>
        </p:spPr>
        <p:txBody>
          <a:bodyPr wrap="square">
            <a:spAutoFit/>
          </a:bodyPr>
          <a:lstStyle/>
          <a:p>
            <a:pPr algn="ctr">
              <a:defRPr/>
            </a:pPr>
            <a:r>
              <a:rPr lang="en-US" sz="2000" b="1" dirty="0" smtClean="0">
                <a:solidFill>
                  <a:srgbClr val="FF0000"/>
                </a:solidFill>
                <a:latin typeface="Times New Roman" panose="02020603050405020304" pitchFamily="18" charset="0"/>
                <a:cs typeface="Times New Roman" panose="02020603050405020304" pitchFamily="18" charset="0"/>
              </a:rPr>
              <a:t>1.Ổn </a:t>
            </a:r>
            <a:r>
              <a:rPr lang="en-US" sz="2000" b="1" dirty="0">
                <a:solidFill>
                  <a:srgbClr val="FF0000"/>
                </a:solidFill>
                <a:latin typeface="Times New Roman" panose="02020603050405020304" pitchFamily="18" charset="0"/>
                <a:cs typeface="Times New Roman" panose="02020603050405020304" pitchFamily="18" charset="0"/>
              </a:rPr>
              <a:t>định tổ chức, gây hứng </a:t>
            </a:r>
            <a:r>
              <a:rPr lang="en-US" sz="2000" b="1" dirty="0" smtClean="0">
                <a:solidFill>
                  <a:srgbClr val="FF0000"/>
                </a:solidFill>
                <a:latin typeface="Times New Roman" panose="02020603050405020304" pitchFamily="18" charset="0"/>
                <a:cs typeface="Times New Roman" panose="02020603050405020304" pitchFamily="18" charset="0"/>
              </a:rPr>
              <a:t>thú</a:t>
            </a:r>
            <a:endParaRPr lang="en-US" sz="2000" b="1" dirty="0" smtClean="0">
              <a:solidFill>
                <a:srgbClr val="FF0000"/>
              </a:solidFill>
              <a:latin typeface="Times New Roman" panose="02020603050405020304" pitchFamily="18" charset="0"/>
              <a:cs typeface="Times New Roman" panose="02020603050405020304" pitchFamily="18" charset="0"/>
            </a:endParaRPr>
          </a:p>
          <a:p>
            <a:pPr algn="ctr">
              <a:defRPr/>
            </a:pPr>
            <a:endParaRPr lang="en-US" b="1" dirty="0">
              <a:solidFill>
                <a:srgbClr val="FF0000"/>
              </a:solidFill>
              <a:latin typeface="Times New Roman" panose="02020603050405020304" pitchFamily="18" charset="0"/>
              <a:cs typeface="Times New Roman" panose="02020603050405020304" pitchFamily="18" charset="0"/>
            </a:endParaRPr>
          </a:p>
          <a:p>
            <a:pPr>
              <a:defRPr/>
            </a:pPr>
            <a:r>
              <a:rPr lang="en-US" b="1" dirty="0">
                <a:solidFill>
                  <a:srgbClr val="FF0000"/>
                </a:solidFill>
                <a:latin typeface="Times New Roman" panose="02020603050405020304" pitchFamily="18" charset="0"/>
                <a:cs typeface="Times New Roman" panose="02020603050405020304" pitchFamily="18" charset="0"/>
              </a:rPr>
              <a:t>Cô và trẻ cùng chơi </a:t>
            </a:r>
            <a:r>
              <a:rPr lang="en-US" b="1" dirty="0" smtClean="0">
                <a:solidFill>
                  <a:srgbClr val="FF0000"/>
                </a:solidFill>
                <a:latin typeface="Times New Roman" panose="02020603050405020304" pitchFamily="18" charset="0"/>
                <a:cs typeface="Times New Roman" panose="02020603050405020304" pitchFamily="18" charset="0"/>
              </a:rPr>
              <a:t>chơi giải câu đố về Chú </a:t>
            </a:r>
            <a:r>
              <a:rPr lang="en-US" b="1" dirty="0">
                <a:solidFill>
                  <a:srgbClr val="FF0000"/>
                </a:solidFill>
                <a:latin typeface="Times New Roman" panose="02020603050405020304" pitchFamily="18" charset="0"/>
                <a:cs typeface="Times New Roman" panose="02020603050405020304" pitchFamily="18" charset="0"/>
              </a:rPr>
              <a:t>bộ đội</a:t>
            </a:r>
            <a:r>
              <a:rPr lang="en-US" dirty="0">
                <a:solidFill>
                  <a:srgbClr val="FF0000"/>
                </a:solidFill>
                <a:latin typeface="Times New Roman" panose="02020603050405020304" pitchFamily="18" charset="0"/>
                <a:cs typeface="Times New Roman" panose="02020603050405020304" pitchFamily="18" charset="0"/>
              </a:rPr>
              <a:t>. </a:t>
            </a:r>
            <a:endParaRPr lang="en-US" dirty="0" smtClean="0">
              <a:solidFill>
                <a:srgbClr val="FF0000"/>
              </a:solidFill>
              <a:latin typeface="Times New Roman" panose="02020603050405020304" pitchFamily="18" charset="0"/>
              <a:cs typeface="Times New Roman" panose="02020603050405020304" pitchFamily="18" charset="0"/>
            </a:endParaRPr>
          </a:p>
          <a:p>
            <a:pPr algn="ctr">
              <a:defRPr/>
            </a:pPr>
            <a:r>
              <a:rPr lang="en-US" sz="2000" dirty="0" smtClean="0">
                <a:solidFill>
                  <a:srgbClr val="7030A0"/>
                </a:solidFill>
                <a:latin typeface="Times New Roman" panose="02020603050405020304" pitchFamily="18" charset="0"/>
                <a:cs typeface="Times New Roman" panose="02020603050405020304" pitchFamily="18" charset="0"/>
              </a:rPr>
              <a:t>  Chú </a:t>
            </a:r>
            <a:r>
              <a:rPr lang="en-US" sz="2000" dirty="0">
                <a:solidFill>
                  <a:srgbClr val="7030A0"/>
                </a:solidFill>
                <a:latin typeface="Times New Roman" panose="02020603050405020304" pitchFamily="18" charset="0"/>
                <a:cs typeface="Times New Roman" panose="02020603050405020304" pitchFamily="18" charset="0"/>
              </a:rPr>
              <a:t>đi hành quân. </a:t>
            </a:r>
            <a:endParaRPr lang="en-US" sz="2000" dirty="0" smtClean="0">
              <a:solidFill>
                <a:srgbClr val="7030A0"/>
              </a:solidFill>
              <a:latin typeface="Times New Roman" panose="02020603050405020304" pitchFamily="18" charset="0"/>
              <a:cs typeface="Times New Roman" panose="02020603050405020304" pitchFamily="18" charset="0"/>
            </a:endParaRPr>
          </a:p>
          <a:p>
            <a:pPr algn="ctr">
              <a:defRPr/>
            </a:pPr>
            <a:r>
              <a:rPr lang="en-US" sz="2000" dirty="0" smtClean="0">
                <a:solidFill>
                  <a:srgbClr val="7030A0"/>
                </a:solidFill>
                <a:latin typeface="Times New Roman" panose="02020603050405020304" pitchFamily="18" charset="0"/>
                <a:cs typeface="Times New Roman" panose="02020603050405020304" pitchFamily="18" charset="0"/>
              </a:rPr>
              <a:t>    Vai </a:t>
            </a:r>
            <a:r>
              <a:rPr lang="en-US" sz="2000" dirty="0">
                <a:solidFill>
                  <a:srgbClr val="7030A0"/>
                </a:solidFill>
                <a:latin typeface="Times New Roman" panose="02020603050405020304" pitchFamily="18" charset="0"/>
                <a:cs typeface="Times New Roman" panose="02020603050405020304" pitchFamily="18" charset="0"/>
              </a:rPr>
              <a:t>chú mang súng. </a:t>
            </a:r>
            <a:endParaRPr lang="en-US" sz="2000" dirty="0">
              <a:solidFill>
                <a:srgbClr val="7030A0"/>
              </a:solidFill>
              <a:latin typeface="Times New Roman" panose="02020603050405020304" pitchFamily="18" charset="0"/>
              <a:cs typeface="Times New Roman" panose="02020603050405020304" pitchFamily="18" charset="0"/>
            </a:endParaRPr>
          </a:p>
          <a:p>
            <a:pPr algn="ctr">
              <a:defRPr/>
            </a:pPr>
            <a:r>
              <a:rPr lang="en-US" sz="2000" dirty="0" smtClean="0">
                <a:solidFill>
                  <a:srgbClr val="7030A0"/>
                </a:solidFill>
                <a:latin typeface="Times New Roman" panose="02020603050405020304" pitchFamily="18" charset="0"/>
                <a:cs typeface="Times New Roman" panose="02020603050405020304" pitchFamily="18" charset="0"/>
              </a:rPr>
              <a:t>Mũ </a:t>
            </a:r>
            <a:r>
              <a:rPr lang="en-US" sz="2000" dirty="0">
                <a:solidFill>
                  <a:srgbClr val="7030A0"/>
                </a:solidFill>
                <a:latin typeface="Times New Roman" panose="02020603050405020304" pitchFamily="18" charset="0"/>
                <a:cs typeface="Times New Roman" panose="02020603050405020304" pitchFamily="18" charset="0"/>
              </a:rPr>
              <a:t>cài ngôi sao. </a:t>
            </a:r>
            <a:endParaRPr lang="en-US" sz="2000" dirty="0" smtClean="0">
              <a:solidFill>
                <a:srgbClr val="7030A0"/>
              </a:solidFill>
              <a:latin typeface="Times New Roman" panose="02020603050405020304" pitchFamily="18" charset="0"/>
              <a:cs typeface="Times New Roman" panose="02020603050405020304" pitchFamily="18" charset="0"/>
            </a:endParaRPr>
          </a:p>
          <a:p>
            <a:pPr algn="ctr">
              <a:defRPr/>
            </a:pPr>
            <a:r>
              <a:rPr lang="en-US" sz="2000" dirty="0" smtClean="0">
                <a:solidFill>
                  <a:srgbClr val="7030A0"/>
                </a:solidFill>
                <a:latin typeface="Times New Roman" panose="02020603050405020304" pitchFamily="18" charset="0"/>
                <a:cs typeface="Times New Roman" panose="02020603050405020304" pitchFamily="18" charset="0"/>
              </a:rPr>
              <a:t>                                     Đố bé là ai?   </a:t>
            </a:r>
            <a:r>
              <a:rPr lang="en-US" sz="2000" i="1" dirty="0" smtClean="0">
                <a:solidFill>
                  <a:srgbClr val="FF0000"/>
                </a:solidFill>
                <a:latin typeface="Times New Roman" panose="02020603050405020304" pitchFamily="18" charset="0"/>
                <a:cs typeface="Times New Roman" panose="02020603050405020304" pitchFamily="18" charset="0"/>
              </a:rPr>
              <a:t>(Đáp án: </a:t>
            </a:r>
            <a:r>
              <a:rPr lang="en-US" sz="2000" b="1" i="1" dirty="0" smtClean="0">
                <a:solidFill>
                  <a:srgbClr val="FF0000"/>
                </a:solidFill>
                <a:latin typeface="Times New Roman" panose="02020603050405020304" pitchFamily="18" charset="0"/>
                <a:cs typeface="Times New Roman" panose="02020603050405020304" pitchFamily="18" charset="0"/>
              </a:rPr>
              <a:t>Chú bộ đội</a:t>
            </a:r>
            <a:r>
              <a:rPr lang="vi-VN" sz="2400" b="0" i="1" dirty="0" smtClean="0">
                <a:solidFill>
                  <a:srgbClr val="FF0000"/>
                </a:solidFill>
                <a:effectLst/>
                <a:latin typeface="Times New Roman" panose="02020603050405020304" pitchFamily="18" charset="0"/>
                <a:cs typeface="Times New Roman" panose="02020603050405020304" pitchFamily="18" charset="0"/>
              </a:rPr>
              <a:t>)</a:t>
            </a:r>
            <a:endParaRPr lang="en-US" sz="2400" b="0" i="1" dirty="0" smtClean="0">
              <a:solidFill>
                <a:srgbClr val="FF0000"/>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5177045" y="827399"/>
            <a:ext cx="281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smtClean="0">
                <a:solidFill>
                  <a:srgbClr val="FF00FF"/>
                </a:solidFill>
                <a:latin typeface="Times New Roman" panose="02020603050405020304" pitchFamily="18" charset="0"/>
                <a:cs typeface="Times New Roman" panose="02020603050405020304" pitchFamily="18" charset="0"/>
              </a:rPr>
              <a:t>Bộ </a:t>
            </a:r>
            <a:r>
              <a:rPr lang="en-US" altLang="en-US" sz="2800" b="1" dirty="0">
                <a:solidFill>
                  <a:srgbClr val="FF00FF"/>
                </a:solidFill>
                <a:latin typeface="Times New Roman" panose="02020603050405020304" pitchFamily="18" charset="0"/>
                <a:cs typeface="Times New Roman" panose="02020603050405020304" pitchFamily="18" charset="0"/>
              </a:rPr>
              <a:t>đội bộ binh</a:t>
            </a:r>
            <a:endParaRPr lang="en-US" altLang="en-US" sz="2800" b="1" dirty="0">
              <a:solidFill>
                <a:srgbClr val="FF00FF"/>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418"/>
            <a:ext cx="12192000" cy="7086600"/>
          </a:xfrm>
          <a:prstGeom prst="rect">
            <a:avLst/>
          </a:prstGeom>
        </p:spPr>
      </p:pic>
      <p:sp>
        <p:nvSpPr>
          <p:cNvPr id="3" name="Rectangle 2"/>
          <p:cNvSpPr/>
          <p:nvPr/>
        </p:nvSpPr>
        <p:spPr>
          <a:xfrm>
            <a:off x="2897645" y="0"/>
            <a:ext cx="4147289" cy="369332"/>
          </a:xfrm>
          <a:prstGeom prst="rect">
            <a:avLst/>
          </a:prstGeom>
        </p:spPr>
        <p:txBody>
          <a:bodyPr wrap="none">
            <a:spAutoFit/>
          </a:bodyPr>
          <a:lstStyle/>
          <a:p>
            <a:pPr algn="ctr">
              <a:defRPr/>
            </a:pPr>
            <a:r>
              <a:rPr lang="en-US" b="1" i="1" dirty="0" smtClean="0">
                <a:solidFill>
                  <a:srgbClr val="FF0000"/>
                </a:solidFill>
                <a:latin typeface="Times New Roman" panose="02020603050405020304" pitchFamily="18" charset="0"/>
                <a:cs typeface="Times New Roman" panose="02020603050405020304" pitchFamily="18" charset="0"/>
              </a:rPr>
              <a:t>Xem tranh ảnh trò </a:t>
            </a:r>
            <a:r>
              <a:rPr lang="en-US" b="1" i="1" dirty="0">
                <a:solidFill>
                  <a:srgbClr val="FF0000"/>
                </a:solidFill>
                <a:latin typeface="Times New Roman" panose="02020603050405020304" pitchFamily="18" charset="0"/>
                <a:cs typeface="Times New Roman" panose="02020603050405020304" pitchFamily="18" charset="0"/>
              </a:rPr>
              <a:t>chuyện về chú bộ </a:t>
            </a:r>
            <a:r>
              <a:rPr lang="en-US" b="1" i="1" dirty="0" smtClean="0">
                <a:solidFill>
                  <a:srgbClr val="FF0000"/>
                </a:solidFill>
                <a:latin typeface="Times New Roman" panose="02020603050405020304" pitchFamily="18" charset="0"/>
                <a:cs typeface="Times New Roman" panose="02020603050405020304" pitchFamily="18" charset="0"/>
              </a:rPr>
              <a:t>đội  </a:t>
            </a:r>
            <a:endParaRPr lang="vi-VN" b="1" i="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8740" y="196038"/>
            <a:ext cx="685166" cy="6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dac congdieu_binh_Dien_Bien_Phu_18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061" y="663343"/>
            <a:ext cx="9958754" cy="5792322"/>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6"/>
          <p:cNvSpPr txBox="1">
            <a:spLocks noChangeArrowheads="1"/>
          </p:cNvSpPr>
          <p:nvPr/>
        </p:nvSpPr>
        <p:spPr bwMode="auto">
          <a:xfrm>
            <a:off x="3380852" y="771064"/>
            <a:ext cx="31632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FF00FF"/>
                </a:solidFill>
                <a:latin typeface="Times New Roman" panose="02020603050405020304" pitchFamily="18" charset="0"/>
                <a:cs typeface="Times New Roman" panose="02020603050405020304" pitchFamily="18" charset="0"/>
              </a:rPr>
              <a:t>Bộ đội Đặc công</a:t>
            </a:r>
            <a:r>
              <a:rPr lang="en-US" altLang="en-US" b="1" dirty="0">
                <a:solidFill>
                  <a:srgbClr val="FF00FF"/>
                </a:solidFill>
                <a:latin typeface="Times New Roman" panose="02020603050405020304" pitchFamily="18" charset="0"/>
                <a:cs typeface="Times New Roman" panose="02020603050405020304" pitchFamily="18" charset="0"/>
              </a:rPr>
              <a:t> </a:t>
            </a:r>
            <a:endParaRPr lang="en-US" altLang="en-US" b="1" dirty="0">
              <a:solidFill>
                <a:srgbClr val="FF00FF"/>
              </a:solidFill>
              <a:latin typeface="Times New Roman" panose="02020603050405020304" pitchFamily="18" charset="0"/>
              <a:cs typeface="Times New Roman" panose="02020603050405020304" pitchFamily="18" charset="0"/>
            </a:endParaRPr>
          </a:p>
        </p:txBody>
      </p:sp>
      <p:pic>
        <p:nvPicPr>
          <p:cNvPr id="10" name="Picture 4" descr="Biên phò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0573" y="663343"/>
            <a:ext cx="10012169" cy="5792322"/>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5"/>
          <p:cNvSpPr txBox="1">
            <a:spLocks noChangeArrowheads="1"/>
          </p:cNvSpPr>
          <p:nvPr/>
        </p:nvSpPr>
        <p:spPr bwMode="auto">
          <a:xfrm>
            <a:off x="2359336" y="867389"/>
            <a:ext cx="395198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dirty="0">
                <a:solidFill>
                  <a:srgbClr val="FFFF00"/>
                </a:solidFill>
                <a:latin typeface="Times New Roman" panose="02020603050405020304" pitchFamily="18" charset="0"/>
                <a:cs typeface="Times New Roman" panose="02020603050405020304" pitchFamily="18" charset="0"/>
              </a:rPr>
              <a:t>Bộ đội biên phòng</a:t>
            </a:r>
            <a:endParaRPr lang="en-US" altLang="en-US" sz="3200" b="1" dirty="0">
              <a:solidFill>
                <a:srgbClr val="FFFF00"/>
              </a:solidFill>
              <a:latin typeface="Times New Roman" panose="02020603050405020304" pitchFamily="18" charset="0"/>
              <a:cs typeface="Times New Roman" panose="02020603050405020304" pitchFamily="18" charset="0"/>
            </a:endParaRPr>
          </a:p>
        </p:txBody>
      </p:sp>
      <p:pic>
        <p:nvPicPr>
          <p:cNvPr id="12" name="Picture 4" descr="phòng không không quân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9500" y="369332"/>
            <a:ext cx="10013242" cy="6069179"/>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6"/>
          <p:cNvSpPr txBox="1">
            <a:spLocks noChangeArrowheads="1"/>
          </p:cNvSpPr>
          <p:nvPr/>
        </p:nvSpPr>
        <p:spPr bwMode="auto">
          <a:xfrm>
            <a:off x="1677158" y="618447"/>
            <a:ext cx="3651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FFFF00"/>
                </a:solidFill>
                <a:latin typeface="Times New Roman" panose="02020603050405020304" pitchFamily="18" charset="0"/>
                <a:cs typeface="Times New Roman" panose="02020603050405020304" pitchFamily="18" charset="0"/>
              </a:rPr>
              <a:t>Bộ đội không quân</a:t>
            </a:r>
            <a:endParaRPr lang="en-US" altLang="en-US" sz="2800" b="1" dirty="0">
              <a:solidFill>
                <a:srgbClr val="FFFF00"/>
              </a:solidFill>
              <a:latin typeface="Times New Roman" panose="02020603050405020304" pitchFamily="18" charset="0"/>
              <a:cs typeface="Times New Roman" panose="02020603050405020304" pitchFamily="18" charset="0"/>
            </a:endParaRPr>
          </a:p>
        </p:txBody>
      </p:sp>
      <p:pic>
        <p:nvPicPr>
          <p:cNvPr id="14" name="Picture 4" descr="hoang-sa-giaodu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7281" y="352177"/>
            <a:ext cx="10014314" cy="6086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9"/>
          <p:cNvSpPr txBox="1">
            <a:spLocks noChangeArrowheads="1"/>
          </p:cNvSpPr>
          <p:nvPr/>
        </p:nvSpPr>
        <p:spPr bwMode="auto">
          <a:xfrm>
            <a:off x="1393340" y="571008"/>
            <a:ext cx="22566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b="1" dirty="0" smtClean="0">
                <a:solidFill>
                  <a:srgbClr val="FFFF00"/>
                </a:solidFill>
                <a:latin typeface="Times New Roman" panose="02020603050405020304" pitchFamily="18" charset="0"/>
                <a:cs typeface="Times New Roman" panose="02020603050405020304" pitchFamily="18" charset="0"/>
              </a:rPr>
              <a:t>Bộ đội Hải Quân</a:t>
            </a:r>
            <a:endParaRPr lang="en-US" altLang="en-US" sz="1600" b="1" dirty="0">
              <a:solidFill>
                <a:srgbClr val="FFFF00"/>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7280" y="369332"/>
            <a:ext cx="10014315" cy="6103489"/>
          </a:xfrm>
          <a:prstGeom prst="rect">
            <a:avLst/>
          </a:prstGeom>
        </p:spPr>
      </p:pic>
      <p:sp>
        <p:nvSpPr>
          <p:cNvPr id="18" name="TextBox 17"/>
          <p:cNvSpPr txBox="1"/>
          <p:nvPr/>
        </p:nvSpPr>
        <p:spPr>
          <a:xfrm>
            <a:off x="1676085" y="579369"/>
            <a:ext cx="2558597" cy="523220"/>
          </a:xfrm>
          <a:prstGeom prst="rect">
            <a:avLst/>
          </a:prstGeom>
          <a:noFill/>
        </p:spPr>
        <p:txBody>
          <a:bodyPr wrap="square" rtlCol="0">
            <a:spAutoFit/>
          </a:bodyPr>
          <a:lstStyle/>
          <a:p>
            <a:r>
              <a:rPr lang="en-US" sz="2800" b="1" dirty="0" smtClean="0">
                <a:solidFill>
                  <a:srgbClr val="0070C0"/>
                </a:solidFill>
                <a:latin typeface="Times New Roman" panose="02020603050405020304" pitchFamily="18" charset="0"/>
                <a:cs typeface="Times New Roman" panose="02020603050405020304" pitchFamily="18" charset="0"/>
              </a:rPr>
              <a:t>Bộ đội bộ binh</a:t>
            </a:r>
            <a:endParaRPr lang="en-US" sz="28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5"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8740" y="196038"/>
            <a:ext cx="685166" cy="6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1961238" y="2905780"/>
            <a:ext cx="685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800" b="1" dirty="0">
                <a:solidFill>
                  <a:srgbClr val="FF0000"/>
                </a:solidFill>
                <a:latin typeface="Times New Roman" panose="02020603050405020304" pitchFamily="18" charset="0"/>
                <a:cs typeface="Times New Roman" panose="02020603050405020304" pitchFamily="18" charset="0"/>
              </a:rPr>
              <a:t>2. Phương pháp và hình thức tổ chức</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406246" y="3518976"/>
            <a:ext cx="6096000" cy="1261884"/>
          </a:xfrm>
          <a:prstGeom prst="rect">
            <a:avLst/>
          </a:prstGeom>
        </p:spPr>
        <p:txBody>
          <a:bodyPr>
            <a:spAutoFit/>
          </a:bodyPr>
          <a:lstStyle/>
          <a:p>
            <a:pPr>
              <a:spcBef>
                <a:spcPct val="0"/>
              </a:spcBef>
            </a:pPr>
            <a:r>
              <a:rPr lang="en-US" altLang="en-US" dirty="0">
                <a:solidFill>
                  <a:srgbClr val="7030A0"/>
                </a:solidFill>
                <a:latin typeface="Times New Roman" panose="02020603050405020304" pitchFamily="18" charset="0"/>
              </a:rPr>
              <a:t> </a:t>
            </a:r>
            <a:r>
              <a:rPr lang="en-US" altLang="en-US" dirty="0" smtClean="0">
                <a:solidFill>
                  <a:srgbClr val="7030A0"/>
                </a:solidFill>
                <a:latin typeface="Times New Roman" panose="02020603050405020304" pitchFamily="18" charset="0"/>
              </a:rPr>
              <a:t>Cô </a:t>
            </a:r>
            <a:r>
              <a:rPr lang="en-US" altLang="en-US" dirty="0">
                <a:solidFill>
                  <a:srgbClr val="7030A0"/>
                </a:solidFill>
                <a:latin typeface="Times New Roman" panose="02020603050405020304" pitchFamily="18" charset="0"/>
              </a:rPr>
              <a:t>giới thiệu tên bài thơ. </a:t>
            </a:r>
            <a:endParaRPr lang="en-US" altLang="en-US" dirty="0">
              <a:solidFill>
                <a:srgbClr val="7030A0"/>
              </a:solidFill>
              <a:latin typeface="Times New Roman" panose="02020603050405020304" pitchFamily="18" charset="0"/>
            </a:endParaRPr>
          </a:p>
          <a:p>
            <a:pPr>
              <a:spcBef>
                <a:spcPct val="0"/>
              </a:spcBef>
            </a:pPr>
            <a:r>
              <a:rPr lang="en-US" altLang="en-US" sz="2000" b="1" i="1" dirty="0" smtClean="0">
                <a:solidFill>
                  <a:srgbClr val="FF0000"/>
                </a:solidFill>
                <a:latin typeface="Times New Roman" panose="02020603050405020304" pitchFamily="18" charset="0"/>
              </a:rPr>
              <a:t>- Đọc </a:t>
            </a:r>
            <a:r>
              <a:rPr lang="en-US" altLang="en-US" sz="2000" b="1" i="1" dirty="0">
                <a:solidFill>
                  <a:srgbClr val="FF0000"/>
                </a:solidFill>
                <a:latin typeface="Times New Roman" panose="02020603050405020304" pitchFamily="18" charset="0"/>
              </a:rPr>
              <a:t>thơ cho trẻ </a:t>
            </a:r>
            <a:r>
              <a:rPr lang="en-US" altLang="en-US" sz="2000" b="1" i="1" dirty="0" smtClean="0">
                <a:solidFill>
                  <a:srgbClr val="FF0000"/>
                </a:solidFill>
                <a:latin typeface="Times New Roman" panose="02020603050405020304" pitchFamily="18" charset="0"/>
              </a:rPr>
              <a:t>nghe</a:t>
            </a:r>
            <a:endParaRPr lang="en-US" altLang="en-US" sz="2000" b="1" i="1" dirty="0">
              <a:solidFill>
                <a:srgbClr val="FF0000"/>
              </a:solidFill>
              <a:latin typeface="Times New Roman" panose="02020603050405020304" pitchFamily="18" charset="0"/>
            </a:endParaRPr>
          </a:p>
          <a:p>
            <a:pPr>
              <a:spcBef>
                <a:spcPct val="0"/>
              </a:spcBef>
            </a:pPr>
            <a:r>
              <a:rPr lang="en-US" altLang="en-US" sz="2000" dirty="0">
                <a:solidFill>
                  <a:srgbClr val="7030A0"/>
                </a:solidFill>
                <a:latin typeface="Times New Roman" panose="02020603050405020304" pitchFamily="18" charset="0"/>
              </a:rPr>
              <a:t>    </a:t>
            </a:r>
            <a:r>
              <a:rPr lang="en-US" altLang="en-US" dirty="0">
                <a:solidFill>
                  <a:srgbClr val="7030A0"/>
                </a:solidFill>
                <a:latin typeface="Times New Roman" panose="02020603050405020304" pitchFamily="18" charset="0"/>
              </a:rPr>
              <a:t>Lần 1 bằng lời và kết hợp cử chỉ </a:t>
            </a:r>
            <a:endParaRPr lang="en-US" altLang="en-US" dirty="0">
              <a:solidFill>
                <a:srgbClr val="7030A0"/>
              </a:solidFill>
              <a:latin typeface="Times New Roman" panose="02020603050405020304" pitchFamily="18" charset="0"/>
            </a:endParaRPr>
          </a:p>
          <a:p>
            <a:pPr>
              <a:spcBef>
                <a:spcPct val="0"/>
              </a:spcBef>
            </a:pPr>
            <a:r>
              <a:rPr lang="en-US" altLang="en-US" dirty="0">
                <a:solidFill>
                  <a:srgbClr val="7030A0"/>
                </a:solidFill>
                <a:latin typeface="Times New Roman" panose="02020603050405020304" pitchFamily="18" charset="0"/>
              </a:rPr>
              <a:t>    Lần 2 kết hợp vi deo</a:t>
            </a:r>
            <a:endParaRPr lang="en-US" altLang="en-US" dirty="0">
              <a:solidFill>
                <a:srgbClr val="7030A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6108039972464">
            <a:hlinkClick r:id="" action="ppaction://media"/>
          </p:cNvPr>
          <p:cNvPicPr>
            <a:picLocks noChangeAspect="1"/>
          </p:cNvPicPr>
          <p:nvPr>
            <a:videoFile r:link="rId2"/>
            <p:extLst>
              <p:ext uri="{DAA4B4D4-6D71-4841-9C94-3DE7FCFB9230}">
                <p14:media xmlns:p14="http://schemas.microsoft.com/office/powerpoint/2010/main" r:embed="rId3"/>
              </p:ext>
            </p:extLst>
          </p:nvPr>
        </p:nvPicPr>
        <p:blipFill>
          <a:blip r:embed="rId4"/>
          <a:stretch>
            <a:fillRect/>
          </a:stretch>
        </p:blipFill>
        <p:spPr>
          <a:xfrm>
            <a:off x="640080" y="685800"/>
            <a:ext cx="10872216" cy="5486400"/>
          </a:xfrm>
          <a:prstGeom prst="rect">
            <a:avLst/>
          </a:prstGeom>
        </p:spPr>
      </p:pic>
      <p:pic>
        <p:nvPicPr>
          <p:cNvPr id="5" name="Picture 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497" y="18737"/>
            <a:ext cx="685166" cy="6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008" y="0"/>
            <a:ext cx="12192000" cy="6858000"/>
          </a:xfrm>
          <a:prstGeom prst="rect">
            <a:avLst/>
          </a:prstGeom>
        </p:spPr>
      </p:pic>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8740" y="196038"/>
            <a:ext cx="685166" cy="6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115312" y="2845784"/>
            <a:ext cx="7092696" cy="1477328"/>
          </a:xfrm>
          <a:prstGeom prst="rect">
            <a:avLst/>
          </a:prstGeom>
        </p:spPr>
        <p:txBody>
          <a:bodyPr wrap="square">
            <a:spAutoFit/>
          </a:bodyPr>
          <a:lstStyle/>
          <a:p>
            <a:pPr>
              <a:spcBef>
                <a:spcPct val="0"/>
              </a:spcBef>
              <a:buClrTx/>
              <a:buSzTx/>
              <a:buNone/>
            </a:pPr>
            <a:r>
              <a:rPr lang="en-US" altLang="en-US" sz="2000" b="1" i="1" dirty="0">
                <a:solidFill>
                  <a:srgbClr val="FF0000"/>
                </a:solidFill>
                <a:latin typeface="Times New Roman" panose="02020603050405020304" pitchFamily="18" charset="0"/>
              </a:rPr>
              <a:t>Đàm thoại - Trích </a:t>
            </a:r>
            <a:r>
              <a:rPr lang="en-US" altLang="en-US" sz="2000" b="1" i="1" dirty="0" smtClean="0">
                <a:solidFill>
                  <a:srgbClr val="FF0000"/>
                </a:solidFill>
                <a:latin typeface="Times New Roman" panose="02020603050405020304" pitchFamily="18" charset="0"/>
              </a:rPr>
              <a:t>dẫn</a:t>
            </a:r>
            <a:endParaRPr lang="en-US" altLang="en-US" sz="2000" b="1" i="1" dirty="0">
              <a:solidFill>
                <a:srgbClr val="FF0000"/>
              </a:solidFill>
              <a:latin typeface="Times New Roman" panose="02020603050405020304" pitchFamily="18" charset="0"/>
            </a:endParaRPr>
          </a:p>
          <a:p>
            <a:pPr>
              <a:spcBef>
                <a:spcPct val="0"/>
              </a:spcBef>
            </a:pPr>
            <a:endParaRPr lang="en-US" altLang="en-US" sz="1600" dirty="0">
              <a:solidFill>
                <a:srgbClr val="FF0000"/>
              </a:solidFill>
              <a:latin typeface="Times New Roman" panose="02020603050405020304" pitchFamily="18" charset="0"/>
            </a:endParaRPr>
          </a:p>
          <a:p>
            <a:pPr>
              <a:buNone/>
            </a:pPr>
            <a:r>
              <a:rPr lang="en-US" altLang="en-US" dirty="0" smtClean="0">
                <a:solidFill>
                  <a:srgbClr val="7030A0"/>
                </a:solidFill>
                <a:latin typeface="Times New Roman" panose="02020603050405020304" pitchFamily="18" charset="0"/>
                <a:cs typeface="Times New Roman" panose="02020603050405020304" pitchFamily="18" charset="0"/>
              </a:rPr>
              <a:t>- </a:t>
            </a:r>
            <a:r>
              <a:rPr lang="en-US" altLang="en-US" dirty="0">
                <a:solidFill>
                  <a:srgbClr val="7030A0"/>
                </a:solidFill>
                <a:latin typeface="Times New Roman" panose="02020603050405020304" pitchFamily="18" charset="0"/>
                <a:cs typeface="Times New Roman" panose="02020603050405020304" pitchFamily="18" charset="0"/>
              </a:rPr>
              <a:t>Cô vừa đọc cho các con nghe bài thơ có tên là gì?  Do ai sáng tác?</a:t>
            </a:r>
            <a:endParaRPr lang="en-US" altLang="en-US" dirty="0">
              <a:solidFill>
                <a:srgbClr val="7030A0"/>
              </a:solidFill>
              <a:latin typeface="Times New Roman" panose="02020603050405020304" pitchFamily="18" charset="0"/>
              <a:cs typeface="Times New Roman" panose="02020603050405020304" pitchFamily="18" charset="0"/>
            </a:endParaRPr>
          </a:p>
          <a:p>
            <a:pPr marL="285750" indent="-285750">
              <a:buFontTx/>
              <a:buChar char="-"/>
            </a:pPr>
            <a:r>
              <a:rPr lang="en-US"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Bài </a:t>
            </a:r>
            <a:r>
              <a:rPr lang="en-US"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thơ nói về điều gì</a:t>
            </a:r>
            <a:r>
              <a:rPr lang="en-US"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Cô </a:t>
            </a:r>
            <a:r>
              <a:rPr lang="en-US"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củng cố lại nội dung bài </a:t>
            </a:r>
            <a:r>
              <a:rPr lang="en-US"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nói về chú bộ đội giải phóng quân </a:t>
            </a:r>
            <a:endParaRPr lang="en-US"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008" y="0"/>
            <a:ext cx="12192000" cy="6858000"/>
          </a:xfrm>
          <a:prstGeom prst="rect">
            <a:avLst/>
          </a:prstGeom>
        </p:spPr>
      </p:pic>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8740" y="196038"/>
            <a:ext cx="685166" cy="6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215896" y="2885303"/>
            <a:ext cx="6096000" cy="1064074"/>
          </a:xfrm>
          <a:prstGeom prst="rect">
            <a:avLst/>
          </a:prstGeom>
        </p:spPr>
        <p:txBody>
          <a:bodyPr>
            <a:spAutoFit/>
          </a:bodyPr>
          <a:lstStyle/>
          <a:p>
            <a:pPr>
              <a:lnSpc>
                <a:spcPct val="107000"/>
              </a:lnSpc>
              <a:spcAft>
                <a:spcPts val="800"/>
              </a:spcAft>
            </a:pP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Chú giải phóng quân đi đâu về?</a:t>
            </a:r>
            <a:endPar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Giải thích trẻ </a:t>
            </a:r>
            <a:r>
              <a:rPr lang="en-US"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tuyền tuyến</a:t>
            </a:r>
            <a:r>
              <a:rPr lang="en-US"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là nơi chú giải phóng quân đi đánh quân giặc đấy</a:t>
            </a:r>
            <a:endParaRPr lang="en-US" sz="1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2733</Words>
  <Application>WPS Presentation</Application>
  <PresentationFormat>Widescreen</PresentationFormat>
  <Paragraphs>103</Paragraphs>
  <Slides>19</Slides>
  <Notes>0</Notes>
  <HiddenSlides>0</HiddenSlides>
  <MMClips>1</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19</vt:i4>
      </vt:variant>
    </vt:vector>
  </HeadingPairs>
  <TitlesOfParts>
    <vt:vector size="38" baseType="lpstr">
      <vt:lpstr>Arial</vt:lpstr>
      <vt:lpstr>SimSun</vt:lpstr>
      <vt:lpstr>Wingdings</vt:lpstr>
      <vt:lpstr>.VnAvant</vt:lpstr>
      <vt:lpstr>Teim new roman</vt:lpstr>
      <vt:lpstr>Segoe Print</vt:lpstr>
      <vt:lpstr>TTesim new roman</vt:lpstr>
      <vt:lpstr>Times New Roman</vt:lpstr>
      <vt:lpstr>.tiems new ro man</vt:lpstr>
      <vt:lpstr>.VnAvant</vt:lpstr>
      <vt:lpstr>Tahoma</vt:lpstr>
      <vt:lpstr>Calibri</vt:lpstr>
      <vt:lpstr>Time New Roman</vt:lpstr>
      <vt:lpstr>tiems newroman</vt:lpstr>
      <vt:lpstr> tiems newroman</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Kiều Anh Nguyễn</cp:lastModifiedBy>
  <cp:revision>15</cp:revision>
  <dcterms:created xsi:type="dcterms:W3CDTF">2024-12-07T15:08:00Z</dcterms:created>
  <dcterms:modified xsi:type="dcterms:W3CDTF">2025-09-23T09:58:52Z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D0791EAA3F4F4497A605CAAD58AAD9EF_12</vt:lpwstr>
  </property>
  <property fmtid="{D5CDD505-2E9C-101B-9397-08002B2CF9AE}" pid="3" name="KSOProductBuildVer">
    <vt:lpwstr>1033-12.2.0.22549</vt:lpwstr>
  </property>
</Properties>
</file>